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56" r:id="rId2"/>
    <p:sldId id="259" r:id="rId3"/>
    <p:sldId id="277" r:id="rId4"/>
    <p:sldId id="279" r:id="rId5"/>
    <p:sldId id="278" r:id="rId6"/>
    <p:sldId id="280" r:id="rId7"/>
    <p:sldId id="281" r:id="rId8"/>
    <p:sldId id="282" r:id="rId9"/>
    <p:sldId id="393" r:id="rId10"/>
    <p:sldId id="394" r:id="rId11"/>
    <p:sldId id="395" r:id="rId12"/>
    <p:sldId id="396" r:id="rId13"/>
    <p:sldId id="397" r:id="rId14"/>
    <p:sldId id="398" r:id="rId15"/>
    <p:sldId id="399" r:id="rId16"/>
    <p:sldId id="400" r:id="rId17"/>
    <p:sldId id="401" r:id="rId18"/>
    <p:sldId id="402" r:id="rId19"/>
    <p:sldId id="403" r:id="rId20"/>
    <p:sldId id="404" r:id="rId21"/>
    <p:sldId id="405" r:id="rId22"/>
    <p:sldId id="406" r:id="rId23"/>
    <p:sldId id="407" r:id="rId24"/>
    <p:sldId id="408" r:id="rId25"/>
    <p:sldId id="360" r:id="rId26"/>
    <p:sldId id="361" r:id="rId27"/>
    <p:sldId id="392" r:id="rId28"/>
    <p:sldId id="363" r:id="rId29"/>
    <p:sldId id="409" r:id="rId30"/>
    <p:sldId id="410" r:id="rId31"/>
    <p:sldId id="411" r:id="rId32"/>
    <p:sldId id="412" r:id="rId33"/>
    <p:sldId id="413" r:id="rId34"/>
    <p:sldId id="415" r:id="rId35"/>
    <p:sldId id="416" r:id="rId36"/>
  </p:sldIdLst>
  <p:sldSz cx="12192000" cy="6858000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00FF"/>
    <a:srgbClr val="960600"/>
    <a:srgbClr val="000066"/>
    <a:srgbClr val="003366"/>
    <a:srgbClr val="FF3300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699" autoAdjust="0"/>
    <p:restoredTop sz="85258" autoAdjust="0"/>
  </p:normalViewPr>
  <p:slideViewPr>
    <p:cSldViewPr>
      <p:cViewPr varScale="1">
        <p:scale>
          <a:sx n="99" d="100"/>
          <a:sy n="99" d="100"/>
        </p:scale>
        <p:origin x="1332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 varScale="1">
      <p:scale>
        <a:sx n="100" d="100"/>
        <a:sy n="100" d="100"/>
      </p:scale>
      <p:origin x="0" y="-4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038049" cy="46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018" tIns="43009" rIns="86018" bIns="4300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1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784" y="1"/>
            <a:ext cx="3038049" cy="46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018" tIns="43009" rIns="86018" bIns="4300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1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830643"/>
            <a:ext cx="3038049" cy="46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018" tIns="43009" rIns="86018" bIns="43009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1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784" y="8830643"/>
            <a:ext cx="3038049" cy="46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018" tIns="43009" rIns="86018" bIns="4300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100"/>
            </a:lvl1pPr>
          </a:lstStyle>
          <a:p>
            <a:fld id="{47641482-9D8E-48A5-B4D5-0362DD40D87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22875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038049" cy="46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929" tIns="45465" rIns="90929" bIns="45465" numCol="1" anchor="t" anchorCtr="0" compatLnSpc="1">
            <a:prstTxWarp prst="textNoShape">
              <a:avLst/>
            </a:prstTxWarp>
          </a:bodyPr>
          <a:lstStyle>
            <a:lvl1pPr defTabSz="909457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784" y="1"/>
            <a:ext cx="3038049" cy="46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929" tIns="45465" rIns="90929" bIns="45465" numCol="1" anchor="t" anchorCtr="0" compatLnSpc="1">
            <a:prstTxWarp prst="textNoShape">
              <a:avLst/>
            </a:prstTxWarp>
          </a:bodyPr>
          <a:lstStyle>
            <a:lvl1pPr algn="r" defTabSz="909457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06400" y="698500"/>
            <a:ext cx="61976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727" y="4416763"/>
            <a:ext cx="5608947" cy="4181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929" tIns="45465" rIns="90929" bIns="4546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30643"/>
            <a:ext cx="3038049" cy="46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929" tIns="45465" rIns="90929" bIns="45465" numCol="1" anchor="b" anchorCtr="0" compatLnSpc="1">
            <a:prstTxWarp prst="textNoShape">
              <a:avLst/>
            </a:prstTxWarp>
          </a:bodyPr>
          <a:lstStyle>
            <a:lvl1pPr defTabSz="909457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784" y="8830643"/>
            <a:ext cx="3038049" cy="46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929" tIns="45465" rIns="90929" bIns="45465" numCol="1" anchor="b" anchorCtr="0" compatLnSpc="1">
            <a:prstTxWarp prst="textNoShape">
              <a:avLst/>
            </a:prstTxWarp>
          </a:bodyPr>
          <a:lstStyle>
            <a:lvl1pPr algn="r" defTabSz="909457" eaLnBrk="1" hangingPunct="1">
              <a:defRPr sz="1200"/>
            </a:lvl1pPr>
          </a:lstStyle>
          <a:p>
            <a:fld id="{D7F4AE47-571C-4C82-8302-BDB9FC736B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18151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6017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1100" dirty="0"/>
          </a:p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F4AE47-571C-4C82-8302-BDB9FC736BB0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21273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6017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1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F4AE47-571C-4C82-8302-BDB9FC736BB0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93996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6017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1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F4AE47-571C-4C82-8302-BDB9FC736BB0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17609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>
            <a:extLst>
              <a:ext uri="{FF2B5EF4-FFF2-40B4-BE49-F238E27FC236}">
                <a16:creationId xmlns:a16="http://schemas.microsoft.com/office/drawing/2014/main" xmlns="" id="{E8B6976B-9538-4D13-B656-CCCE54D4BE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>
            <a:extLst>
              <a:ext uri="{FF2B5EF4-FFF2-40B4-BE49-F238E27FC236}">
                <a16:creationId xmlns:a16="http://schemas.microsoft.com/office/drawing/2014/main" xmlns="" id="{A0DCF717-3CC4-4FDE-ACB4-8026EC2683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r-Latn-RS" altLang="sr-Latn-RS"/>
          </a:p>
        </p:txBody>
      </p:sp>
      <p:sp>
        <p:nvSpPr>
          <p:cNvPr id="56324" name="Slide Number Placeholder 3">
            <a:extLst>
              <a:ext uri="{FF2B5EF4-FFF2-40B4-BE49-F238E27FC236}">
                <a16:creationId xmlns:a16="http://schemas.microsoft.com/office/drawing/2014/main" xmlns="" id="{9D13FF28-222E-4638-9B7E-F5C23D6159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1AA74B2-E6A2-4123-A86C-062B1D408C81}" type="slidenum">
              <a:rPr lang="sr-Latn-RS" altLang="sr-Latn-RS" sz="1200" smtClean="0"/>
              <a:pPr/>
              <a:t>20</a:t>
            </a:fld>
            <a:endParaRPr lang="sr-Latn-RS" altLang="sr-Latn-RS" sz="1200"/>
          </a:p>
        </p:txBody>
      </p:sp>
    </p:spTree>
    <p:extLst>
      <p:ext uri="{BB962C8B-B14F-4D97-AF65-F5344CB8AC3E}">
        <p14:creationId xmlns:p14="http://schemas.microsoft.com/office/powerpoint/2010/main" val="17052650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6017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1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F4AE47-571C-4C82-8302-BDB9FC736BB0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40927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6017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1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F4AE47-571C-4C82-8302-BDB9FC736BB0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84654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6017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1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F4AE47-571C-4C82-8302-BDB9FC736BB0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8966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6017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1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F4AE47-571C-4C82-8302-BDB9FC736BB0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46976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6017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1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F4AE47-571C-4C82-8302-BDB9FC736BB0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26646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6017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1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F4AE47-571C-4C82-8302-BDB9FC736BB0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13916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6017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1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F4AE47-571C-4C82-8302-BDB9FC736BB0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30071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6017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1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F4AE47-571C-4C82-8302-BDB9FC736BB0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5328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pour modifier le style du titre</a:t>
            </a:r>
            <a:endParaRPr lang="en-GB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Cliquez pour modifier le style des sous-titres du masque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 </a:t>
            </a:r>
            <a:fld id="{DBE03363-64D0-4ADB-934B-E98EA586553A}" type="slidenum">
              <a:rPr lang="en-US" altLang="en-US" sz="1800"/>
              <a:pPr/>
              <a:t>‹#›</a:t>
            </a:fld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2677176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pour modifier le style du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 </a:t>
            </a:r>
            <a:fld id="{81FA57DC-F2A5-42C1-A4BF-2AA2A2FC05ED}" type="slidenum">
              <a:rPr lang="en-US" altLang="en-US" sz="1800"/>
              <a:pPr/>
              <a:t>‹#›</a:t>
            </a:fld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799054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Cliquez pour modifier le style du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 </a:t>
            </a:r>
            <a:fld id="{21EC9DB4-044F-4A27-9F96-3161099BFB0E}" type="slidenum">
              <a:rPr lang="en-US" altLang="en-US" sz="1800"/>
              <a:pPr/>
              <a:t>‹#›</a:t>
            </a:fld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12228612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575609-9EE3-4467-9FEA-B57E05F9834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DBF423-D055-4497-B89B-117BD7A19D67}" type="datetime1">
              <a:rPr lang="sr-Latn-RS"/>
              <a:pPr>
                <a:defRPr/>
              </a:pPr>
              <a:t>29.3.2021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6834246-872E-4955-BEB2-8D915E4BB15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4.0 FEST, Beograd.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E8F620C-58C1-4605-90E6-67501AE7FB5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6B7BB2-2BF0-4002-82D6-B7639BDAA3AC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3981757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pour modifier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 </a:t>
            </a:r>
            <a:fld id="{7B251B50-643E-4EF4-818A-0B2471CF1169}" type="slidenum">
              <a:rPr lang="en-US" altLang="en-US" sz="1800"/>
              <a:pPr/>
              <a:t>‹#›</a:t>
            </a:fld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2892529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 </a:t>
            </a:r>
            <a:fld id="{8EEB9E23-452A-43D7-AEAA-3EA7033B71DB}" type="slidenum">
              <a:rPr lang="en-US" altLang="en-US" sz="1800"/>
              <a:pPr/>
              <a:t>‹#›</a:t>
            </a:fld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992317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pour modifier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 </a:t>
            </a:r>
            <a:fld id="{6CE3FA70-2B62-4EC7-A5C7-DE8A122825CE}" type="slidenum">
              <a:rPr lang="en-US" altLang="en-US" sz="1800"/>
              <a:pPr/>
              <a:t>‹#›</a:t>
            </a:fld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994282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 </a:t>
            </a:r>
            <a:fld id="{8131DCBE-BC71-41FB-B957-3408E0D59008}" type="slidenum">
              <a:rPr lang="en-US" altLang="en-US" sz="1800"/>
              <a:pPr/>
              <a:t>‹#›</a:t>
            </a:fld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9999247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pour modifier le style du titre</a:t>
            </a:r>
            <a:endParaRPr lang="en-GB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 </a:t>
            </a:r>
            <a:fld id="{E7B2AB84-3866-48A5-90C9-9C8CF65F7CB3}" type="slidenum">
              <a:rPr lang="en-US" altLang="en-US" sz="1800"/>
              <a:pPr/>
              <a:t>‹#›</a:t>
            </a:fld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36844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 </a:t>
            </a:r>
            <a:fld id="{EFA2CA53-932A-46BF-A058-00E3A11289AE}" type="slidenum">
              <a:rPr lang="en-US" altLang="en-US" sz="1800"/>
              <a:pPr/>
              <a:t>‹#›</a:t>
            </a:fld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4208899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 </a:t>
            </a:r>
            <a:fld id="{957FF3AD-70DB-434C-933A-3E772488CC27}" type="slidenum">
              <a:rPr lang="en-US" altLang="en-US" sz="1800"/>
              <a:pPr/>
              <a:t>‹#›</a:t>
            </a:fld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171451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en-GB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 </a:t>
            </a:r>
            <a:fld id="{E916FD5F-F740-49D1-9F6B-693319D2336D}" type="slidenum">
              <a:rPr lang="en-US" altLang="en-US" sz="1800"/>
              <a:pPr/>
              <a:t>‹#›</a:t>
            </a:fld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3503365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769600" y="6381750"/>
            <a:ext cx="1117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r>
              <a:rPr lang="en-US" altLang="en-US"/>
              <a:t> </a:t>
            </a:r>
            <a:fld id="{3179A4C0-B883-489D-979A-2587FA6E543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  <p:sldLayoutId id="2147483946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jpeg"/><Relationship Id="rId3" Type="http://schemas.openxmlformats.org/officeDocument/2006/relationships/image" Target="../media/image2.png"/><Relationship Id="rId7" Type="http://schemas.openxmlformats.org/officeDocument/2006/relationships/image" Target="../media/image23.jpeg"/><Relationship Id="rId12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jpe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2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8.png"/><Relationship Id="rId5" Type="http://schemas.openxmlformats.org/officeDocument/2006/relationships/image" Target="../media/image87.jp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12" Type="http://schemas.openxmlformats.org/officeDocument/2006/relationships/image" Target="../media/image9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11" Type="http://schemas.openxmlformats.org/officeDocument/2006/relationships/image" Target="../media/image98.jpeg"/><Relationship Id="rId5" Type="http://schemas.openxmlformats.org/officeDocument/2006/relationships/image" Target="../media/image92.jpeg"/><Relationship Id="rId10" Type="http://schemas.openxmlformats.org/officeDocument/2006/relationships/image" Target="../media/image97.jpeg"/><Relationship Id="rId4" Type="http://schemas.openxmlformats.org/officeDocument/2006/relationships/image" Target="../media/image91.jpeg"/><Relationship Id="rId9" Type="http://schemas.openxmlformats.org/officeDocument/2006/relationships/image" Target="../media/image9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5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4.wdp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12.jpeg"/><Relationship Id="rId12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openxmlformats.org/officeDocument/2006/relationships/image" Target="../media/image16.pn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0" y="1524002"/>
            <a:ext cx="12192000" cy="1295398"/>
          </a:xfr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Industrija</a:t>
            </a:r>
            <a:r>
              <a:rPr lang="en-GB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4.0 </a:t>
            </a:r>
            <a:r>
              <a:rPr lang="en-GB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GB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njena</a:t>
            </a:r>
            <a:r>
              <a:rPr lang="en-GB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primena</a:t>
            </a:r>
            <a:r>
              <a:rPr lang="en-GB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 </a:t>
            </a:r>
            <a:r>
              <a:rPr lang="en-GB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rudarstvu</a:t>
            </a:r>
            <a:r>
              <a:rPr lang="en-GB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GB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r-Latn-RS" sz="32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Prošlost – sadašnjost – budućnost</a:t>
            </a:r>
            <a:endParaRPr lang="en-US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1371600" y="228600"/>
            <a:ext cx="10058400" cy="9144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lIns="36576" tIns="36576" rIns="36576" bIns="36576"/>
          <a:lstStyle/>
          <a:p>
            <a:pPr algn="ctr" eaLnBrk="1" hangingPunct="1">
              <a:defRPr/>
            </a:pPr>
            <a:r>
              <a:rPr lang="ru-RU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anose="020B0503020204020204" pitchFamily="34" charset="0"/>
                <a:cs typeface="Calibri Light" panose="020F0302020204030204" pitchFamily="34" charset="0"/>
              </a:rPr>
              <a:t>29. </a:t>
            </a:r>
            <a:r>
              <a:rPr lang="sr-Latn-RS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anose="020B0503020204020204" pitchFamily="34" charset="0"/>
                <a:cs typeface="Calibri Light" panose="020F0302020204030204" pitchFamily="34" charset="0"/>
              </a:rPr>
              <a:t>PANEL INDUSTRIJA 4.0 I NJENA PRIMENA</a:t>
            </a:r>
            <a:endParaRPr lang="ru-RU" sz="26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rbel" panose="020B0503020204020204" pitchFamily="34" charset="0"/>
              <a:cs typeface="Calibri Light" panose="020F0302020204030204" pitchFamily="34" charset="0"/>
            </a:endParaRPr>
          </a:p>
          <a:p>
            <a:pPr algn="ctr" eaLnBrk="1" hangingPunct="1">
              <a:defRPr/>
            </a:pPr>
            <a:r>
              <a:rPr lang="sr-Latn-RS" sz="2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anose="020B0503020204020204" pitchFamily="34" charset="0"/>
                <a:cs typeface="Calibri Light" panose="020F0302020204030204" pitchFamily="34" charset="0"/>
              </a:rPr>
              <a:t>TEHNIČKI FAKULTET</a:t>
            </a:r>
            <a:r>
              <a:rPr lang="ru-RU" sz="2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anose="020B0503020204020204" pitchFamily="34" charset="0"/>
                <a:cs typeface="Calibri Light" panose="020F0302020204030204" pitchFamily="34" charset="0"/>
              </a:rPr>
              <a:t>, </a:t>
            </a:r>
            <a:r>
              <a:rPr lang="sr-Latn-RS" sz="2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anose="020B0503020204020204" pitchFamily="34" charset="0"/>
                <a:cs typeface="Calibri Light" panose="020F0302020204030204" pitchFamily="34" charset="0"/>
              </a:rPr>
              <a:t>BOR</a:t>
            </a:r>
            <a:r>
              <a:rPr lang="ru-RU" sz="2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anose="020B0503020204020204" pitchFamily="34" charset="0"/>
                <a:cs typeface="Calibri Light" panose="020F0302020204030204" pitchFamily="34" charset="0"/>
              </a:rPr>
              <a:t>, 5. </a:t>
            </a:r>
            <a:r>
              <a:rPr lang="sr-Latn-RS" sz="2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anose="020B0503020204020204" pitchFamily="34" charset="0"/>
                <a:cs typeface="Calibri Light" panose="020F0302020204030204" pitchFamily="34" charset="0"/>
              </a:rPr>
              <a:t>april</a:t>
            </a:r>
            <a:r>
              <a:rPr lang="ru-RU" sz="2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anose="020B0503020204020204" pitchFamily="34" charset="0"/>
                <a:cs typeface="Calibri Light" panose="020F0302020204030204" pitchFamily="34" charset="0"/>
              </a:rPr>
              <a:t> 2021. </a:t>
            </a:r>
            <a:r>
              <a:rPr lang="sr-Latn-RS" sz="2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anose="020B0503020204020204" pitchFamily="34" charset="0"/>
                <a:cs typeface="Calibri Light" panose="020F0302020204030204" pitchFamily="34" charset="0"/>
              </a:rPr>
              <a:t>god</a:t>
            </a:r>
            <a:r>
              <a:rPr lang="ru-RU" sz="2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anose="020B0503020204020204" pitchFamily="34" charset="0"/>
                <a:cs typeface="Calibri Light" panose="020F0302020204030204" pitchFamily="34" charset="0"/>
              </a:rPr>
              <a:t>.</a:t>
            </a:r>
          </a:p>
        </p:txBody>
      </p:sp>
      <p:sp>
        <p:nvSpPr>
          <p:cNvPr id="13316" name="Line 7"/>
          <p:cNvSpPr>
            <a:spLocks noChangeShapeType="1"/>
          </p:cNvSpPr>
          <p:nvPr/>
        </p:nvSpPr>
        <p:spPr bwMode="auto">
          <a:xfrm>
            <a:off x="0" y="6400800"/>
            <a:ext cx="1219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13317" name="Text Box 8"/>
          <p:cNvSpPr txBox="1">
            <a:spLocks noChangeArrowheads="1"/>
          </p:cNvSpPr>
          <p:nvPr/>
        </p:nvSpPr>
        <p:spPr bwMode="auto">
          <a:xfrm>
            <a:off x="1524000" y="6324601"/>
            <a:ext cx="152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dirty="0"/>
          </a:p>
        </p:txBody>
      </p:sp>
      <p:sp>
        <p:nvSpPr>
          <p:cNvPr id="13319" name="Text Box 12"/>
          <p:cNvSpPr txBox="1">
            <a:spLocks noChangeArrowheads="1"/>
          </p:cNvSpPr>
          <p:nvPr/>
        </p:nvSpPr>
        <p:spPr bwMode="auto">
          <a:xfrm>
            <a:off x="2651126" y="5446713"/>
            <a:ext cx="71786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dirty="0"/>
          </a:p>
        </p:txBody>
      </p:sp>
      <p:sp>
        <p:nvSpPr>
          <p:cNvPr id="13320" name="Text Box 13"/>
          <p:cNvSpPr txBox="1">
            <a:spLocks noChangeArrowheads="1"/>
          </p:cNvSpPr>
          <p:nvPr/>
        </p:nvSpPr>
        <p:spPr bwMode="auto">
          <a:xfrm>
            <a:off x="2334882" y="2804279"/>
            <a:ext cx="7772400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  <a:cs typeface="Calibri" panose="020F0502020204030204" pitchFamily="34" charset="0"/>
            </a:endParaRPr>
          </a:p>
          <a:p>
            <a:pPr algn="ctr" eaLnBrk="1" hangingPunct="1"/>
            <a:r>
              <a:rPr lang="sr-Latn-RS" sz="2800" b="1" i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Radivoje Mitrović, Vidosav Majstorović and Žarko Mišković</a:t>
            </a:r>
            <a:endParaRPr lang="sr-Latn-RS" altLang="en-US" sz="2000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  <a:cs typeface="Calibri" panose="020F0502020204030204" pitchFamily="34" charset="0"/>
            </a:endParaRPr>
          </a:p>
          <a:p>
            <a:pPr lvl="0" eaLnBrk="1" hangingPunct="1"/>
            <a:endParaRPr lang="en-US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  <a:cs typeface="Calibri" panose="020F0502020204030204" pitchFamily="34" charset="0"/>
            </a:endParaRPr>
          </a:p>
          <a:p>
            <a:pPr lvl="0" eaLnBrk="1" hangingPunct="1"/>
            <a:r>
              <a:rPr lang="sr-Latn-RS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cs typeface="Calibri" panose="020F0502020204030204" pitchFamily="34" charset="0"/>
              </a:rPr>
              <a:t>Prezentuje: </a:t>
            </a:r>
            <a:r>
              <a:rPr lang="sr-Latn-RS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Doc dr. Žarko Z. MIŠKOVIĆ, Univerzitet u Beogradu – Mašinski fakultet, Beograd, Srbija.</a:t>
            </a:r>
            <a:endParaRPr lang="sr-Latn-RS" sz="20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</a:endParaRPr>
          </a:p>
          <a:p>
            <a:pPr eaLnBrk="1" hangingPunct="1"/>
            <a:endParaRPr lang="en-US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en-US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cs typeface="Calibri" panose="020F0502020204030204" pitchFamily="34" charset="0"/>
              </a:rPr>
              <a:t>Email: </a:t>
            </a:r>
            <a:r>
              <a:rPr lang="sr-Latn-RS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cs typeface="Calibri" panose="020F0502020204030204" pitchFamily="34" charset="0"/>
              </a:rPr>
              <a:t>zmiskovic@mas.bg.ac.rs</a:t>
            </a:r>
            <a:endParaRPr lang="en-US" altLang="en-US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  <a:cs typeface="Calibri" panose="020F0502020204030204" pitchFamily="34" charset="0"/>
            </a:endParaRPr>
          </a:p>
          <a:p>
            <a:pPr algn="ctr" eaLnBrk="1" hangingPunct="1"/>
            <a:endParaRPr lang="en-US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321" name="Line 11"/>
          <p:cNvSpPr>
            <a:spLocks noChangeShapeType="1"/>
          </p:cNvSpPr>
          <p:nvPr/>
        </p:nvSpPr>
        <p:spPr bwMode="auto">
          <a:xfrm flipV="1">
            <a:off x="0" y="1295400"/>
            <a:ext cx="1219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11277600" y="5813425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orbel" panose="020B0503020204020204" pitchFamily="34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9F66580-E1C1-40B4-BAA1-0DD68BC20C82}"/>
              </a:ext>
            </a:extLst>
          </p:cNvPr>
          <p:cNvSpPr txBox="1"/>
          <p:nvPr/>
        </p:nvSpPr>
        <p:spPr>
          <a:xfrm>
            <a:off x="3037936" y="6457168"/>
            <a:ext cx="61161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sr-Latn-R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anose="020B0503020204020204" pitchFamily="34" charset="0"/>
                <a:cs typeface="Calibri Light" panose="020F0302020204030204" pitchFamily="34" charset="0"/>
              </a:rPr>
              <a:t>Tehnički fakultet</a:t>
            </a:r>
            <a:r>
              <a:rPr lang="ru-RU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anose="020B0503020204020204" pitchFamily="34" charset="0"/>
                <a:cs typeface="Calibri Light" panose="020F0302020204030204" pitchFamily="34" charset="0"/>
              </a:rPr>
              <a:t>, </a:t>
            </a:r>
            <a:r>
              <a:rPr lang="sr-Latn-R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anose="020B0503020204020204" pitchFamily="34" charset="0"/>
                <a:cs typeface="Calibri Light" panose="020F0302020204030204" pitchFamily="34" charset="0"/>
              </a:rPr>
              <a:t>Bor</a:t>
            </a:r>
            <a:r>
              <a:rPr lang="ru-RU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anose="020B0503020204020204" pitchFamily="34" charset="0"/>
                <a:cs typeface="Calibri Light" panose="020F0302020204030204" pitchFamily="34" charset="0"/>
              </a:rPr>
              <a:t>, 5. </a:t>
            </a:r>
            <a:r>
              <a:rPr lang="sr-Latn-R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anose="020B0503020204020204" pitchFamily="34" charset="0"/>
                <a:cs typeface="Calibri Light" panose="020F0302020204030204" pitchFamily="34" charset="0"/>
              </a:rPr>
              <a:t>april</a:t>
            </a:r>
            <a:r>
              <a:rPr lang="ru-RU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anose="020B0503020204020204" pitchFamily="34" charset="0"/>
                <a:cs typeface="Calibri Light" panose="020F0302020204030204" pitchFamily="34" charset="0"/>
              </a:rPr>
              <a:t> 2021. </a:t>
            </a:r>
            <a:r>
              <a:rPr lang="sr-Latn-R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anose="020B0503020204020204" pitchFamily="34" charset="0"/>
                <a:cs typeface="Calibri Light" panose="020F0302020204030204" pitchFamily="34" charset="0"/>
              </a:rPr>
              <a:t>god</a:t>
            </a:r>
            <a:r>
              <a:rPr lang="ru-RU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anose="020B0503020204020204" pitchFamily="34" charset="0"/>
                <a:cs typeface="Calibri Light" panose="020F0302020204030204" pitchFamily="34" charset="0"/>
              </a:rPr>
              <a:t>.</a:t>
            </a:r>
          </a:p>
        </p:txBody>
      </p:sp>
      <p:pic>
        <p:nvPicPr>
          <p:cNvPr id="15" name="Picture 4" descr="dr Žarko Mišković, Docent">
            <a:extLst>
              <a:ext uri="{FF2B5EF4-FFF2-40B4-BE49-F238E27FC236}">
                <a16:creationId xmlns:a16="http://schemas.microsoft.com/office/drawing/2014/main" xmlns="" id="{CEB77023-A767-4266-956D-48710BC83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49" y="4241481"/>
            <a:ext cx="1064301" cy="1485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88AE713-7337-4B94-A979-A26E2E4B3E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07371"/>
            <a:ext cx="929144" cy="11499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10769600" y="6457950"/>
            <a:ext cx="1117600" cy="3238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800" b="1" dirty="0">
                <a:latin typeface="Corbel" panose="020B0503020204020204" pitchFamily="34" charset="0"/>
              </a:rPr>
              <a:t> </a:t>
            </a:r>
            <a:fld id="{6A8FDE07-382F-4FF8-9EF5-D2EA26C890B1}" type="slidenum">
              <a:rPr lang="en-US" altLang="en-US" sz="1800" b="1">
                <a:latin typeface="Corbel" panose="020B0503020204020204" pitchFamily="34" charset="0"/>
                <a:cs typeface="Calibri Light" panose="020F0302020204030204" pitchFamily="34" charset="0"/>
              </a:rPr>
              <a:pPr/>
              <a:t>10</a:t>
            </a:fld>
            <a:endParaRPr lang="en-US" altLang="en-US" sz="1800" b="1" dirty="0">
              <a:latin typeface="Corbel" panose="020B0503020204020204" pitchFamily="34" charset="0"/>
              <a:cs typeface="Calibri Light" panose="020F0302020204030204" pitchFamily="34" charset="0"/>
            </a:endParaRPr>
          </a:p>
        </p:txBody>
      </p:sp>
      <p:sp>
        <p:nvSpPr>
          <p:cNvPr id="16" name="Line 6"/>
          <p:cNvSpPr>
            <a:spLocks noChangeShapeType="1"/>
          </p:cNvSpPr>
          <p:nvPr/>
        </p:nvSpPr>
        <p:spPr bwMode="auto">
          <a:xfrm>
            <a:off x="0" y="647700"/>
            <a:ext cx="1219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" name="Line 7"/>
          <p:cNvSpPr>
            <a:spLocks noChangeShapeType="1"/>
          </p:cNvSpPr>
          <p:nvPr/>
        </p:nvSpPr>
        <p:spPr bwMode="auto">
          <a:xfrm>
            <a:off x="0" y="6400800"/>
            <a:ext cx="1219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A33DE62-1055-45C7-895F-49B78DD1C4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178086"/>
            <a:ext cx="533400" cy="660148"/>
          </a:xfrm>
          <a:prstGeom prst="rect">
            <a:avLst/>
          </a:prstGeom>
        </p:spPr>
      </p:pic>
      <p:sp>
        <p:nvSpPr>
          <p:cNvPr id="13" name="Rectangle 7">
            <a:extLst>
              <a:ext uri="{FF2B5EF4-FFF2-40B4-BE49-F238E27FC236}">
                <a16:creationId xmlns:a16="http://schemas.microsoft.com/office/drawing/2014/main" xmlns="" id="{F821CAB8-C66F-4C44-B26C-A11034D935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sr-Latn-RS" sz="36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3. </a:t>
            </a:r>
            <a:r>
              <a:rPr lang="sr-Latn-R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Smernice za implementaciju I4.0 u rudarstvu</a:t>
            </a:r>
            <a:endParaRPr lang="it-IT" sz="3600" b="1" kern="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0C4C70AC-6D5F-4BC7-BFD4-09F3AB50D6DC}"/>
              </a:ext>
            </a:extLst>
          </p:cNvPr>
          <p:cNvGrpSpPr>
            <a:grpSpLocks/>
          </p:cNvGrpSpPr>
          <p:nvPr/>
        </p:nvGrpSpPr>
        <p:grpSpPr bwMode="auto">
          <a:xfrm>
            <a:off x="965200" y="1971697"/>
            <a:ext cx="10363200" cy="3276585"/>
            <a:chOff x="1264" y="277"/>
            <a:chExt cx="13266" cy="3287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xmlns="" id="{18D89AB5-8A0D-4A24-B253-B91C367B73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02" y="1396"/>
              <a:ext cx="5770" cy="10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" name="Freeform 8">
              <a:extLst>
                <a:ext uri="{FF2B5EF4-FFF2-40B4-BE49-F238E27FC236}">
                  <a16:creationId xmlns:a16="http://schemas.microsoft.com/office/drawing/2014/main" xmlns="" id="{A33E4C7E-44E4-4761-8330-4BB5584F62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13" y="1396"/>
              <a:ext cx="1359" cy="1020"/>
            </a:xfrm>
            <a:custGeom>
              <a:avLst/>
              <a:gdLst>
                <a:gd name="T0" fmla="+- 0 13793 13114"/>
                <a:gd name="T1" fmla="*/ T0 w 1359"/>
                <a:gd name="T2" fmla="+- 0 2416 1396"/>
                <a:gd name="T3" fmla="*/ 2416 h 1020"/>
                <a:gd name="T4" fmla="+- 0 13708 13114"/>
                <a:gd name="T5" fmla="*/ T4 w 1359"/>
                <a:gd name="T6" fmla="+- 0 2412 1396"/>
                <a:gd name="T7" fmla="*/ 2412 h 1020"/>
                <a:gd name="T8" fmla="+- 0 13626 13114"/>
                <a:gd name="T9" fmla="*/ T8 w 1359"/>
                <a:gd name="T10" fmla="+- 0 2401 1396"/>
                <a:gd name="T11" fmla="*/ 2401 h 1020"/>
                <a:gd name="T12" fmla="+- 0 13548 13114"/>
                <a:gd name="T13" fmla="*/ T12 w 1359"/>
                <a:gd name="T14" fmla="+- 0 2382 1396"/>
                <a:gd name="T15" fmla="*/ 2382 h 1020"/>
                <a:gd name="T16" fmla="+- 0 13474 13114"/>
                <a:gd name="T17" fmla="*/ T16 w 1359"/>
                <a:gd name="T18" fmla="+- 0 2356 1396"/>
                <a:gd name="T19" fmla="*/ 2356 h 1020"/>
                <a:gd name="T20" fmla="+- 0 13405 13114"/>
                <a:gd name="T21" fmla="*/ T20 w 1359"/>
                <a:gd name="T22" fmla="+- 0 2325 1396"/>
                <a:gd name="T23" fmla="*/ 2325 h 1020"/>
                <a:gd name="T24" fmla="+- 0 13342 13114"/>
                <a:gd name="T25" fmla="*/ T24 w 1359"/>
                <a:gd name="T26" fmla="+- 0 2288 1396"/>
                <a:gd name="T27" fmla="*/ 2288 h 1020"/>
                <a:gd name="T28" fmla="+- 0 13285 13114"/>
                <a:gd name="T29" fmla="*/ T28 w 1359"/>
                <a:gd name="T30" fmla="+- 0 2245 1396"/>
                <a:gd name="T31" fmla="*/ 2245 h 1020"/>
                <a:gd name="T32" fmla="+- 0 13235 13114"/>
                <a:gd name="T33" fmla="*/ T32 w 1359"/>
                <a:gd name="T34" fmla="+- 0 2198 1396"/>
                <a:gd name="T35" fmla="*/ 2198 h 1020"/>
                <a:gd name="T36" fmla="+- 0 13193 13114"/>
                <a:gd name="T37" fmla="*/ T36 w 1359"/>
                <a:gd name="T38" fmla="+- 0 2146 1396"/>
                <a:gd name="T39" fmla="*/ 2146 h 1020"/>
                <a:gd name="T40" fmla="+- 0 13159 13114"/>
                <a:gd name="T41" fmla="*/ T40 w 1359"/>
                <a:gd name="T42" fmla="+- 0 2091 1396"/>
                <a:gd name="T43" fmla="*/ 2091 h 1020"/>
                <a:gd name="T44" fmla="+- 0 13134 13114"/>
                <a:gd name="T45" fmla="*/ T44 w 1359"/>
                <a:gd name="T46" fmla="+- 0 2033 1396"/>
                <a:gd name="T47" fmla="*/ 2033 h 1020"/>
                <a:gd name="T48" fmla="+- 0 13119 13114"/>
                <a:gd name="T49" fmla="*/ T48 w 1359"/>
                <a:gd name="T50" fmla="+- 0 1971 1396"/>
                <a:gd name="T51" fmla="*/ 1971 h 1020"/>
                <a:gd name="T52" fmla="+- 0 13114 13114"/>
                <a:gd name="T53" fmla="*/ T52 w 1359"/>
                <a:gd name="T54" fmla="+- 0 1907 1396"/>
                <a:gd name="T55" fmla="*/ 1907 h 1020"/>
                <a:gd name="T56" fmla="+- 0 13119 13114"/>
                <a:gd name="T57" fmla="*/ T56 w 1359"/>
                <a:gd name="T58" fmla="+- 0 1843 1396"/>
                <a:gd name="T59" fmla="*/ 1843 h 1020"/>
                <a:gd name="T60" fmla="+- 0 13134 13114"/>
                <a:gd name="T61" fmla="*/ T60 w 1359"/>
                <a:gd name="T62" fmla="+- 0 1781 1396"/>
                <a:gd name="T63" fmla="*/ 1781 h 1020"/>
                <a:gd name="T64" fmla="+- 0 13159 13114"/>
                <a:gd name="T65" fmla="*/ T64 w 1359"/>
                <a:gd name="T66" fmla="+- 0 1722 1396"/>
                <a:gd name="T67" fmla="*/ 1722 h 1020"/>
                <a:gd name="T68" fmla="+- 0 13193 13114"/>
                <a:gd name="T69" fmla="*/ T68 w 1359"/>
                <a:gd name="T70" fmla="+- 0 1667 1396"/>
                <a:gd name="T71" fmla="*/ 1667 h 1020"/>
                <a:gd name="T72" fmla="+- 0 13235 13114"/>
                <a:gd name="T73" fmla="*/ T72 w 1359"/>
                <a:gd name="T74" fmla="+- 0 1615 1396"/>
                <a:gd name="T75" fmla="*/ 1615 h 1020"/>
                <a:gd name="T76" fmla="+- 0 13285 13114"/>
                <a:gd name="T77" fmla="*/ T76 w 1359"/>
                <a:gd name="T78" fmla="+- 0 1567 1396"/>
                <a:gd name="T79" fmla="*/ 1567 h 1020"/>
                <a:gd name="T80" fmla="+- 0 13342 13114"/>
                <a:gd name="T81" fmla="*/ T80 w 1359"/>
                <a:gd name="T82" fmla="+- 0 1525 1396"/>
                <a:gd name="T83" fmla="*/ 1525 h 1020"/>
                <a:gd name="T84" fmla="+- 0 13405 13114"/>
                <a:gd name="T85" fmla="*/ T84 w 1359"/>
                <a:gd name="T86" fmla="+- 0 1487 1396"/>
                <a:gd name="T87" fmla="*/ 1487 h 1020"/>
                <a:gd name="T88" fmla="+- 0 13474 13114"/>
                <a:gd name="T89" fmla="*/ T88 w 1359"/>
                <a:gd name="T90" fmla="+- 0 1456 1396"/>
                <a:gd name="T91" fmla="*/ 1456 h 1020"/>
                <a:gd name="T92" fmla="+- 0 13548 13114"/>
                <a:gd name="T93" fmla="*/ T92 w 1359"/>
                <a:gd name="T94" fmla="+- 0 1430 1396"/>
                <a:gd name="T95" fmla="*/ 1430 h 1020"/>
                <a:gd name="T96" fmla="+- 0 13626 13114"/>
                <a:gd name="T97" fmla="*/ T96 w 1359"/>
                <a:gd name="T98" fmla="+- 0 1412 1396"/>
                <a:gd name="T99" fmla="*/ 1412 h 1020"/>
                <a:gd name="T100" fmla="+- 0 13708 13114"/>
                <a:gd name="T101" fmla="*/ T100 w 1359"/>
                <a:gd name="T102" fmla="+- 0 1400 1396"/>
                <a:gd name="T103" fmla="*/ 1400 h 1020"/>
                <a:gd name="T104" fmla="+- 0 13793 13114"/>
                <a:gd name="T105" fmla="*/ T104 w 1359"/>
                <a:gd name="T106" fmla="+- 0 1396 1396"/>
                <a:gd name="T107" fmla="*/ 1396 h 1020"/>
                <a:gd name="T108" fmla="+- 0 13878 13114"/>
                <a:gd name="T109" fmla="*/ T108 w 1359"/>
                <a:gd name="T110" fmla="+- 0 1400 1396"/>
                <a:gd name="T111" fmla="*/ 1400 h 1020"/>
                <a:gd name="T112" fmla="+- 0 13960 13114"/>
                <a:gd name="T113" fmla="*/ T112 w 1359"/>
                <a:gd name="T114" fmla="+- 0 1412 1396"/>
                <a:gd name="T115" fmla="*/ 1412 h 1020"/>
                <a:gd name="T116" fmla="+- 0 14038 13114"/>
                <a:gd name="T117" fmla="*/ T116 w 1359"/>
                <a:gd name="T118" fmla="+- 0 1430 1396"/>
                <a:gd name="T119" fmla="*/ 1430 h 1020"/>
                <a:gd name="T120" fmla="+- 0 14112 13114"/>
                <a:gd name="T121" fmla="*/ T120 w 1359"/>
                <a:gd name="T122" fmla="+- 0 1456 1396"/>
                <a:gd name="T123" fmla="*/ 1456 h 1020"/>
                <a:gd name="T124" fmla="+- 0 14181 13114"/>
                <a:gd name="T125" fmla="*/ T124 w 1359"/>
                <a:gd name="T126" fmla="+- 0 1487 1396"/>
                <a:gd name="T127" fmla="*/ 1487 h 1020"/>
                <a:gd name="T128" fmla="+- 0 14244 13114"/>
                <a:gd name="T129" fmla="*/ T128 w 1359"/>
                <a:gd name="T130" fmla="+- 0 1525 1396"/>
                <a:gd name="T131" fmla="*/ 1525 h 1020"/>
                <a:gd name="T132" fmla="+- 0 14300 13114"/>
                <a:gd name="T133" fmla="*/ T132 w 1359"/>
                <a:gd name="T134" fmla="+- 0 1567 1396"/>
                <a:gd name="T135" fmla="*/ 1567 h 1020"/>
                <a:gd name="T136" fmla="+- 0 14350 13114"/>
                <a:gd name="T137" fmla="*/ T136 w 1359"/>
                <a:gd name="T138" fmla="+- 0 1615 1396"/>
                <a:gd name="T139" fmla="*/ 1615 h 1020"/>
                <a:gd name="T140" fmla="+- 0 14392 13114"/>
                <a:gd name="T141" fmla="*/ T140 w 1359"/>
                <a:gd name="T142" fmla="+- 0 1667 1396"/>
                <a:gd name="T143" fmla="*/ 1667 h 1020"/>
                <a:gd name="T144" fmla="+- 0 14426 13114"/>
                <a:gd name="T145" fmla="*/ T144 w 1359"/>
                <a:gd name="T146" fmla="+- 0 1722 1396"/>
                <a:gd name="T147" fmla="*/ 1722 h 1020"/>
                <a:gd name="T148" fmla="+- 0 14451 13114"/>
                <a:gd name="T149" fmla="*/ T148 w 1359"/>
                <a:gd name="T150" fmla="+- 0 1781 1396"/>
                <a:gd name="T151" fmla="*/ 1781 h 1020"/>
                <a:gd name="T152" fmla="+- 0 14467 13114"/>
                <a:gd name="T153" fmla="*/ T152 w 1359"/>
                <a:gd name="T154" fmla="+- 0 1843 1396"/>
                <a:gd name="T155" fmla="*/ 1843 h 1020"/>
                <a:gd name="T156" fmla="+- 0 14472 13114"/>
                <a:gd name="T157" fmla="*/ T156 w 1359"/>
                <a:gd name="T158" fmla="+- 0 1907 1396"/>
                <a:gd name="T159" fmla="*/ 1907 h 1020"/>
                <a:gd name="T160" fmla="+- 0 14467 13114"/>
                <a:gd name="T161" fmla="*/ T160 w 1359"/>
                <a:gd name="T162" fmla="+- 0 1971 1396"/>
                <a:gd name="T163" fmla="*/ 1971 h 1020"/>
                <a:gd name="T164" fmla="+- 0 14451 13114"/>
                <a:gd name="T165" fmla="*/ T164 w 1359"/>
                <a:gd name="T166" fmla="+- 0 2033 1396"/>
                <a:gd name="T167" fmla="*/ 2033 h 1020"/>
                <a:gd name="T168" fmla="+- 0 14426 13114"/>
                <a:gd name="T169" fmla="*/ T168 w 1359"/>
                <a:gd name="T170" fmla="+- 0 2091 1396"/>
                <a:gd name="T171" fmla="*/ 2091 h 1020"/>
                <a:gd name="T172" fmla="+- 0 14392 13114"/>
                <a:gd name="T173" fmla="*/ T172 w 1359"/>
                <a:gd name="T174" fmla="+- 0 2146 1396"/>
                <a:gd name="T175" fmla="*/ 2146 h 1020"/>
                <a:gd name="T176" fmla="+- 0 14350 13114"/>
                <a:gd name="T177" fmla="*/ T176 w 1359"/>
                <a:gd name="T178" fmla="+- 0 2198 1396"/>
                <a:gd name="T179" fmla="*/ 2198 h 1020"/>
                <a:gd name="T180" fmla="+- 0 14300 13114"/>
                <a:gd name="T181" fmla="*/ T180 w 1359"/>
                <a:gd name="T182" fmla="+- 0 2245 1396"/>
                <a:gd name="T183" fmla="*/ 2245 h 1020"/>
                <a:gd name="T184" fmla="+- 0 14244 13114"/>
                <a:gd name="T185" fmla="*/ T184 w 1359"/>
                <a:gd name="T186" fmla="+- 0 2288 1396"/>
                <a:gd name="T187" fmla="*/ 2288 h 1020"/>
                <a:gd name="T188" fmla="+- 0 14181 13114"/>
                <a:gd name="T189" fmla="*/ T188 w 1359"/>
                <a:gd name="T190" fmla="+- 0 2325 1396"/>
                <a:gd name="T191" fmla="*/ 2325 h 1020"/>
                <a:gd name="T192" fmla="+- 0 14112 13114"/>
                <a:gd name="T193" fmla="*/ T192 w 1359"/>
                <a:gd name="T194" fmla="+- 0 2356 1396"/>
                <a:gd name="T195" fmla="*/ 2356 h 1020"/>
                <a:gd name="T196" fmla="+- 0 14038 13114"/>
                <a:gd name="T197" fmla="*/ T196 w 1359"/>
                <a:gd name="T198" fmla="+- 0 2382 1396"/>
                <a:gd name="T199" fmla="*/ 2382 h 1020"/>
                <a:gd name="T200" fmla="+- 0 13960 13114"/>
                <a:gd name="T201" fmla="*/ T200 w 1359"/>
                <a:gd name="T202" fmla="+- 0 2401 1396"/>
                <a:gd name="T203" fmla="*/ 2401 h 1020"/>
                <a:gd name="T204" fmla="+- 0 13878 13114"/>
                <a:gd name="T205" fmla="*/ T204 w 1359"/>
                <a:gd name="T206" fmla="+- 0 2412 1396"/>
                <a:gd name="T207" fmla="*/ 2412 h 1020"/>
                <a:gd name="T208" fmla="+- 0 13793 13114"/>
                <a:gd name="T209" fmla="*/ T208 w 1359"/>
                <a:gd name="T210" fmla="+- 0 2416 1396"/>
                <a:gd name="T211" fmla="*/ 2416 h 102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</a:cxnLst>
              <a:rect l="0" t="0" r="r" b="b"/>
              <a:pathLst>
                <a:path w="1359" h="1020">
                  <a:moveTo>
                    <a:pt x="679" y="1020"/>
                  </a:moveTo>
                  <a:lnTo>
                    <a:pt x="594" y="1016"/>
                  </a:lnTo>
                  <a:lnTo>
                    <a:pt x="512" y="1005"/>
                  </a:lnTo>
                  <a:lnTo>
                    <a:pt x="434" y="986"/>
                  </a:lnTo>
                  <a:lnTo>
                    <a:pt x="360" y="960"/>
                  </a:lnTo>
                  <a:lnTo>
                    <a:pt x="291" y="929"/>
                  </a:lnTo>
                  <a:lnTo>
                    <a:pt x="228" y="892"/>
                  </a:lnTo>
                  <a:lnTo>
                    <a:pt x="171" y="849"/>
                  </a:lnTo>
                  <a:lnTo>
                    <a:pt x="121" y="802"/>
                  </a:lnTo>
                  <a:lnTo>
                    <a:pt x="79" y="750"/>
                  </a:lnTo>
                  <a:lnTo>
                    <a:pt x="45" y="695"/>
                  </a:lnTo>
                  <a:lnTo>
                    <a:pt x="20" y="637"/>
                  </a:lnTo>
                  <a:lnTo>
                    <a:pt x="5" y="575"/>
                  </a:lnTo>
                  <a:lnTo>
                    <a:pt x="0" y="511"/>
                  </a:lnTo>
                  <a:lnTo>
                    <a:pt x="5" y="447"/>
                  </a:lnTo>
                  <a:lnTo>
                    <a:pt x="20" y="385"/>
                  </a:lnTo>
                  <a:lnTo>
                    <a:pt x="45" y="326"/>
                  </a:lnTo>
                  <a:lnTo>
                    <a:pt x="79" y="271"/>
                  </a:lnTo>
                  <a:lnTo>
                    <a:pt x="121" y="219"/>
                  </a:lnTo>
                  <a:lnTo>
                    <a:pt x="171" y="171"/>
                  </a:lnTo>
                  <a:lnTo>
                    <a:pt x="228" y="129"/>
                  </a:lnTo>
                  <a:lnTo>
                    <a:pt x="291" y="91"/>
                  </a:lnTo>
                  <a:lnTo>
                    <a:pt x="360" y="60"/>
                  </a:lnTo>
                  <a:lnTo>
                    <a:pt x="434" y="34"/>
                  </a:lnTo>
                  <a:lnTo>
                    <a:pt x="512" y="16"/>
                  </a:lnTo>
                  <a:lnTo>
                    <a:pt x="594" y="4"/>
                  </a:lnTo>
                  <a:lnTo>
                    <a:pt x="679" y="0"/>
                  </a:lnTo>
                  <a:lnTo>
                    <a:pt x="764" y="4"/>
                  </a:lnTo>
                  <a:lnTo>
                    <a:pt x="846" y="16"/>
                  </a:lnTo>
                  <a:lnTo>
                    <a:pt x="924" y="34"/>
                  </a:lnTo>
                  <a:lnTo>
                    <a:pt x="998" y="60"/>
                  </a:lnTo>
                  <a:lnTo>
                    <a:pt x="1067" y="91"/>
                  </a:lnTo>
                  <a:lnTo>
                    <a:pt x="1130" y="129"/>
                  </a:lnTo>
                  <a:lnTo>
                    <a:pt x="1186" y="171"/>
                  </a:lnTo>
                  <a:lnTo>
                    <a:pt x="1236" y="219"/>
                  </a:lnTo>
                  <a:lnTo>
                    <a:pt x="1278" y="271"/>
                  </a:lnTo>
                  <a:lnTo>
                    <a:pt x="1312" y="326"/>
                  </a:lnTo>
                  <a:lnTo>
                    <a:pt x="1337" y="385"/>
                  </a:lnTo>
                  <a:lnTo>
                    <a:pt x="1353" y="447"/>
                  </a:lnTo>
                  <a:lnTo>
                    <a:pt x="1358" y="511"/>
                  </a:lnTo>
                  <a:lnTo>
                    <a:pt x="1353" y="575"/>
                  </a:lnTo>
                  <a:lnTo>
                    <a:pt x="1337" y="637"/>
                  </a:lnTo>
                  <a:lnTo>
                    <a:pt x="1312" y="695"/>
                  </a:lnTo>
                  <a:lnTo>
                    <a:pt x="1278" y="750"/>
                  </a:lnTo>
                  <a:lnTo>
                    <a:pt x="1236" y="802"/>
                  </a:lnTo>
                  <a:lnTo>
                    <a:pt x="1186" y="849"/>
                  </a:lnTo>
                  <a:lnTo>
                    <a:pt x="1130" y="892"/>
                  </a:lnTo>
                  <a:lnTo>
                    <a:pt x="1067" y="929"/>
                  </a:lnTo>
                  <a:lnTo>
                    <a:pt x="998" y="960"/>
                  </a:lnTo>
                  <a:lnTo>
                    <a:pt x="924" y="986"/>
                  </a:lnTo>
                  <a:lnTo>
                    <a:pt x="846" y="1005"/>
                  </a:lnTo>
                  <a:lnTo>
                    <a:pt x="764" y="1016"/>
                  </a:lnTo>
                  <a:lnTo>
                    <a:pt x="679" y="1020"/>
                  </a:lnTo>
                  <a:close/>
                </a:path>
              </a:pathLst>
            </a:custGeom>
            <a:solidFill>
              <a:srgbClr val="0091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xmlns="" id="{451BCF20-14D5-457D-A8BB-78AAF56218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26" y="1564"/>
              <a:ext cx="946" cy="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xmlns="" id="{0A8C9FC5-E010-4A12-9548-075BD7CC40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2" y="2524"/>
              <a:ext cx="5770" cy="10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" name="Freeform 11">
              <a:extLst>
                <a:ext uri="{FF2B5EF4-FFF2-40B4-BE49-F238E27FC236}">
                  <a16:creationId xmlns:a16="http://schemas.microsoft.com/office/drawing/2014/main" xmlns="" id="{D5C5D6D5-737C-4A73-BF85-5D77A7B703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71" y="2524"/>
              <a:ext cx="1359" cy="1018"/>
            </a:xfrm>
            <a:custGeom>
              <a:avLst/>
              <a:gdLst>
                <a:gd name="T0" fmla="+- 0 13850 13171"/>
                <a:gd name="T1" fmla="*/ T0 w 1359"/>
                <a:gd name="T2" fmla="+- 0 3542 2524"/>
                <a:gd name="T3" fmla="*/ 3542 h 1018"/>
                <a:gd name="T4" fmla="+- 0 13765 13171"/>
                <a:gd name="T5" fmla="*/ T4 w 1359"/>
                <a:gd name="T6" fmla="+- 0 3538 2524"/>
                <a:gd name="T7" fmla="*/ 3538 h 1018"/>
                <a:gd name="T8" fmla="+- 0 13683 13171"/>
                <a:gd name="T9" fmla="*/ T8 w 1359"/>
                <a:gd name="T10" fmla="+- 0 3526 2524"/>
                <a:gd name="T11" fmla="*/ 3526 h 1018"/>
                <a:gd name="T12" fmla="+- 0 13605 13171"/>
                <a:gd name="T13" fmla="*/ T12 w 1359"/>
                <a:gd name="T14" fmla="+- 0 3507 2524"/>
                <a:gd name="T15" fmla="*/ 3507 h 1018"/>
                <a:gd name="T16" fmla="+- 0 13531 13171"/>
                <a:gd name="T17" fmla="*/ T16 w 1359"/>
                <a:gd name="T18" fmla="+- 0 3482 2524"/>
                <a:gd name="T19" fmla="*/ 3482 h 1018"/>
                <a:gd name="T20" fmla="+- 0 13463 13171"/>
                <a:gd name="T21" fmla="*/ T20 w 1359"/>
                <a:gd name="T22" fmla="+- 0 3451 2524"/>
                <a:gd name="T23" fmla="*/ 3451 h 1018"/>
                <a:gd name="T24" fmla="+- 0 13400 13171"/>
                <a:gd name="T25" fmla="*/ T24 w 1359"/>
                <a:gd name="T26" fmla="+- 0 3413 2524"/>
                <a:gd name="T27" fmla="*/ 3413 h 1018"/>
                <a:gd name="T28" fmla="+- 0 13343 13171"/>
                <a:gd name="T29" fmla="*/ T28 w 1359"/>
                <a:gd name="T30" fmla="+- 0 3371 2524"/>
                <a:gd name="T31" fmla="*/ 3371 h 1018"/>
                <a:gd name="T32" fmla="+- 0 13293 13171"/>
                <a:gd name="T33" fmla="*/ T32 w 1359"/>
                <a:gd name="T34" fmla="+- 0 3324 2524"/>
                <a:gd name="T35" fmla="*/ 3324 h 1018"/>
                <a:gd name="T36" fmla="+- 0 13251 13171"/>
                <a:gd name="T37" fmla="*/ T36 w 1359"/>
                <a:gd name="T38" fmla="+- 0 3272 2524"/>
                <a:gd name="T39" fmla="*/ 3272 h 1018"/>
                <a:gd name="T40" fmla="+- 0 13217 13171"/>
                <a:gd name="T41" fmla="*/ T40 w 1359"/>
                <a:gd name="T42" fmla="+- 0 3217 2524"/>
                <a:gd name="T43" fmla="*/ 3217 h 1018"/>
                <a:gd name="T44" fmla="+- 0 13192 13171"/>
                <a:gd name="T45" fmla="*/ T44 w 1359"/>
                <a:gd name="T46" fmla="+- 0 3158 2524"/>
                <a:gd name="T47" fmla="*/ 3158 h 1018"/>
                <a:gd name="T48" fmla="+- 0 13177 13171"/>
                <a:gd name="T49" fmla="*/ T48 w 1359"/>
                <a:gd name="T50" fmla="+- 0 3097 2524"/>
                <a:gd name="T51" fmla="*/ 3097 h 1018"/>
                <a:gd name="T52" fmla="+- 0 13171 13171"/>
                <a:gd name="T53" fmla="*/ T52 w 1359"/>
                <a:gd name="T54" fmla="+- 0 3033 2524"/>
                <a:gd name="T55" fmla="*/ 3033 h 1018"/>
                <a:gd name="T56" fmla="+- 0 13177 13171"/>
                <a:gd name="T57" fmla="*/ T56 w 1359"/>
                <a:gd name="T58" fmla="+- 0 2969 2524"/>
                <a:gd name="T59" fmla="*/ 2969 h 1018"/>
                <a:gd name="T60" fmla="+- 0 13192 13171"/>
                <a:gd name="T61" fmla="*/ T60 w 1359"/>
                <a:gd name="T62" fmla="+- 0 2908 2524"/>
                <a:gd name="T63" fmla="*/ 2908 h 1018"/>
                <a:gd name="T64" fmla="+- 0 13217 13171"/>
                <a:gd name="T65" fmla="*/ T64 w 1359"/>
                <a:gd name="T66" fmla="+- 0 2849 2524"/>
                <a:gd name="T67" fmla="*/ 2849 h 1018"/>
                <a:gd name="T68" fmla="+- 0 13251 13171"/>
                <a:gd name="T69" fmla="*/ T68 w 1359"/>
                <a:gd name="T70" fmla="+- 0 2794 2524"/>
                <a:gd name="T71" fmla="*/ 2794 h 1018"/>
                <a:gd name="T72" fmla="+- 0 13293 13171"/>
                <a:gd name="T73" fmla="*/ T72 w 1359"/>
                <a:gd name="T74" fmla="+- 0 2742 2524"/>
                <a:gd name="T75" fmla="*/ 2742 h 1018"/>
                <a:gd name="T76" fmla="+- 0 13343 13171"/>
                <a:gd name="T77" fmla="*/ T76 w 1359"/>
                <a:gd name="T78" fmla="+- 0 2695 2524"/>
                <a:gd name="T79" fmla="*/ 2695 h 1018"/>
                <a:gd name="T80" fmla="+- 0 13400 13171"/>
                <a:gd name="T81" fmla="*/ T80 w 1359"/>
                <a:gd name="T82" fmla="+- 0 2653 2524"/>
                <a:gd name="T83" fmla="*/ 2653 h 1018"/>
                <a:gd name="T84" fmla="+- 0 13463 13171"/>
                <a:gd name="T85" fmla="*/ T84 w 1359"/>
                <a:gd name="T86" fmla="+- 0 2615 2524"/>
                <a:gd name="T87" fmla="*/ 2615 h 1018"/>
                <a:gd name="T88" fmla="+- 0 13531 13171"/>
                <a:gd name="T89" fmla="*/ T88 w 1359"/>
                <a:gd name="T90" fmla="+- 0 2584 2524"/>
                <a:gd name="T91" fmla="*/ 2584 h 1018"/>
                <a:gd name="T92" fmla="+- 0 13605 13171"/>
                <a:gd name="T93" fmla="*/ T92 w 1359"/>
                <a:gd name="T94" fmla="+- 0 2558 2524"/>
                <a:gd name="T95" fmla="*/ 2558 h 1018"/>
                <a:gd name="T96" fmla="+- 0 13683 13171"/>
                <a:gd name="T97" fmla="*/ T96 w 1359"/>
                <a:gd name="T98" fmla="+- 0 2540 2524"/>
                <a:gd name="T99" fmla="*/ 2540 h 1018"/>
                <a:gd name="T100" fmla="+- 0 13765 13171"/>
                <a:gd name="T101" fmla="*/ T100 w 1359"/>
                <a:gd name="T102" fmla="+- 0 2528 2524"/>
                <a:gd name="T103" fmla="*/ 2528 h 1018"/>
                <a:gd name="T104" fmla="+- 0 13850 13171"/>
                <a:gd name="T105" fmla="*/ T104 w 1359"/>
                <a:gd name="T106" fmla="+- 0 2524 2524"/>
                <a:gd name="T107" fmla="*/ 2524 h 1018"/>
                <a:gd name="T108" fmla="+- 0 13935 13171"/>
                <a:gd name="T109" fmla="*/ T108 w 1359"/>
                <a:gd name="T110" fmla="+- 0 2528 2524"/>
                <a:gd name="T111" fmla="*/ 2528 h 1018"/>
                <a:gd name="T112" fmla="+- 0 14017 13171"/>
                <a:gd name="T113" fmla="*/ T112 w 1359"/>
                <a:gd name="T114" fmla="+- 0 2540 2524"/>
                <a:gd name="T115" fmla="*/ 2540 h 1018"/>
                <a:gd name="T116" fmla="+- 0 14096 13171"/>
                <a:gd name="T117" fmla="*/ T116 w 1359"/>
                <a:gd name="T118" fmla="+- 0 2558 2524"/>
                <a:gd name="T119" fmla="*/ 2558 h 1018"/>
                <a:gd name="T120" fmla="+- 0 14169 13171"/>
                <a:gd name="T121" fmla="*/ T120 w 1359"/>
                <a:gd name="T122" fmla="+- 0 2584 2524"/>
                <a:gd name="T123" fmla="*/ 2584 h 1018"/>
                <a:gd name="T124" fmla="+- 0 14238 13171"/>
                <a:gd name="T125" fmla="*/ T124 w 1359"/>
                <a:gd name="T126" fmla="+- 0 2615 2524"/>
                <a:gd name="T127" fmla="*/ 2615 h 1018"/>
                <a:gd name="T128" fmla="+- 0 14301 13171"/>
                <a:gd name="T129" fmla="*/ T128 w 1359"/>
                <a:gd name="T130" fmla="+- 0 2653 2524"/>
                <a:gd name="T131" fmla="*/ 2653 h 1018"/>
                <a:gd name="T132" fmla="+- 0 14358 13171"/>
                <a:gd name="T133" fmla="*/ T132 w 1359"/>
                <a:gd name="T134" fmla="+- 0 2695 2524"/>
                <a:gd name="T135" fmla="*/ 2695 h 1018"/>
                <a:gd name="T136" fmla="+- 0 14408 13171"/>
                <a:gd name="T137" fmla="*/ T136 w 1359"/>
                <a:gd name="T138" fmla="+- 0 2742 2524"/>
                <a:gd name="T139" fmla="*/ 2742 h 1018"/>
                <a:gd name="T140" fmla="+- 0 14450 13171"/>
                <a:gd name="T141" fmla="*/ T140 w 1359"/>
                <a:gd name="T142" fmla="+- 0 2794 2524"/>
                <a:gd name="T143" fmla="*/ 2794 h 1018"/>
                <a:gd name="T144" fmla="+- 0 14484 13171"/>
                <a:gd name="T145" fmla="*/ T144 w 1359"/>
                <a:gd name="T146" fmla="+- 0 2849 2524"/>
                <a:gd name="T147" fmla="*/ 2849 h 1018"/>
                <a:gd name="T148" fmla="+- 0 14509 13171"/>
                <a:gd name="T149" fmla="*/ T148 w 1359"/>
                <a:gd name="T150" fmla="+- 0 2908 2524"/>
                <a:gd name="T151" fmla="*/ 2908 h 1018"/>
                <a:gd name="T152" fmla="+- 0 14524 13171"/>
                <a:gd name="T153" fmla="*/ T152 w 1359"/>
                <a:gd name="T154" fmla="+- 0 2969 2524"/>
                <a:gd name="T155" fmla="*/ 2969 h 1018"/>
                <a:gd name="T156" fmla="+- 0 14530 13171"/>
                <a:gd name="T157" fmla="*/ T156 w 1359"/>
                <a:gd name="T158" fmla="+- 0 3033 2524"/>
                <a:gd name="T159" fmla="*/ 3033 h 1018"/>
                <a:gd name="T160" fmla="+- 0 14524 13171"/>
                <a:gd name="T161" fmla="*/ T160 w 1359"/>
                <a:gd name="T162" fmla="+- 0 3097 2524"/>
                <a:gd name="T163" fmla="*/ 3097 h 1018"/>
                <a:gd name="T164" fmla="+- 0 14509 13171"/>
                <a:gd name="T165" fmla="*/ T164 w 1359"/>
                <a:gd name="T166" fmla="+- 0 3158 2524"/>
                <a:gd name="T167" fmla="*/ 3158 h 1018"/>
                <a:gd name="T168" fmla="+- 0 14484 13171"/>
                <a:gd name="T169" fmla="*/ T168 w 1359"/>
                <a:gd name="T170" fmla="+- 0 3217 2524"/>
                <a:gd name="T171" fmla="*/ 3217 h 1018"/>
                <a:gd name="T172" fmla="+- 0 14450 13171"/>
                <a:gd name="T173" fmla="*/ T172 w 1359"/>
                <a:gd name="T174" fmla="+- 0 3272 2524"/>
                <a:gd name="T175" fmla="*/ 3272 h 1018"/>
                <a:gd name="T176" fmla="+- 0 14408 13171"/>
                <a:gd name="T177" fmla="*/ T176 w 1359"/>
                <a:gd name="T178" fmla="+- 0 3324 2524"/>
                <a:gd name="T179" fmla="*/ 3324 h 1018"/>
                <a:gd name="T180" fmla="+- 0 14358 13171"/>
                <a:gd name="T181" fmla="*/ T180 w 1359"/>
                <a:gd name="T182" fmla="+- 0 3371 2524"/>
                <a:gd name="T183" fmla="*/ 3371 h 1018"/>
                <a:gd name="T184" fmla="+- 0 14301 13171"/>
                <a:gd name="T185" fmla="*/ T184 w 1359"/>
                <a:gd name="T186" fmla="+- 0 3413 2524"/>
                <a:gd name="T187" fmla="*/ 3413 h 1018"/>
                <a:gd name="T188" fmla="+- 0 14238 13171"/>
                <a:gd name="T189" fmla="*/ T188 w 1359"/>
                <a:gd name="T190" fmla="+- 0 3451 2524"/>
                <a:gd name="T191" fmla="*/ 3451 h 1018"/>
                <a:gd name="T192" fmla="+- 0 14169 13171"/>
                <a:gd name="T193" fmla="*/ T192 w 1359"/>
                <a:gd name="T194" fmla="+- 0 3482 2524"/>
                <a:gd name="T195" fmla="*/ 3482 h 1018"/>
                <a:gd name="T196" fmla="+- 0 14096 13171"/>
                <a:gd name="T197" fmla="*/ T196 w 1359"/>
                <a:gd name="T198" fmla="+- 0 3507 2524"/>
                <a:gd name="T199" fmla="*/ 3507 h 1018"/>
                <a:gd name="T200" fmla="+- 0 14017 13171"/>
                <a:gd name="T201" fmla="*/ T200 w 1359"/>
                <a:gd name="T202" fmla="+- 0 3526 2524"/>
                <a:gd name="T203" fmla="*/ 3526 h 1018"/>
                <a:gd name="T204" fmla="+- 0 13935 13171"/>
                <a:gd name="T205" fmla="*/ T204 w 1359"/>
                <a:gd name="T206" fmla="+- 0 3538 2524"/>
                <a:gd name="T207" fmla="*/ 3538 h 1018"/>
                <a:gd name="T208" fmla="+- 0 13850 13171"/>
                <a:gd name="T209" fmla="*/ T208 w 1359"/>
                <a:gd name="T210" fmla="+- 0 3542 2524"/>
                <a:gd name="T211" fmla="*/ 3542 h 101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</a:cxnLst>
              <a:rect l="0" t="0" r="r" b="b"/>
              <a:pathLst>
                <a:path w="1359" h="1018">
                  <a:moveTo>
                    <a:pt x="679" y="1018"/>
                  </a:moveTo>
                  <a:lnTo>
                    <a:pt x="594" y="1014"/>
                  </a:lnTo>
                  <a:lnTo>
                    <a:pt x="512" y="1002"/>
                  </a:lnTo>
                  <a:lnTo>
                    <a:pt x="434" y="983"/>
                  </a:lnTo>
                  <a:lnTo>
                    <a:pt x="360" y="958"/>
                  </a:lnTo>
                  <a:lnTo>
                    <a:pt x="292" y="927"/>
                  </a:lnTo>
                  <a:lnTo>
                    <a:pt x="229" y="889"/>
                  </a:lnTo>
                  <a:lnTo>
                    <a:pt x="172" y="847"/>
                  </a:lnTo>
                  <a:lnTo>
                    <a:pt x="122" y="800"/>
                  </a:lnTo>
                  <a:lnTo>
                    <a:pt x="80" y="748"/>
                  </a:lnTo>
                  <a:lnTo>
                    <a:pt x="46" y="693"/>
                  </a:lnTo>
                  <a:lnTo>
                    <a:pt x="21" y="634"/>
                  </a:lnTo>
                  <a:lnTo>
                    <a:pt x="6" y="573"/>
                  </a:lnTo>
                  <a:lnTo>
                    <a:pt x="0" y="509"/>
                  </a:lnTo>
                  <a:lnTo>
                    <a:pt x="6" y="445"/>
                  </a:lnTo>
                  <a:lnTo>
                    <a:pt x="21" y="384"/>
                  </a:lnTo>
                  <a:lnTo>
                    <a:pt x="46" y="325"/>
                  </a:lnTo>
                  <a:lnTo>
                    <a:pt x="80" y="270"/>
                  </a:lnTo>
                  <a:lnTo>
                    <a:pt x="122" y="218"/>
                  </a:lnTo>
                  <a:lnTo>
                    <a:pt x="172" y="171"/>
                  </a:lnTo>
                  <a:lnTo>
                    <a:pt x="229" y="129"/>
                  </a:lnTo>
                  <a:lnTo>
                    <a:pt x="292" y="91"/>
                  </a:lnTo>
                  <a:lnTo>
                    <a:pt x="360" y="60"/>
                  </a:lnTo>
                  <a:lnTo>
                    <a:pt x="434" y="34"/>
                  </a:lnTo>
                  <a:lnTo>
                    <a:pt x="512" y="16"/>
                  </a:lnTo>
                  <a:lnTo>
                    <a:pt x="594" y="4"/>
                  </a:lnTo>
                  <a:lnTo>
                    <a:pt x="679" y="0"/>
                  </a:lnTo>
                  <a:lnTo>
                    <a:pt x="764" y="4"/>
                  </a:lnTo>
                  <a:lnTo>
                    <a:pt x="846" y="16"/>
                  </a:lnTo>
                  <a:lnTo>
                    <a:pt x="925" y="34"/>
                  </a:lnTo>
                  <a:lnTo>
                    <a:pt x="998" y="60"/>
                  </a:lnTo>
                  <a:lnTo>
                    <a:pt x="1067" y="91"/>
                  </a:lnTo>
                  <a:lnTo>
                    <a:pt x="1130" y="129"/>
                  </a:lnTo>
                  <a:lnTo>
                    <a:pt x="1187" y="171"/>
                  </a:lnTo>
                  <a:lnTo>
                    <a:pt x="1237" y="218"/>
                  </a:lnTo>
                  <a:lnTo>
                    <a:pt x="1279" y="270"/>
                  </a:lnTo>
                  <a:lnTo>
                    <a:pt x="1313" y="325"/>
                  </a:lnTo>
                  <a:lnTo>
                    <a:pt x="1338" y="384"/>
                  </a:lnTo>
                  <a:lnTo>
                    <a:pt x="1353" y="445"/>
                  </a:lnTo>
                  <a:lnTo>
                    <a:pt x="1359" y="509"/>
                  </a:lnTo>
                  <a:lnTo>
                    <a:pt x="1353" y="573"/>
                  </a:lnTo>
                  <a:lnTo>
                    <a:pt x="1338" y="634"/>
                  </a:lnTo>
                  <a:lnTo>
                    <a:pt x="1313" y="693"/>
                  </a:lnTo>
                  <a:lnTo>
                    <a:pt x="1279" y="748"/>
                  </a:lnTo>
                  <a:lnTo>
                    <a:pt x="1237" y="800"/>
                  </a:lnTo>
                  <a:lnTo>
                    <a:pt x="1187" y="847"/>
                  </a:lnTo>
                  <a:lnTo>
                    <a:pt x="1130" y="889"/>
                  </a:lnTo>
                  <a:lnTo>
                    <a:pt x="1067" y="927"/>
                  </a:lnTo>
                  <a:lnTo>
                    <a:pt x="998" y="958"/>
                  </a:lnTo>
                  <a:lnTo>
                    <a:pt x="925" y="983"/>
                  </a:lnTo>
                  <a:lnTo>
                    <a:pt x="846" y="1002"/>
                  </a:lnTo>
                  <a:lnTo>
                    <a:pt x="764" y="1014"/>
                  </a:lnTo>
                  <a:lnTo>
                    <a:pt x="679" y="1018"/>
                  </a:lnTo>
                  <a:close/>
                </a:path>
              </a:pathLst>
            </a:custGeom>
            <a:solidFill>
              <a:srgbClr val="0091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xmlns="" id="{87EF592C-EA67-4C4F-8A2B-EFAAD427D1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39" y="2747"/>
              <a:ext cx="833" cy="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xmlns="" id="{CE19B921-C7E6-444F-86AB-E03145A7E5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2" y="277"/>
              <a:ext cx="5770" cy="10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" name="Freeform 14">
              <a:extLst>
                <a:ext uri="{FF2B5EF4-FFF2-40B4-BE49-F238E27FC236}">
                  <a16:creationId xmlns:a16="http://schemas.microsoft.com/office/drawing/2014/main" xmlns="" id="{702765E4-1900-4D70-A642-26D426D8C8C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71" y="277"/>
              <a:ext cx="1359" cy="1018"/>
            </a:xfrm>
            <a:custGeom>
              <a:avLst/>
              <a:gdLst>
                <a:gd name="T0" fmla="+- 0 13850 13171"/>
                <a:gd name="T1" fmla="*/ T0 w 1359"/>
                <a:gd name="T2" fmla="+- 0 1295 278"/>
                <a:gd name="T3" fmla="*/ 1295 h 1018"/>
                <a:gd name="T4" fmla="+- 0 13765 13171"/>
                <a:gd name="T5" fmla="*/ T4 w 1359"/>
                <a:gd name="T6" fmla="+- 0 1291 278"/>
                <a:gd name="T7" fmla="*/ 1291 h 1018"/>
                <a:gd name="T8" fmla="+- 0 13683 13171"/>
                <a:gd name="T9" fmla="*/ T8 w 1359"/>
                <a:gd name="T10" fmla="+- 0 1280 278"/>
                <a:gd name="T11" fmla="*/ 1280 h 1018"/>
                <a:gd name="T12" fmla="+- 0 13605 13171"/>
                <a:gd name="T13" fmla="*/ T12 w 1359"/>
                <a:gd name="T14" fmla="+- 0 1261 278"/>
                <a:gd name="T15" fmla="*/ 1261 h 1018"/>
                <a:gd name="T16" fmla="+- 0 13531 13171"/>
                <a:gd name="T17" fmla="*/ T16 w 1359"/>
                <a:gd name="T18" fmla="+- 0 1236 278"/>
                <a:gd name="T19" fmla="*/ 1236 h 1018"/>
                <a:gd name="T20" fmla="+- 0 13463 13171"/>
                <a:gd name="T21" fmla="*/ T20 w 1359"/>
                <a:gd name="T22" fmla="+- 0 1204 278"/>
                <a:gd name="T23" fmla="*/ 1204 h 1018"/>
                <a:gd name="T24" fmla="+- 0 13400 13171"/>
                <a:gd name="T25" fmla="*/ T24 w 1359"/>
                <a:gd name="T26" fmla="+- 0 1167 278"/>
                <a:gd name="T27" fmla="*/ 1167 h 1018"/>
                <a:gd name="T28" fmla="+- 0 13343 13171"/>
                <a:gd name="T29" fmla="*/ T28 w 1359"/>
                <a:gd name="T30" fmla="+- 0 1124 278"/>
                <a:gd name="T31" fmla="*/ 1124 h 1018"/>
                <a:gd name="T32" fmla="+- 0 13293 13171"/>
                <a:gd name="T33" fmla="*/ T32 w 1359"/>
                <a:gd name="T34" fmla="+- 0 1077 278"/>
                <a:gd name="T35" fmla="*/ 1077 h 1018"/>
                <a:gd name="T36" fmla="+- 0 13251 13171"/>
                <a:gd name="T37" fmla="*/ T36 w 1359"/>
                <a:gd name="T38" fmla="+- 0 1026 278"/>
                <a:gd name="T39" fmla="*/ 1026 h 1018"/>
                <a:gd name="T40" fmla="+- 0 13217 13171"/>
                <a:gd name="T41" fmla="*/ T40 w 1359"/>
                <a:gd name="T42" fmla="+- 0 970 278"/>
                <a:gd name="T43" fmla="*/ 970 h 1018"/>
                <a:gd name="T44" fmla="+- 0 13192 13171"/>
                <a:gd name="T45" fmla="*/ T44 w 1359"/>
                <a:gd name="T46" fmla="+- 0 912 278"/>
                <a:gd name="T47" fmla="*/ 912 h 1018"/>
                <a:gd name="T48" fmla="+- 0 13177 13171"/>
                <a:gd name="T49" fmla="*/ T48 w 1359"/>
                <a:gd name="T50" fmla="+- 0 850 278"/>
                <a:gd name="T51" fmla="*/ 850 h 1018"/>
                <a:gd name="T52" fmla="+- 0 13171 13171"/>
                <a:gd name="T53" fmla="*/ T52 w 1359"/>
                <a:gd name="T54" fmla="+- 0 787 278"/>
                <a:gd name="T55" fmla="*/ 787 h 1018"/>
                <a:gd name="T56" fmla="+- 0 13177 13171"/>
                <a:gd name="T57" fmla="*/ T56 w 1359"/>
                <a:gd name="T58" fmla="+- 0 723 278"/>
                <a:gd name="T59" fmla="*/ 723 h 1018"/>
                <a:gd name="T60" fmla="+- 0 13192 13171"/>
                <a:gd name="T61" fmla="*/ T60 w 1359"/>
                <a:gd name="T62" fmla="+- 0 661 278"/>
                <a:gd name="T63" fmla="*/ 661 h 1018"/>
                <a:gd name="T64" fmla="+- 0 13217 13171"/>
                <a:gd name="T65" fmla="*/ T64 w 1359"/>
                <a:gd name="T66" fmla="+- 0 603 278"/>
                <a:gd name="T67" fmla="*/ 603 h 1018"/>
                <a:gd name="T68" fmla="+- 0 13251 13171"/>
                <a:gd name="T69" fmla="*/ T68 w 1359"/>
                <a:gd name="T70" fmla="+- 0 547 278"/>
                <a:gd name="T71" fmla="*/ 547 h 1018"/>
                <a:gd name="T72" fmla="+- 0 13293 13171"/>
                <a:gd name="T73" fmla="*/ T72 w 1359"/>
                <a:gd name="T74" fmla="+- 0 496 278"/>
                <a:gd name="T75" fmla="*/ 496 h 1018"/>
                <a:gd name="T76" fmla="+- 0 13343 13171"/>
                <a:gd name="T77" fmla="*/ T76 w 1359"/>
                <a:gd name="T78" fmla="+- 0 449 278"/>
                <a:gd name="T79" fmla="*/ 449 h 1018"/>
                <a:gd name="T80" fmla="+- 0 13400 13171"/>
                <a:gd name="T81" fmla="*/ T80 w 1359"/>
                <a:gd name="T82" fmla="+- 0 406 278"/>
                <a:gd name="T83" fmla="*/ 406 h 1018"/>
                <a:gd name="T84" fmla="+- 0 13463 13171"/>
                <a:gd name="T85" fmla="*/ T84 w 1359"/>
                <a:gd name="T86" fmla="+- 0 369 278"/>
                <a:gd name="T87" fmla="*/ 369 h 1018"/>
                <a:gd name="T88" fmla="+- 0 13531 13171"/>
                <a:gd name="T89" fmla="*/ T88 w 1359"/>
                <a:gd name="T90" fmla="+- 0 337 278"/>
                <a:gd name="T91" fmla="*/ 337 h 1018"/>
                <a:gd name="T92" fmla="+- 0 13605 13171"/>
                <a:gd name="T93" fmla="*/ T92 w 1359"/>
                <a:gd name="T94" fmla="+- 0 312 278"/>
                <a:gd name="T95" fmla="*/ 312 h 1018"/>
                <a:gd name="T96" fmla="+- 0 13683 13171"/>
                <a:gd name="T97" fmla="*/ T96 w 1359"/>
                <a:gd name="T98" fmla="+- 0 293 278"/>
                <a:gd name="T99" fmla="*/ 293 h 1018"/>
                <a:gd name="T100" fmla="+- 0 13765 13171"/>
                <a:gd name="T101" fmla="*/ T100 w 1359"/>
                <a:gd name="T102" fmla="+- 0 282 278"/>
                <a:gd name="T103" fmla="*/ 282 h 1018"/>
                <a:gd name="T104" fmla="+- 0 13850 13171"/>
                <a:gd name="T105" fmla="*/ T104 w 1359"/>
                <a:gd name="T106" fmla="+- 0 278 278"/>
                <a:gd name="T107" fmla="*/ 278 h 1018"/>
                <a:gd name="T108" fmla="+- 0 13935 13171"/>
                <a:gd name="T109" fmla="*/ T108 w 1359"/>
                <a:gd name="T110" fmla="+- 0 282 278"/>
                <a:gd name="T111" fmla="*/ 282 h 1018"/>
                <a:gd name="T112" fmla="+- 0 14017 13171"/>
                <a:gd name="T113" fmla="*/ T112 w 1359"/>
                <a:gd name="T114" fmla="+- 0 293 278"/>
                <a:gd name="T115" fmla="*/ 293 h 1018"/>
                <a:gd name="T116" fmla="+- 0 14096 13171"/>
                <a:gd name="T117" fmla="*/ T116 w 1359"/>
                <a:gd name="T118" fmla="+- 0 312 278"/>
                <a:gd name="T119" fmla="*/ 312 h 1018"/>
                <a:gd name="T120" fmla="+- 0 14169 13171"/>
                <a:gd name="T121" fmla="*/ T120 w 1359"/>
                <a:gd name="T122" fmla="+- 0 337 278"/>
                <a:gd name="T123" fmla="*/ 337 h 1018"/>
                <a:gd name="T124" fmla="+- 0 14238 13171"/>
                <a:gd name="T125" fmla="*/ T124 w 1359"/>
                <a:gd name="T126" fmla="+- 0 369 278"/>
                <a:gd name="T127" fmla="*/ 369 h 1018"/>
                <a:gd name="T128" fmla="+- 0 14301 13171"/>
                <a:gd name="T129" fmla="*/ T128 w 1359"/>
                <a:gd name="T130" fmla="+- 0 406 278"/>
                <a:gd name="T131" fmla="*/ 406 h 1018"/>
                <a:gd name="T132" fmla="+- 0 14358 13171"/>
                <a:gd name="T133" fmla="*/ T132 w 1359"/>
                <a:gd name="T134" fmla="+- 0 449 278"/>
                <a:gd name="T135" fmla="*/ 449 h 1018"/>
                <a:gd name="T136" fmla="+- 0 14408 13171"/>
                <a:gd name="T137" fmla="*/ T136 w 1359"/>
                <a:gd name="T138" fmla="+- 0 496 278"/>
                <a:gd name="T139" fmla="*/ 496 h 1018"/>
                <a:gd name="T140" fmla="+- 0 14450 13171"/>
                <a:gd name="T141" fmla="*/ T140 w 1359"/>
                <a:gd name="T142" fmla="+- 0 547 278"/>
                <a:gd name="T143" fmla="*/ 547 h 1018"/>
                <a:gd name="T144" fmla="+- 0 14484 13171"/>
                <a:gd name="T145" fmla="*/ T144 w 1359"/>
                <a:gd name="T146" fmla="+- 0 603 278"/>
                <a:gd name="T147" fmla="*/ 603 h 1018"/>
                <a:gd name="T148" fmla="+- 0 14509 13171"/>
                <a:gd name="T149" fmla="*/ T148 w 1359"/>
                <a:gd name="T150" fmla="+- 0 661 278"/>
                <a:gd name="T151" fmla="*/ 661 h 1018"/>
                <a:gd name="T152" fmla="+- 0 14524 13171"/>
                <a:gd name="T153" fmla="*/ T152 w 1359"/>
                <a:gd name="T154" fmla="+- 0 723 278"/>
                <a:gd name="T155" fmla="*/ 723 h 1018"/>
                <a:gd name="T156" fmla="+- 0 14530 13171"/>
                <a:gd name="T157" fmla="*/ T156 w 1359"/>
                <a:gd name="T158" fmla="+- 0 787 278"/>
                <a:gd name="T159" fmla="*/ 787 h 1018"/>
                <a:gd name="T160" fmla="+- 0 14524 13171"/>
                <a:gd name="T161" fmla="*/ T160 w 1359"/>
                <a:gd name="T162" fmla="+- 0 850 278"/>
                <a:gd name="T163" fmla="*/ 850 h 1018"/>
                <a:gd name="T164" fmla="+- 0 14509 13171"/>
                <a:gd name="T165" fmla="*/ T164 w 1359"/>
                <a:gd name="T166" fmla="+- 0 912 278"/>
                <a:gd name="T167" fmla="*/ 912 h 1018"/>
                <a:gd name="T168" fmla="+- 0 14484 13171"/>
                <a:gd name="T169" fmla="*/ T168 w 1359"/>
                <a:gd name="T170" fmla="+- 0 970 278"/>
                <a:gd name="T171" fmla="*/ 970 h 1018"/>
                <a:gd name="T172" fmla="+- 0 14450 13171"/>
                <a:gd name="T173" fmla="*/ T172 w 1359"/>
                <a:gd name="T174" fmla="+- 0 1026 278"/>
                <a:gd name="T175" fmla="*/ 1026 h 1018"/>
                <a:gd name="T176" fmla="+- 0 14408 13171"/>
                <a:gd name="T177" fmla="*/ T176 w 1359"/>
                <a:gd name="T178" fmla="+- 0 1077 278"/>
                <a:gd name="T179" fmla="*/ 1077 h 1018"/>
                <a:gd name="T180" fmla="+- 0 14358 13171"/>
                <a:gd name="T181" fmla="*/ T180 w 1359"/>
                <a:gd name="T182" fmla="+- 0 1124 278"/>
                <a:gd name="T183" fmla="*/ 1124 h 1018"/>
                <a:gd name="T184" fmla="+- 0 14301 13171"/>
                <a:gd name="T185" fmla="*/ T184 w 1359"/>
                <a:gd name="T186" fmla="+- 0 1167 278"/>
                <a:gd name="T187" fmla="*/ 1167 h 1018"/>
                <a:gd name="T188" fmla="+- 0 14238 13171"/>
                <a:gd name="T189" fmla="*/ T188 w 1359"/>
                <a:gd name="T190" fmla="+- 0 1204 278"/>
                <a:gd name="T191" fmla="*/ 1204 h 1018"/>
                <a:gd name="T192" fmla="+- 0 14169 13171"/>
                <a:gd name="T193" fmla="*/ T192 w 1359"/>
                <a:gd name="T194" fmla="+- 0 1236 278"/>
                <a:gd name="T195" fmla="*/ 1236 h 1018"/>
                <a:gd name="T196" fmla="+- 0 14096 13171"/>
                <a:gd name="T197" fmla="*/ T196 w 1359"/>
                <a:gd name="T198" fmla="+- 0 1261 278"/>
                <a:gd name="T199" fmla="*/ 1261 h 1018"/>
                <a:gd name="T200" fmla="+- 0 14017 13171"/>
                <a:gd name="T201" fmla="*/ T200 w 1359"/>
                <a:gd name="T202" fmla="+- 0 1280 278"/>
                <a:gd name="T203" fmla="*/ 1280 h 1018"/>
                <a:gd name="T204" fmla="+- 0 13935 13171"/>
                <a:gd name="T205" fmla="*/ T204 w 1359"/>
                <a:gd name="T206" fmla="+- 0 1291 278"/>
                <a:gd name="T207" fmla="*/ 1291 h 1018"/>
                <a:gd name="T208" fmla="+- 0 13850 13171"/>
                <a:gd name="T209" fmla="*/ T208 w 1359"/>
                <a:gd name="T210" fmla="+- 0 1295 278"/>
                <a:gd name="T211" fmla="*/ 1295 h 101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</a:cxnLst>
              <a:rect l="0" t="0" r="r" b="b"/>
              <a:pathLst>
                <a:path w="1359" h="1018">
                  <a:moveTo>
                    <a:pt x="679" y="1017"/>
                  </a:moveTo>
                  <a:lnTo>
                    <a:pt x="594" y="1013"/>
                  </a:lnTo>
                  <a:lnTo>
                    <a:pt x="512" y="1002"/>
                  </a:lnTo>
                  <a:lnTo>
                    <a:pt x="434" y="983"/>
                  </a:lnTo>
                  <a:lnTo>
                    <a:pt x="360" y="958"/>
                  </a:lnTo>
                  <a:lnTo>
                    <a:pt x="292" y="926"/>
                  </a:lnTo>
                  <a:lnTo>
                    <a:pt x="229" y="889"/>
                  </a:lnTo>
                  <a:lnTo>
                    <a:pt x="172" y="846"/>
                  </a:lnTo>
                  <a:lnTo>
                    <a:pt x="122" y="799"/>
                  </a:lnTo>
                  <a:lnTo>
                    <a:pt x="80" y="748"/>
                  </a:lnTo>
                  <a:lnTo>
                    <a:pt x="46" y="692"/>
                  </a:lnTo>
                  <a:lnTo>
                    <a:pt x="21" y="634"/>
                  </a:lnTo>
                  <a:lnTo>
                    <a:pt x="6" y="572"/>
                  </a:lnTo>
                  <a:lnTo>
                    <a:pt x="0" y="509"/>
                  </a:lnTo>
                  <a:lnTo>
                    <a:pt x="6" y="445"/>
                  </a:lnTo>
                  <a:lnTo>
                    <a:pt x="21" y="383"/>
                  </a:lnTo>
                  <a:lnTo>
                    <a:pt x="46" y="325"/>
                  </a:lnTo>
                  <a:lnTo>
                    <a:pt x="80" y="269"/>
                  </a:lnTo>
                  <a:lnTo>
                    <a:pt x="122" y="218"/>
                  </a:lnTo>
                  <a:lnTo>
                    <a:pt x="172" y="171"/>
                  </a:lnTo>
                  <a:lnTo>
                    <a:pt x="229" y="128"/>
                  </a:lnTo>
                  <a:lnTo>
                    <a:pt x="292" y="91"/>
                  </a:lnTo>
                  <a:lnTo>
                    <a:pt x="360" y="59"/>
                  </a:lnTo>
                  <a:lnTo>
                    <a:pt x="434" y="34"/>
                  </a:lnTo>
                  <a:lnTo>
                    <a:pt x="512" y="15"/>
                  </a:lnTo>
                  <a:lnTo>
                    <a:pt x="594" y="4"/>
                  </a:lnTo>
                  <a:lnTo>
                    <a:pt x="679" y="0"/>
                  </a:lnTo>
                  <a:lnTo>
                    <a:pt x="764" y="4"/>
                  </a:lnTo>
                  <a:lnTo>
                    <a:pt x="846" y="15"/>
                  </a:lnTo>
                  <a:lnTo>
                    <a:pt x="925" y="34"/>
                  </a:lnTo>
                  <a:lnTo>
                    <a:pt x="998" y="59"/>
                  </a:lnTo>
                  <a:lnTo>
                    <a:pt x="1067" y="91"/>
                  </a:lnTo>
                  <a:lnTo>
                    <a:pt x="1130" y="128"/>
                  </a:lnTo>
                  <a:lnTo>
                    <a:pt x="1187" y="171"/>
                  </a:lnTo>
                  <a:lnTo>
                    <a:pt x="1237" y="218"/>
                  </a:lnTo>
                  <a:lnTo>
                    <a:pt x="1279" y="269"/>
                  </a:lnTo>
                  <a:lnTo>
                    <a:pt x="1313" y="325"/>
                  </a:lnTo>
                  <a:lnTo>
                    <a:pt x="1338" y="383"/>
                  </a:lnTo>
                  <a:lnTo>
                    <a:pt x="1353" y="445"/>
                  </a:lnTo>
                  <a:lnTo>
                    <a:pt x="1359" y="509"/>
                  </a:lnTo>
                  <a:lnTo>
                    <a:pt x="1353" y="572"/>
                  </a:lnTo>
                  <a:lnTo>
                    <a:pt x="1338" y="634"/>
                  </a:lnTo>
                  <a:lnTo>
                    <a:pt x="1313" y="692"/>
                  </a:lnTo>
                  <a:lnTo>
                    <a:pt x="1279" y="748"/>
                  </a:lnTo>
                  <a:lnTo>
                    <a:pt x="1237" y="799"/>
                  </a:lnTo>
                  <a:lnTo>
                    <a:pt x="1187" y="846"/>
                  </a:lnTo>
                  <a:lnTo>
                    <a:pt x="1130" y="889"/>
                  </a:lnTo>
                  <a:lnTo>
                    <a:pt x="1067" y="926"/>
                  </a:lnTo>
                  <a:lnTo>
                    <a:pt x="998" y="958"/>
                  </a:lnTo>
                  <a:lnTo>
                    <a:pt x="925" y="983"/>
                  </a:lnTo>
                  <a:lnTo>
                    <a:pt x="846" y="1002"/>
                  </a:lnTo>
                  <a:lnTo>
                    <a:pt x="764" y="1013"/>
                  </a:lnTo>
                  <a:lnTo>
                    <a:pt x="679" y="1017"/>
                  </a:lnTo>
                  <a:close/>
                </a:path>
              </a:pathLst>
            </a:custGeom>
            <a:solidFill>
              <a:srgbClr val="0091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xmlns="" id="{9DB7CB36-2D4A-47B5-83CB-560CD5999F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84" y="503"/>
              <a:ext cx="788" cy="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xmlns="" id="{2DE2E199-2B42-430E-A284-BD3455A1C2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6" y="1420"/>
              <a:ext cx="5756" cy="10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" name="Freeform 17">
              <a:extLst>
                <a:ext uri="{FF2B5EF4-FFF2-40B4-BE49-F238E27FC236}">
                  <a16:creationId xmlns:a16="http://schemas.microsoft.com/office/drawing/2014/main" xmlns="" id="{413D74EA-FD71-48F0-9E05-165A152CCC5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4" y="1420"/>
              <a:ext cx="1356" cy="1020"/>
            </a:xfrm>
            <a:custGeom>
              <a:avLst/>
              <a:gdLst>
                <a:gd name="T0" fmla="+- 0 1942 1265"/>
                <a:gd name="T1" fmla="*/ T0 w 1356"/>
                <a:gd name="T2" fmla="+- 0 2440 1420"/>
                <a:gd name="T3" fmla="*/ 2440 h 1020"/>
                <a:gd name="T4" fmla="+- 0 1857 1265"/>
                <a:gd name="T5" fmla="*/ T4 w 1356"/>
                <a:gd name="T6" fmla="+- 0 2436 1420"/>
                <a:gd name="T7" fmla="*/ 2436 h 1020"/>
                <a:gd name="T8" fmla="+- 0 1775 1265"/>
                <a:gd name="T9" fmla="*/ T8 w 1356"/>
                <a:gd name="T10" fmla="+- 0 2425 1420"/>
                <a:gd name="T11" fmla="*/ 2425 h 1020"/>
                <a:gd name="T12" fmla="+- 0 1697 1265"/>
                <a:gd name="T13" fmla="*/ T12 w 1356"/>
                <a:gd name="T14" fmla="+- 0 2406 1420"/>
                <a:gd name="T15" fmla="*/ 2406 h 1020"/>
                <a:gd name="T16" fmla="+- 0 1623 1265"/>
                <a:gd name="T17" fmla="*/ T16 w 1356"/>
                <a:gd name="T18" fmla="+- 0 2380 1420"/>
                <a:gd name="T19" fmla="*/ 2380 h 1020"/>
                <a:gd name="T20" fmla="+- 0 1555 1265"/>
                <a:gd name="T21" fmla="*/ T20 w 1356"/>
                <a:gd name="T22" fmla="+- 0 2349 1420"/>
                <a:gd name="T23" fmla="*/ 2349 h 1020"/>
                <a:gd name="T24" fmla="+- 0 1492 1265"/>
                <a:gd name="T25" fmla="*/ T24 w 1356"/>
                <a:gd name="T26" fmla="+- 0 2311 1420"/>
                <a:gd name="T27" fmla="*/ 2311 h 1020"/>
                <a:gd name="T28" fmla="+- 0 1435 1265"/>
                <a:gd name="T29" fmla="*/ T28 w 1356"/>
                <a:gd name="T30" fmla="+- 0 2269 1420"/>
                <a:gd name="T31" fmla="*/ 2269 h 1020"/>
                <a:gd name="T32" fmla="+- 0 1386 1265"/>
                <a:gd name="T33" fmla="*/ T32 w 1356"/>
                <a:gd name="T34" fmla="+- 0 2221 1420"/>
                <a:gd name="T35" fmla="*/ 2221 h 1020"/>
                <a:gd name="T36" fmla="+- 0 1344 1265"/>
                <a:gd name="T37" fmla="*/ T36 w 1356"/>
                <a:gd name="T38" fmla="+- 0 2170 1420"/>
                <a:gd name="T39" fmla="*/ 2170 h 1020"/>
                <a:gd name="T40" fmla="+- 0 1310 1265"/>
                <a:gd name="T41" fmla="*/ T40 w 1356"/>
                <a:gd name="T42" fmla="+- 0 2114 1420"/>
                <a:gd name="T43" fmla="*/ 2114 h 1020"/>
                <a:gd name="T44" fmla="+- 0 1285 1265"/>
                <a:gd name="T45" fmla="*/ T44 w 1356"/>
                <a:gd name="T46" fmla="+- 0 2055 1420"/>
                <a:gd name="T47" fmla="*/ 2055 h 1020"/>
                <a:gd name="T48" fmla="+- 0 1270 1265"/>
                <a:gd name="T49" fmla="*/ T48 w 1356"/>
                <a:gd name="T50" fmla="+- 0 1993 1420"/>
                <a:gd name="T51" fmla="*/ 1993 h 1020"/>
                <a:gd name="T52" fmla="+- 0 1265 1265"/>
                <a:gd name="T53" fmla="*/ T52 w 1356"/>
                <a:gd name="T54" fmla="+- 0 1929 1420"/>
                <a:gd name="T55" fmla="*/ 1929 h 1020"/>
                <a:gd name="T56" fmla="+- 0 1270 1265"/>
                <a:gd name="T57" fmla="*/ T56 w 1356"/>
                <a:gd name="T58" fmla="+- 0 1865 1420"/>
                <a:gd name="T59" fmla="*/ 1865 h 1020"/>
                <a:gd name="T60" fmla="+- 0 1285 1265"/>
                <a:gd name="T61" fmla="*/ T60 w 1356"/>
                <a:gd name="T62" fmla="+- 0 1804 1420"/>
                <a:gd name="T63" fmla="*/ 1804 h 1020"/>
                <a:gd name="T64" fmla="+- 0 1310 1265"/>
                <a:gd name="T65" fmla="*/ T64 w 1356"/>
                <a:gd name="T66" fmla="+- 0 1745 1420"/>
                <a:gd name="T67" fmla="*/ 1745 h 1020"/>
                <a:gd name="T68" fmla="+- 0 1344 1265"/>
                <a:gd name="T69" fmla="*/ T68 w 1356"/>
                <a:gd name="T70" fmla="+- 0 1690 1420"/>
                <a:gd name="T71" fmla="*/ 1690 h 1020"/>
                <a:gd name="T72" fmla="+- 0 1386 1265"/>
                <a:gd name="T73" fmla="*/ T72 w 1356"/>
                <a:gd name="T74" fmla="+- 0 1638 1420"/>
                <a:gd name="T75" fmla="*/ 1638 h 1020"/>
                <a:gd name="T76" fmla="+- 0 1435 1265"/>
                <a:gd name="T77" fmla="*/ T76 w 1356"/>
                <a:gd name="T78" fmla="+- 0 1591 1420"/>
                <a:gd name="T79" fmla="*/ 1591 h 1020"/>
                <a:gd name="T80" fmla="+- 0 1492 1265"/>
                <a:gd name="T81" fmla="*/ T80 w 1356"/>
                <a:gd name="T82" fmla="+- 0 1549 1420"/>
                <a:gd name="T83" fmla="*/ 1549 h 1020"/>
                <a:gd name="T84" fmla="+- 0 1555 1265"/>
                <a:gd name="T85" fmla="*/ T84 w 1356"/>
                <a:gd name="T86" fmla="+- 0 1511 1420"/>
                <a:gd name="T87" fmla="*/ 1511 h 1020"/>
                <a:gd name="T88" fmla="+- 0 1623 1265"/>
                <a:gd name="T89" fmla="*/ T88 w 1356"/>
                <a:gd name="T90" fmla="+- 0 1480 1420"/>
                <a:gd name="T91" fmla="*/ 1480 h 1020"/>
                <a:gd name="T92" fmla="+- 0 1697 1265"/>
                <a:gd name="T93" fmla="*/ T92 w 1356"/>
                <a:gd name="T94" fmla="+- 0 1454 1420"/>
                <a:gd name="T95" fmla="*/ 1454 h 1020"/>
                <a:gd name="T96" fmla="+- 0 1775 1265"/>
                <a:gd name="T97" fmla="*/ T96 w 1356"/>
                <a:gd name="T98" fmla="+- 0 1436 1420"/>
                <a:gd name="T99" fmla="*/ 1436 h 1020"/>
                <a:gd name="T100" fmla="+- 0 1857 1265"/>
                <a:gd name="T101" fmla="*/ T100 w 1356"/>
                <a:gd name="T102" fmla="+- 0 1424 1420"/>
                <a:gd name="T103" fmla="*/ 1424 h 1020"/>
                <a:gd name="T104" fmla="+- 0 1942 1265"/>
                <a:gd name="T105" fmla="*/ T104 w 1356"/>
                <a:gd name="T106" fmla="+- 0 1420 1420"/>
                <a:gd name="T107" fmla="*/ 1420 h 1020"/>
                <a:gd name="T108" fmla="+- 0 2027 1265"/>
                <a:gd name="T109" fmla="*/ T108 w 1356"/>
                <a:gd name="T110" fmla="+- 0 1424 1420"/>
                <a:gd name="T111" fmla="*/ 1424 h 1020"/>
                <a:gd name="T112" fmla="+- 0 2109 1265"/>
                <a:gd name="T113" fmla="*/ T112 w 1356"/>
                <a:gd name="T114" fmla="+- 0 1436 1420"/>
                <a:gd name="T115" fmla="*/ 1436 h 1020"/>
                <a:gd name="T116" fmla="+- 0 2188 1265"/>
                <a:gd name="T117" fmla="*/ T116 w 1356"/>
                <a:gd name="T118" fmla="+- 0 1454 1420"/>
                <a:gd name="T119" fmla="*/ 1454 h 1020"/>
                <a:gd name="T120" fmla="+- 0 2262 1265"/>
                <a:gd name="T121" fmla="*/ T120 w 1356"/>
                <a:gd name="T122" fmla="+- 0 1480 1420"/>
                <a:gd name="T123" fmla="*/ 1480 h 1020"/>
                <a:gd name="T124" fmla="+- 0 2330 1265"/>
                <a:gd name="T125" fmla="*/ T124 w 1356"/>
                <a:gd name="T126" fmla="+- 0 1511 1420"/>
                <a:gd name="T127" fmla="*/ 1511 h 1020"/>
                <a:gd name="T128" fmla="+- 0 2393 1265"/>
                <a:gd name="T129" fmla="*/ T128 w 1356"/>
                <a:gd name="T130" fmla="+- 0 1549 1420"/>
                <a:gd name="T131" fmla="*/ 1549 h 1020"/>
                <a:gd name="T132" fmla="+- 0 2450 1265"/>
                <a:gd name="T133" fmla="*/ T132 w 1356"/>
                <a:gd name="T134" fmla="+- 0 1591 1420"/>
                <a:gd name="T135" fmla="*/ 1591 h 1020"/>
                <a:gd name="T136" fmla="+- 0 2500 1265"/>
                <a:gd name="T137" fmla="*/ T136 w 1356"/>
                <a:gd name="T138" fmla="+- 0 1638 1420"/>
                <a:gd name="T139" fmla="*/ 1638 h 1020"/>
                <a:gd name="T140" fmla="+- 0 2542 1265"/>
                <a:gd name="T141" fmla="*/ T140 w 1356"/>
                <a:gd name="T142" fmla="+- 0 1690 1420"/>
                <a:gd name="T143" fmla="*/ 1690 h 1020"/>
                <a:gd name="T144" fmla="+- 0 2575 1265"/>
                <a:gd name="T145" fmla="*/ T144 w 1356"/>
                <a:gd name="T146" fmla="+- 0 1745 1420"/>
                <a:gd name="T147" fmla="*/ 1745 h 1020"/>
                <a:gd name="T148" fmla="+- 0 2600 1265"/>
                <a:gd name="T149" fmla="*/ T148 w 1356"/>
                <a:gd name="T150" fmla="+- 0 1804 1420"/>
                <a:gd name="T151" fmla="*/ 1804 h 1020"/>
                <a:gd name="T152" fmla="+- 0 2616 1265"/>
                <a:gd name="T153" fmla="*/ T152 w 1356"/>
                <a:gd name="T154" fmla="+- 0 1865 1420"/>
                <a:gd name="T155" fmla="*/ 1865 h 1020"/>
                <a:gd name="T156" fmla="+- 0 2621 1265"/>
                <a:gd name="T157" fmla="*/ T156 w 1356"/>
                <a:gd name="T158" fmla="+- 0 1929 1420"/>
                <a:gd name="T159" fmla="*/ 1929 h 1020"/>
                <a:gd name="T160" fmla="+- 0 2616 1265"/>
                <a:gd name="T161" fmla="*/ T160 w 1356"/>
                <a:gd name="T162" fmla="+- 0 1993 1420"/>
                <a:gd name="T163" fmla="*/ 1993 h 1020"/>
                <a:gd name="T164" fmla="+- 0 2600 1265"/>
                <a:gd name="T165" fmla="*/ T164 w 1356"/>
                <a:gd name="T166" fmla="+- 0 2055 1420"/>
                <a:gd name="T167" fmla="*/ 2055 h 1020"/>
                <a:gd name="T168" fmla="+- 0 2575 1265"/>
                <a:gd name="T169" fmla="*/ T168 w 1356"/>
                <a:gd name="T170" fmla="+- 0 2114 1420"/>
                <a:gd name="T171" fmla="*/ 2114 h 1020"/>
                <a:gd name="T172" fmla="+- 0 2542 1265"/>
                <a:gd name="T173" fmla="*/ T172 w 1356"/>
                <a:gd name="T174" fmla="+- 0 2170 1420"/>
                <a:gd name="T175" fmla="*/ 2170 h 1020"/>
                <a:gd name="T176" fmla="+- 0 2500 1265"/>
                <a:gd name="T177" fmla="*/ T176 w 1356"/>
                <a:gd name="T178" fmla="+- 0 2221 1420"/>
                <a:gd name="T179" fmla="*/ 2221 h 1020"/>
                <a:gd name="T180" fmla="+- 0 2450 1265"/>
                <a:gd name="T181" fmla="*/ T180 w 1356"/>
                <a:gd name="T182" fmla="+- 0 2269 1420"/>
                <a:gd name="T183" fmla="*/ 2269 h 1020"/>
                <a:gd name="T184" fmla="+- 0 2393 1265"/>
                <a:gd name="T185" fmla="*/ T184 w 1356"/>
                <a:gd name="T186" fmla="+- 0 2311 1420"/>
                <a:gd name="T187" fmla="*/ 2311 h 1020"/>
                <a:gd name="T188" fmla="+- 0 2330 1265"/>
                <a:gd name="T189" fmla="*/ T188 w 1356"/>
                <a:gd name="T190" fmla="+- 0 2349 1420"/>
                <a:gd name="T191" fmla="*/ 2349 h 1020"/>
                <a:gd name="T192" fmla="+- 0 2262 1265"/>
                <a:gd name="T193" fmla="*/ T192 w 1356"/>
                <a:gd name="T194" fmla="+- 0 2380 1420"/>
                <a:gd name="T195" fmla="*/ 2380 h 1020"/>
                <a:gd name="T196" fmla="+- 0 2188 1265"/>
                <a:gd name="T197" fmla="*/ T196 w 1356"/>
                <a:gd name="T198" fmla="+- 0 2406 1420"/>
                <a:gd name="T199" fmla="*/ 2406 h 1020"/>
                <a:gd name="T200" fmla="+- 0 2109 1265"/>
                <a:gd name="T201" fmla="*/ T200 w 1356"/>
                <a:gd name="T202" fmla="+- 0 2425 1420"/>
                <a:gd name="T203" fmla="*/ 2425 h 1020"/>
                <a:gd name="T204" fmla="+- 0 2027 1265"/>
                <a:gd name="T205" fmla="*/ T204 w 1356"/>
                <a:gd name="T206" fmla="+- 0 2436 1420"/>
                <a:gd name="T207" fmla="*/ 2436 h 1020"/>
                <a:gd name="T208" fmla="+- 0 1942 1265"/>
                <a:gd name="T209" fmla="*/ T208 w 1356"/>
                <a:gd name="T210" fmla="+- 0 2440 1420"/>
                <a:gd name="T211" fmla="*/ 2440 h 102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</a:cxnLst>
              <a:rect l="0" t="0" r="r" b="b"/>
              <a:pathLst>
                <a:path w="1356" h="1020">
                  <a:moveTo>
                    <a:pt x="677" y="1020"/>
                  </a:moveTo>
                  <a:lnTo>
                    <a:pt x="592" y="1016"/>
                  </a:lnTo>
                  <a:lnTo>
                    <a:pt x="510" y="1005"/>
                  </a:lnTo>
                  <a:lnTo>
                    <a:pt x="432" y="986"/>
                  </a:lnTo>
                  <a:lnTo>
                    <a:pt x="358" y="960"/>
                  </a:lnTo>
                  <a:lnTo>
                    <a:pt x="290" y="929"/>
                  </a:lnTo>
                  <a:lnTo>
                    <a:pt x="227" y="891"/>
                  </a:lnTo>
                  <a:lnTo>
                    <a:pt x="170" y="849"/>
                  </a:lnTo>
                  <a:lnTo>
                    <a:pt x="121" y="801"/>
                  </a:lnTo>
                  <a:lnTo>
                    <a:pt x="79" y="750"/>
                  </a:lnTo>
                  <a:lnTo>
                    <a:pt x="45" y="694"/>
                  </a:lnTo>
                  <a:lnTo>
                    <a:pt x="20" y="635"/>
                  </a:lnTo>
                  <a:lnTo>
                    <a:pt x="5" y="573"/>
                  </a:lnTo>
                  <a:lnTo>
                    <a:pt x="0" y="509"/>
                  </a:lnTo>
                  <a:lnTo>
                    <a:pt x="5" y="445"/>
                  </a:lnTo>
                  <a:lnTo>
                    <a:pt x="20" y="384"/>
                  </a:lnTo>
                  <a:lnTo>
                    <a:pt x="45" y="325"/>
                  </a:lnTo>
                  <a:lnTo>
                    <a:pt x="79" y="270"/>
                  </a:lnTo>
                  <a:lnTo>
                    <a:pt x="121" y="218"/>
                  </a:lnTo>
                  <a:lnTo>
                    <a:pt x="170" y="171"/>
                  </a:lnTo>
                  <a:lnTo>
                    <a:pt x="227" y="129"/>
                  </a:lnTo>
                  <a:lnTo>
                    <a:pt x="290" y="91"/>
                  </a:lnTo>
                  <a:lnTo>
                    <a:pt x="358" y="60"/>
                  </a:lnTo>
                  <a:lnTo>
                    <a:pt x="432" y="34"/>
                  </a:lnTo>
                  <a:lnTo>
                    <a:pt x="510" y="16"/>
                  </a:lnTo>
                  <a:lnTo>
                    <a:pt x="592" y="4"/>
                  </a:lnTo>
                  <a:lnTo>
                    <a:pt x="677" y="0"/>
                  </a:lnTo>
                  <a:lnTo>
                    <a:pt x="762" y="4"/>
                  </a:lnTo>
                  <a:lnTo>
                    <a:pt x="844" y="16"/>
                  </a:lnTo>
                  <a:lnTo>
                    <a:pt x="923" y="34"/>
                  </a:lnTo>
                  <a:lnTo>
                    <a:pt x="997" y="60"/>
                  </a:lnTo>
                  <a:lnTo>
                    <a:pt x="1065" y="91"/>
                  </a:lnTo>
                  <a:lnTo>
                    <a:pt x="1128" y="129"/>
                  </a:lnTo>
                  <a:lnTo>
                    <a:pt x="1185" y="171"/>
                  </a:lnTo>
                  <a:lnTo>
                    <a:pt x="1235" y="218"/>
                  </a:lnTo>
                  <a:lnTo>
                    <a:pt x="1277" y="270"/>
                  </a:lnTo>
                  <a:lnTo>
                    <a:pt x="1310" y="325"/>
                  </a:lnTo>
                  <a:lnTo>
                    <a:pt x="1335" y="384"/>
                  </a:lnTo>
                  <a:lnTo>
                    <a:pt x="1351" y="445"/>
                  </a:lnTo>
                  <a:lnTo>
                    <a:pt x="1356" y="509"/>
                  </a:lnTo>
                  <a:lnTo>
                    <a:pt x="1351" y="573"/>
                  </a:lnTo>
                  <a:lnTo>
                    <a:pt x="1335" y="635"/>
                  </a:lnTo>
                  <a:lnTo>
                    <a:pt x="1310" y="694"/>
                  </a:lnTo>
                  <a:lnTo>
                    <a:pt x="1277" y="750"/>
                  </a:lnTo>
                  <a:lnTo>
                    <a:pt x="1235" y="801"/>
                  </a:lnTo>
                  <a:lnTo>
                    <a:pt x="1185" y="849"/>
                  </a:lnTo>
                  <a:lnTo>
                    <a:pt x="1128" y="891"/>
                  </a:lnTo>
                  <a:lnTo>
                    <a:pt x="1065" y="929"/>
                  </a:lnTo>
                  <a:lnTo>
                    <a:pt x="997" y="960"/>
                  </a:lnTo>
                  <a:lnTo>
                    <a:pt x="923" y="986"/>
                  </a:lnTo>
                  <a:lnTo>
                    <a:pt x="844" y="1005"/>
                  </a:lnTo>
                  <a:lnTo>
                    <a:pt x="762" y="1016"/>
                  </a:lnTo>
                  <a:lnTo>
                    <a:pt x="677" y="1020"/>
                  </a:lnTo>
                  <a:close/>
                </a:path>
              </a:pathLst>
            </a:custGeom>
            <a:solidFill>
              <a:srgbClr val="0091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xmlns="" id="{A550EE60-E9D7-4CE2-B157-E9E2C4C6EB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3" y="1609"/>
              <a:ext cx="783" cy="6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xmlns="" id="{9E2A2D62-E20B-41B7-BAB5-05D3AC2877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5" y="2548"/>
              <a:ext cx="5756" cy="1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0" name="Freeform 20">
              <a:extLst>
                <a:ext uri="{FF2B5EF4-FFF2-40B4-BE49-F238E27FC236}">
                  <a16:creationId xmlns:a16="http://schemas.microsoft.com/office/drawing/2014/main" xmlns="" id="{C7EC0D21-19E0-4264-B63D-A1019FB0C24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4" y="2548"/>
              <a:ext cx="1356" cy="1016"/>
            </a:xfrm>
            <a:custGeom>
              <a:avLst/>
              <a:gdLst>
                <a:gd name="T0" fmla="+- 0 2023 1344"/>
                <a:gd name="T1" fmla="*/ T0 w 1356"/>
                <a:gd name="T2" fmla="+- 0 3563 2548"/>
                <a:gd name="T3" fmla="*/ 3563 h 1016"/>
                <a:gd name="T4" fmla="+- 0 1938 1344"/>
                <a:gd name="T5" fmla="*/ T4 w 1356"/>
                <a:gd name="T6" fmla="+- 0 3559 2548"/>
                <a:gd name="T7" fmla="*/ 3559 h 1016"/>
                <a:gd name="T8" fmla="+- 0 1855 1344"/>
                <a:gd name="T9" fmla="*/ T8 w 1356"/>
                <a:gd name="T10" fmla="+- 0 3548 2548"/>
                <a:gd name="T11" fmla="*/ 3548 h 1016"/>
                <a:gd name="T12" fmla="+- 0 1777 1344"/>
                <a:gd name="T13" fmla="*/ T12 w 1356"/>
                <a:gd name="T14" fmla="+- 0 3529 2548"/>
                <a:gd name="T15" fmla="*/ 3529 h 1016"/>
                <a:gd name="T16" fmla="+- 0 1703 1344"/>
                <a:gd name="T17" fmla="*/ T16 w 1356"/>
                <a:gd name="T18" fmla="+- 0 3504 2548"/>
                <a:gd name="T19" fmla="*/ 3504 h 1016"/>
                <a:gd name="T20" fmla="+- 0 1634 1344"/>
                <a:gd name="T21" fmla="*/ T20 w 1356"/>
                <a:gd name="T22" fmla="+- 0 3473 2548"/>
                <a:gd name="T23" fmla="*/ 3473 h 1016"/>
                <a:gd name="T24" fmla="+- 0 1571 1344"/>
                <a:gd name="T25" fmla="*/ T24 w 1356"/>
                <a:gd name="T26" fmla="+- 0 3436 2548"/>
                <a:gd name="T27" fmla="*/ 3436 h 1016"/>
                <a:gd name="T28" fmla="+- 0 1515 1344"/>
                <a:gd name="T29" fmla="*/ T28 w 1356"/>
                <a:gd name="T30" fmla="+- 0 3393 2548"/>
                <a:gd name="T31" fmla="*/ 3393 h 1016"/>
                <a:gd name="T32" fmla="+- 0 1465 1344"/>
                <a:gd name="T33" fmla="*/ T32 w 1356"/>
                <a:gd name="T34" fmla="+- 0 3346 2548"/>
                <a:gd name="T35" fmla="*/ 3346 h 1016"/>
                <a:gd name="T36" fmla="+- 0 1423 1344"/>
                <a:gd name="T37" fmla="*/ T36 w 1356"/>
                <a:gd name="T38" fmla="+- 0 3295 2548"/>
                <a:gd name="T39" fmla="*/ 3295 h 1016"/>
                <a:gd name="T40" fmla="+- 0 1390 1344"/>
                <a:gd name="T41" fmla="*/ T40 w 1356"/>
                <a:gd name="T42" fmla="+- 0 3239 2548"/>
                <a:gd name="T43" fmla="*/ 3239 h 1016"/>
                <a:gd name="T44" fmla="+- 0 1365 1344"/>
                <a:gd name="T45" fmla="*/ T44 w 1356"/>
                <a:gd name="T46" fmla="+- 0 3181 2548"/>
                <a:gd name="T47" fmla="*/ 3181 h 1016"/>
                <a:gd name="T48" fmla="+- 0 1349 1344"/>
                <a:gd name="T49" fmla="*/ T48 w 1356"/>
                <a:gd name="T50" fmla="+- 0 3119 2548"/>
                <a:gd name="T51" fmla="*/ 3119 h 1016"/>
                <a:gd name="T52" fmla="+- 0 1344 1344"/>
                <a:gd name="T53" fmla="*/ T52 w 1356"/>
                <a:gd name="T54" fmla="+- 0 3055 2548"/>
                <a:gd name="T55" fmla="*/ 3055 h 1016"/>
                <a:gd name="T56" fmla="+- 0 1349 1344"/>
                <a:gd name="T57" fmla="*/ T56 w 1356"/>
                <a:gd name="T58" fmla="+- 0 2991 2548"/>
                <a:gd name="T59" fmla="*/ 2991 h 1016"/>
                <a:gd name="T60" fmla="+- 0 1365 1344"/>
                <a:gd name="T61" fmla="*/ T60 w 1356"/>
                <a:gd name="T62" fmla="+- 0 2929 2548"/>
                <a:gd name="T63" fmla="*/ 2929 h 1016"/>
                <a:gd name="T64" fmla="+- 0 1390 1344"/>
                <a:gd name="T65" fmla="*/ T64 w 1356"/>
                <a:gd name="T66" fmla="+- 0 2871 2548"/>
                <a:gd name="T67" fmla="*/ 2871 h 1016"/>
                <a:gd name="T68" fmla="+- 0 1423 1344"/>
                <a:gd name="T69" fmla="*/ T68 w 1356"/>
                <a:gd name="T70" fmla="+- 0 2816 2548"/>
                <a:gd name="T71" fmla="*/ 2816 h 1016"/>
                <a:gd name="T72" fmla="+- 0 1465 1344"/>
                <a:gd name="T73" fmla="*/ T72 w 1356"/>
                <a:gd name="T74" fmla="+- 0 2765 2548"/>
                <a:gd name="T75" fmla="*/ 2765 h 1016"/>
                <a:gd name="T76" fmla="+- 0 1515 1344"/>
                <a:gd name="T77" fmla="*/ T76 w 1356"/>
                <a:gd name="T78" fmla="+- 0 2718 2548"/>
                <a:gd name="T79" fmla="*/ 2718 h 1016"/>
                <a:gd name="T80" fmla="+- 0 1571 1344"/>
                <a:gd name="T81" fmla="*/ T80 w 1356"/>
                <a:gd name="T82" fmla="+- 0 2676 2548"/>
                <a:gd name="T83" fmla="*/ 2676 h 1016"/>
                <a:gd name="T84" fmla="+- 0 1634 1344"/>
                <a:gd name="T85" fmla="*/ T84 w 1356"/>
                <a:gd name="T86" fmla="+- 0 2639 2548"/>
                <a:gd name="T87" fmla="*/ 2639 h 1016"/>
                <a:gd name="T88" fmla="+- 0 1703 1344"/>
                <a:gd name="T89" fmla="*/ T88 w 1356"/>
                <a:gd name="T90" fmla="+- 0 2607 2548"/>
                <a:gd name="T91" fmla="*/ 2607 h 1016"/>
                <a:gd name="T92" fmla="+- 0 1777 1344"/>
                <a:gd name="T93" fmla="*/ T92 w 1356"/>
                <a:gd name="T94" fmla="+- 0 2582 2548"/>
                <a:gd name="T95" fmla="*/ 2582 h 1016"/>
                <a:gd name="T96" fmla="+- 0 1855 1344"/>
                <a:gd name="T97" fmla="*/ T96 w 1356"/>
                <a:gd name="T98" fmla="+- 0 2564 2548"/>
                <a:gd name="T99" fmla="*/ 2564 h 1016"/>
                <a:gd name="T100" fmla="+- 0 1938 1344"/>
                <a:gd name="T101" fmla="*/ T100 w 1356"/>
                <a:gd name="T102" fmla="+- 0 2552 2548"/>
                <a:gd name="T103" fmla="*/ 2552 h 1016"/>
                <a:gd name="T104" fmla="+- 0 2023 1344"/>
                <a:gd name="T105" fmla="*/ T104 w 1356"/>
                <a:gd name="T106" fmla="+- 0 2548 2548"/>
                <a:gd name="T107" fmla="*/ 2548 h 1016"/>
                <a:gd name="T108" fmla="+- 0 2108 1344"/>
                <a:gd name="T109" fmla="*/ T108 w 1356"/>
                <a:gd name="T110" fmla="+- 0 2552 2548"/>
                <a:gd name="T111" fmla="*/ 2552 h 1016"/>
                <a:gd name="T112" fmla="+- 0 2190 1344"/>
                <a:gd name="T113" fmla="*/ T112 w 1356"/>
                <a:gd name="T114" fmla="+- 0 2564 2548"/>
                <a:gd name="T115" fmla="*/ 2564 h 1016"/>
                <a:gd name="T116" fmla="+- 0 2268 1344"/>
                <a:gd name="T117" fmla="*/ T116 w 1356"/>
                <a:gd name="T118" fmla="+- 0 2582 2548"/>
                <a:gd name="T119" fmla="*/ 2582 h 1016"/>
                <a:gd name="T120" fmla="+- 0 2342 1344"/>
                <a:gd name="T121" fmla="*/ T120 w 1356"/>
                <a:gd name="T122" fmla="+- 0 2607 2548"/>
                <a:gd name="T123" fmla="*/ 2607 h 1016"/>
                <a:gd name="T124" fmla="+- 0 2410 1344"/>
                <a:gd name="T125" fmla="*/ T124 w 1356"/>
                <a:gd name="T126" fmla="+- 0 2639 2548"/>
                <a:gd name="T127" fmla="*/ 2639 h 1016"/>
                <a:gd name="T128" fmla="+- 0 2473 1344"/>
                <a:gd name="T129" fmla="*/ T128 w 1356"/>
                <a:gd name="T130" fmla="+- 0 2676 2548"/>
                <a:gd name="T131" fmla="*/ 2676 h 1016"/>
                <a:gd name="T132" fmla="+- 0 2529 1344"/>
                <a:gd name="T133" fmla="*/ T132 w 1356"/>
                <a:gd name="T134" fmla="+- 0 2718 2548"/>
                <a:gd name="T135" fmla="*/ 2718 h 1016"/>
                <a:gd name="T136" fmla="+- 0 2579 1344"/>
                <a:gd name="T137" fmla="*/ T136 w 1356"/>
                <a:gd name="T138" fmla="+- 0 2765 2548"/>
                <a:gd name="T139" fmla="*/ 2765 h 1016"/>
                <a:gd name="T140" fmla="+- 0 2621 1344"/>
                <a:gd name="T141" fmla="*/ T140 w 1356"/>
                <a:gd name="T142" fmla="+- 0 2816 2548"/>
                <a:gd name="T143" fmla="*/ 2816 h 1016"/>
                <a:gd name="T144" fmla="+- 0 2655 1344"/>
                <a:gd name="T145" fmla="*/ T144 w 1356"/>
                <a:gd name="T146" fmla="+- 0 2871 2548"/>
                <a:gd name="T147" fmla="*/ 2871 h 1016"/>
                <a:gd name="T148" fmla="+- 0 2679 1344"/>
                <a:gd name="T149" fmla="*/ T148 w 1356"/>
                <a:gd name="T150" fmla="+- 0 2929 2548"/>
                <a:gd name="T151" fmla="*/ 2929 h 1016"/>
                <a:gd name="T152" fmla="+- 0 2695 1344"/>
                <a:gd name="T153" fmla="*/ T152 w 1356"/>
                <a:gd name="T154" fmla="+- 0 2991 2548"/>
                <a:gd name="T155" fmla="*/ 2991 h 1016"/>
                <a:gd name="T156" fmla="+- 0 2700 1344"/>
                <a:gd name="T157" fmla="*/ T156 w 1356"/>
                <a:gd name="T158" fmla="+- 0 3055 2548"/>
                <a:gd name="T159" fmla="*/ 3055 h 1016"/>
                <a:gd name="T160" fmla="+- 0 2695 1344"/>
                <a:gd name="T161" fmla="*/ T160 w 1356"/>
                <a:gd name="T162" fmla="+- 0 3119 2548"/>
                <a:gd name="T163" fmla="*/ 3119 h 1016"/>
                <a:gd name="T164" fmla="+- 0 2679 1344"/>
                <a:gd name="T165" fmla="*/ T164 w 1356"/>
                <a:gd name="T166" fmla="+- 0 3181 2548"/>
                <a:gd name="T167" fmla="*/ 3181 h 1016"/>
                <a:gd name="T168" fmla="+- 0 2655 1344"/>
                <a:gd name="T169" fmla="*/ T168 w 1356"/>
                <a:gd name="T170" fmla="+- 0 3239 2548"/>
                <a:gd name="T171" fmla="*/ 3239 h 1016"/>
                <a:gd name="T172" fmla="+- 0 2621 1344"/>
                <a:gd name="T173" fmla="*/ T172 w 1356"/>
                <a:gd name="T174" fmla="+- 0 3295 2548"/>
                <a:gd name="T175" fmla="*/ 3295 h 1016"/>
                <a:gd name="T176" fmla="+- 0 2579 1344"/>
                <a:gd name="T177" fmla="*/ T176 w 1356"/>
                <a:gd name="T178" fmla="+- 0 3346 2548"/>
                <a:gd name="T179" fmla="*/ 3346 h 1016"/>
                <a:gd name="T180" fmla="+- 0 2529 1344"/>
                <a:gd name="T181" fmla="*/ T180 w 1356"/>
                <a:gd name="T182" fmla="+- 0 3393 2548"/>
                <a:gd name="T183" fmla="*/ 3393 h 1016"/>
                <a:gd name="T184" fmla="+- 0 2473 1344"/>
                <a:gd name="T185" fmla="*/ T184 w 1356"/>
                <a:gd name="T186" fmla="+- 0 3436 2548"/>
                <a:gd name="T187" fmla="*/ 3436 h 1016"/>
                <a:gd name="T188" fmla="+- 0 2410 1344"/>
                <a:gd name="T189" fmla="*/ T188 w 1356"/>
                <a:gd name="T190" fmla="+- 0 3473 2548"/>
                <a:gd name="T191" fmla="*/ 3473 h 1016"/>
                <a:gd name="T192" fmla="+- 0 2342 1344"/>
                <a:gd name="T193" fmla="*/ T192 w 1356"/>
                <a:gd name="T194" fmla="+- 0 3504 2548"/>
                <a:gd name="T195" fmla="*/ 3504 h 1016"/>
                <a:gd name="T196" fmla="+- 0 2268 1344"/>
                <a:gd name="T197" fmla="*/ T196 w 1356"/>
                <a:gd name="T198" fmla="+- 0 3529 2548"/>
                <a:gd name="T199" fmla="*/ 3529 h 1016"/>
                <a:gd name="T200" fmla="+- 0 2190 1344"/>
                <a:gd name="T201" fmla="*/ T200 w 1356"/>
                <a:gd name="T202" fmla="+- 0 3548 2548"/>
                <a:gd name="T203" fmla="*/ 3548 h 1016"/>
                <a:gd name="T204" fmla="+- 0 2108 1344"/>
                <a:gd name="T205" fmla="*/ T204 w 1356"/>
                <a:gd name="T206" fmla="+- 0 3559 2548"/>
                <a:gd name="T207" fmla="*/ 3559 h 1016"/>
                <a:gd name="T208" fmla="+- 0 2023 1344"/>
                <a:gd name="T209" fmla="*/ T208 w 1356"/>
                <a:gd name="T210" fmla="+- 0 3563 2548"/>
                <a:gd name="T211" fmla="*/ 3563 h 101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</a:cxnLst>
              <a:rect l="0" t="0" r="r" b="b"/>
              <a:pathLst>
                <a:path w="1356" h="1016">
                  <a:moveTo>
                    <a:pt x="679" y="1015"/>
                  </a:moveTo>
                  <a:lnTo>
                    <a:pt x="594" y="1011"/>
                  </a:lnTo>
                  <a:lnTo>
                    <a:pt x="511" y="1000"/>
                  </a:lnTo>
                  <a:lnTo>
                    <a:pt x="433" y="981"/>
                  </a:lnTo>
                  <a:lnTo>
                    <a:pt x="359" y="956"/>
                  </a:lnTo>
                  <a:lnTo>
                    <a:pt x="290" y="925"/>
                  </a:lnTo>
                  <a:lnTo>
                    <a:pt x="227" y="888"/>
                  </a:lnTo>
                  <a:lnTo>
                    <a:pt x="171" y="845"/>
                  </a:lnTo>
                  <a:lnTo>
                    <a:pt x="121" y="798"/>
                  </a:lnTo>
                  <a:lnTo>
                    <a:pt x="79" y="747"/>
                  </a:lnTo>
                  <a:lnTo>
                    <a:pt x="46" y="691"/>
                  </a:lnTo>
                  <a:lnTo>
                    <a:pt x="21" y="633"/>
                  </a:lnTo>
                  <a:lnTo>
                    <a:pt x="5" y="571"/>
                  </a:lnTo>
                  <a:lnTo>
                    <a:pt x="0" y="507"/>
                  </a:lnTo>
                  <a:lnTo>
                    <a:pt x="5" y="443"/>
                  </a:lnTo>
                  <a:lnTo>
                    <a:pt x="21" y="381"/>
                  </a:lnTo>
                  <a:lnTo>
                    <a:pt x="46" y="323"/>
                  </a:lnTo>
                  <a:lnTo>
                    <a:pt x="79" y="268"/>
                  </a:lnTo>
                  <a:lnTo>
                    <a:pt x="121" y="217"/>
                  </a:lnTo>
                  <a:lnTo>
                    <a:pt x="171" y="170"/>
                  </a:lnTo>
                  <a:lnTo>
                    <a:pt x="227" y="128"/>
                  </a:lnTo>
                  <a:lnTo>
                    <a:pt x="290" y="91"/>
                  </a:lnTo>
                  <a:lnTo>
                    <a:pt x="359" y="59"/>
                  </a:lnTo>
                  <a:lnTo>
                    <a:pt x="433" y="34"/>
                  </a:lnTo>
                  <a:lnTo>
                    <a:pt x="511" y="16"/>
                  </a:lnTo>
                  <a:lnTo>
                    <a:pt x="594" y="4"/>
                  </a:lnTo>
                  <a:lnTo>
                    <a:pt x="679" y="0"/>
                  </a:lnTo>
                  <a:lnTo>
                    <a:pt x="764" y="4"/>
                  </a:lnTo>
                  <a:lnTo>
                    <a:pt x="846" y="16"/>
                  </a:lnTo>
                  <a:lnTo>
                    <a:pt x="924" y="34"/>
                  </a:lnTo>
                  <a:lnTo>
                    <a:pt x="998" y="59"/>
                  </a:lnTo>
                  <a:lnTo>
                    <a:pt x="1066" y="91"/>
                  </a:lnTo>
                  <a:lnTo>
                    <a:pt x="1129" y="128"/>
                  </a:lnTo>
                  <a:lnTo>
                    <a:pt x="1185" y="170"/>
                  </a:lnTo>
                  <a:lnTo>
                    <a:pt x="1235" y="217"/>
                  </a:lnTo>
                  <a:lnTo>
                    <a:pt x="1277" y="268"/>
                  </a:lnTo>
                  <a:lnTo>
                    <a:pt x="1311" y="323"/>
                  </a:lnTo>
                  <a:lnTo>
                    <a:pt x="1335" y="381"/>
                  </a:lnTo>
                  <a:lnTo>
                    <a:pt x="1351" y="443"/>
                  </a:lnTo>
                  <a:lnTo>
                    <a:pt x="1356" y="507"/>
                  </a:lnTo>
                  <a:lnTo>
                    <a:pt x="1351" y="571"/>
                  </a:lnTo>
                  <a:lnTo>
                    <a:pt x="1335" y="633"/>
                  </a:lnTo>
                  <a:lnTo>
                    <a:pt x="1311" y="691"/>
                  </a:lnTo>
                  <a:lnTo>
                    <a:pt x="1277" y="747"/>
                  </a:lnTo>
                  <a:lnTo>
                    <a:pt x="1235" y="798"/>
                  </a:lnTo>
                  <a:lnTo>
                    <a:pt x="1185" y="845"/>
                  </a:lnTo>
                  <a:lnTo>
                    <a:pt x="1129" y="888"/>
                  </a:lnTo>
                  <a:lnTo>
                    <a:pt x="1066" y="925"/>
                  </a:lnTo>
                  <a:lnTo>
                    <a:pt x="998" y="956"/>
                  </a:lnTo>
                  <a:lnTo>
                    <a:pt x="924" y="981"/>
                  </a:lnTo>
                  <a:lnTo>
                    <a:pt x="846" y="1000"/>
                  </a:lnTo>
                  <a:lnTo>
                    <a:pt x="764" y="1011"/>
                  </a:lnTo>
                  <a:lnTo>
                    <a:pt x="679" y="1015"/>
                  </a:lnTo>
                  <a:close/>
                </a:path>
              </a:pathLst>
            </a:custGeom>
            <a:solidFill>
              <a:srgbClr val="0091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xmlns="" id="{EB88E752-C5AD-4DB8-BC12-6AFDE7716B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4" y="2682"/>
              <a:ext cx="723" cy="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xmlns="" id="{DB2D2CEF-4F31-4D1C-AB23-BBFE6D42DF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5" y="299"/>
              <a:ext cx="5756" cy="10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3" name="Freeform 23">
              <a:extLst>
                <a:ext uri="{FF2B5EF4-FFF2-40B4-BE49-F238E27FC236}">
                  <a16:creationId xmlns:a16="http://schemas.microsoft.com/office/drawing/2014/main" xmlns="" id="{90E85143-B8AB-4FF4-9535-97024A3DED1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4" y="299"/>
              <a:ext cx="1356" cy="1018"/>
            </a:xfrm>
            <a:custGeom>
              <a:avLst/>
              <a:gdLst>
                <a:gd name="T0" fmla="+- 0 2023 1344"/>
                <a:gd name="T1" fmla="*/ T0 w 1356"/>
                <a:gd name="T2" fmla="+- 0 1317 299"/>
                <a:gd name="T3" fmla="*/ 1317 h 1018"/>
                <a:gd name="T4" fmla="+- 0 1938 1344"/>
                <a:gd name="T5" fmla="*/ T4 w 1356"/>
                <a:gd name="T6" fmla="+- 0 1313 299"/>
                <a:gd name="T7" fmla="*/ 1313 h 1018"/>
                <a:gd name="T8" fmla="+- 0 1855 1344"/>
                <a:gd name="T9" fmla="*/ T8 w 1356"/>
                <a:gd name="T10" fmla="+- 0 1301 299"/>
                <a:gd name="T11" fmla="*/ 1301 h 1018"/>
                <a:gd name="T12" fmla="+- 0 1777 1344"/>
                <a:gd name="T13" fmla="*/ T12 w 1356"/>
                <a:gd name="T14" fmla="+- 0 1283 299"/>
                <a:gd name="T15" fmla="*/ 1283 h 1018"/>
                <a:gd name="T16" fmla="+- 0 1703 1344"/>
                <a:gd name="T17" fmla="*/ T16 w 1356"/>
                <a:gd name="T18" fmla="+- 0 1257 299"/>
                <a:gd name="T19" fmla="*/ 1257 h 1018"/>
                <a:gd name="T20" fmla="+- 0 1634 1344"/>
                <a:gd name="T21" fmla="*/ T20 w 1356"/>
                <a:gd name="T22" fmla="+- 0 1226 299"/>
                <a:gd name="T23" fmla="*/ 1226 h 1018"/>
                <a:gd name="T24" fmla="+- 0 1571 1344"/>
                <a:gd name="T25" fmla="*/ T24 w 1356"/>
                <a:gd name="T26" fmla="+- 0 1188 299"/>
                <a:gd name="T27" fmla="*/ 1188 h 1018"/>
                <a:gd name="T28" fmla="+- 0 1515 1344"/>
                <a:gd name="T29" fmla="*/ T28 w 1356"/>
                <a:gd name="T30" fmla="+- 0 1146 299"/>
                <a:gd name="T31" fmla="*/ 1146 h 1018"/>
                <a:gd name="T32" fmla="+- 0 1465 1344"/>
                <a:gd name="T33" fmla="*/ T32 w 1356"/>
                <a:gd name="T34" fmla="+- 0 1099 299"/>
                <a:gd name="T35" fmla="*/ 1099 h 1018"/>
                <a:gd name="T36" fmla="+- 0 1423 1344"/>
                <a:gd name="T37" fmla="*/ T36 w 1356"/>
                <a:gd name="T38" fmla="+- 0 1047 299"/>
                <a:gd name="T39" fmla="*/ 1047 h 1018"/>
                <a:gd name="T40" fmla="+- 0 1390 1344"/>
                <a:gd name="T41" fmla="*/ T40 w 1356"/>
                <a:gd name="T42" fmla="+- 0 992 299"/>
                <a:gd name="T43" fmla="*/ 992 h 1018"/>
                <a:gd name="T44" fmla="+- 0 1365 1344"/>
                <a:gd name="T45" fmla="*/ T44 w 1356"/>
                <a:gd name="T46" fmla="+- 0 933 299"/>
                <a:gd name="T47" fmla="*/ 933 h 1018"/>
                <a:gd name="T48" fmla="+- 0 1349 1344"/>
                <a:gd name="T49" fmla="*/ T48 w 1356"/>
                <a:gd name="T50" fmla="+- 0 872 299"/>
                <a:gd name="T51" fmla="*/ 872 h 1018"/>
                <a:gd name="T52" fmla="+- 0 1344 1344"/>
                <a:gd name="T53" fmla="*/ T52 w 1356"/>
                <a:gd name="T54" fmla="+- 0 808 299"/>
                <a:gd name="T55" fmla="*/ 808 h 1018"/>
                <a:gd name="T56" fmla="+- 0 1349 1344"/>
                <a:gd name="T57" fmla="*/ T56 w 1356"/>
                <a:gd name="T58" fmla="+- 0 744 299"/>
                <a:gd name="T59" fmla="*/ 744 h 1018"/>
                <a:gd name="T60" fmla="+- 0 1365 1344"/>
                <a:gd name="T61" fmla="*/ T60 w 1356"/>
                <a:gd name="T62" fmla="+- 0 683 299"/>
                <a:gd name="T63" fmla="*/ 683 h 1018"/>
                <a:gd name="T64" fmla="+- 0 1390 1344"/>
                <a:gd name="T65" fmla="*/ T64 w 1356"/>
                <a:gd name="T66" fmla="+- 0 624 299"/>
                <a:gd name="T67" fmla="*/ 624 h 1018"/>
                <a:gd name="T68" fmla="+- 0 1423 1344"/>
                <a:gd name="T69" fmla="*/ T68 w 1356"/>
                <a:gd name="T70" fmla="+- 0 569 299"/>
                <a:gd name="T71" fmla="*/ 569 h 1018"/>
                <a:gd name="T72" fmla="+- 0 1465 1344"/>
                <a:gd name="T73" fmla="*/ T72 w 1356"/>
                <a:gd name="T74" fmla="+- 0 518 299"/>
                <a:gd name="T75" fmla="*/ 518 h 1018"/>
                <a:gd name="T76" fmla="+- 0 1515 1344"/>
                <a:gd name="T77" fmla="*/ T76 w 1356"/>
                <a:gd name="T78" fmla="+- 0 470 299"/>
                <a:gd name="T79" fmla="*/ 470 h 1018"/>
                <a:gd name="T80" fmla="+- 0 1571 1344"/>
                <a:gd name="T81" fmla="*/ T80 w 1356"/>
                <a:gd name="T82" fmla="+- 0 428 299"/>
                <a:gd name="T83" fmla="*/ 428 h 1018"/>
                <a:gd name="T84" fmla="+- 0 1634 1344"/>
                <a:gd name="T85" fmla="*/ T84 w 1356"/>
                <a:gd name="T86" fmla="+- 0 391 299"/>
                <a:gd name="T87" fmla="*/ 391 h 1018"/>
                <a:gd name="T88" fmla="+- 0 1703 1344"/>
                <a:gd name="T89" fmla="*/ T88 w 1356"/>
                <a:gd name="T90" fmla="+- 0 359 299"/>
                <a:gd name="T91" fmla="*/ 359 h 1018"/>
                <a:gd name="T92" fmla="+- 0 1777 1344"/>
                <a:gd name="T93" fmla="*/ T92 w 1356"/>
                <a:gd name="T94" fmla="+- 0 334 299"/>
                <a:gd name="T95" fmla="*/ 334 h 1018"/>
                <a:gd name="T96" fmla="+- 0 1855 1344"/>
                <a:gd name="T97" fmla="*/ T96 w 1356"/>
                <a:gd name="T98" fmla="+- 0 315 299"/>
                <a:gd name="T99" fmla="*/ 315 h 1018"/>
                <a:gd name="T100" fmla="+- 0 1938 1344"/>
                <a:gd name="T101" fmla="*/ T100 w 1356"/>
                <a:gd name="T102" fmla="+- 0 303 299"/>
                <a:gd name="T103" fmla="*/ 303 h 1018"/>
                <a:gd name="T104" fmla="+- 0 2023 1344"/>
                <a:gd name="T105" fmla="*/ T104 w 1356"/>
                <a:gd name="T106" fmla="+- 0 299 299"/>
                <a:gd name="T107" fmla="*/ 299 h 1018"/>
                <a:gd name="T108" fmla="+- 0 2108 1344"/>
                <a:gd name="T109" fmla="*/ T108 w 1356"/>
                <a:gd name="T110" fmla="+- 0 303 299"/>
                <a:gd name="T111" fmla="*/ 303 h 1018"/>
                <a:gd name="T112" fmla="+- 0 2190 1344"/>
                <a:gd name="T113" fmla="*/ T112 w 1356"/>
                <a:gd name="T114" fmla="+- 0 315 299"/>
                <a:gd name="T115" fmla="*/ 315 h 1018"/>
                <a:gd name="T116" fmla="+- 0 2268 1344"/>
                <a:gd name="T117" fmla="*/ T116 w 1356"/>
                <a:gd name="T118" fmla="+- 0 334 299"/>
                <a:gd name="T119" fmla="*/ 334 h 1018"/>
                <a:gd name="T120" fmla="+- 0 2342 1344"/>
                <a:gd name="T121" fmla="*/ T120 w 1356"/>
                <a:gd name="T122" fmla="+- 0 359 299"/>
                <a:gd name="T123" fmla="*/ 359 h 1018"/>
                <a:gd name="T124" fmla="+- 0 2410 1344"/>
                <a:gd name="T125" fmla="*/ T124 w 1356"/>
                <a:gd name="T126" fmla="+- 0 391 299"/>
                <a:gd name="T127" fmla="*/ 391 h 1018"/>
                <a:gd name="T128" fmla="+- 0 2473 1344"/>
                <a:gd name="T129" fmla="*/ T128 w 1356"/>
                <a:gd name="T130" fmla="+- 0 428 299"/>
                <a:gd name="T131" fmla="*/ 428 h 1018"/>
                <a:gd name="T132" fmla="+- 0 2529 1344"/>
                <a:gd name="T133" fmla="*/ T132 w 1356"/>
                <a:gd name="T134" fmla="+- 0 470 299"/>
                <a:gd name="T135" fmla="*/ 470 h 1018"/>
                <a:gd name="T136" fmla="+- 0 2579 1344"/>
                <a:gd name="T137" fmla="*/ T136 w 1356"/>
                <a:gd name="T138" fmla="+- 0 518 299"/>
                <a:gd name="T139" fmla="*/ 518 h 1018"/>
                <a:gd name="T140" fmla="+- 0 2621 1344"/>
                <a:gd name="T141" fmla="*/ T140 w 1356"/>
                <a:gd name="T142" fmla="+- 0 569 299"/>
                <a:gd name="T143" fmla="*/ 569 h 1018"/>
                <a:gd name="T144" fmla="+- 0 2655 1344"/>
                <a:gd name="T145" fmla="*/ T144 w 1356"/>
                <a:gd name="T146" fmla="+- 0 624 299"/>
                <a:gd name="T147" fmla="*/ 624 h 1018"/>
                <a:gd name="T148" fmla="+- 0 2679 1344"/>
                <a:gd name="T149" fmla="*/ T148 w 1356"/>
                <a:gd name="T150" fmla="+- 0 683 299"/>
                <a:gd name="T151" fmla="*/ 683 h 1018"/>
                <a:gd name="T152" fmla="+- 0 2695 1344"/>
                <a:gd name="T153" fmla="*/ T152 w 1356"/>
                <a:gd name="T154" fmla="+- 0 744 299"/>
                <a:gd name="T155" fmla="*/ 744 h 1018"/>
                <a:gd name="T156" fmla="+- 0 2700 1344"/>
                <a:gd name="T157" fmla="*/ T156 w 1356"/>
                <a:gd name="T158" fmla="+- 0 808 299"/>
                <a:gd name="T159" fmla="*/ 808 h 1018"/>
                <a:gd name="T160" fmla="+- 0 2695 1344"/>
                <a:gd name="T161" fmla="*/ T160 w 1356"/>
                <a:gd name="T162" fmla="+- 0 872 299"/>
                <a:gd name="T163" fmla="*/ 872 h 1018"/>
                <a:gd name="T164" fmla="+- 0 2679 1344"/>
                <a:gd name="T165" fmla="*/ T164 w 1356"/>
                <a:gd name="T166" fmla="+- 0 933 299"/>
                <a:gd name="T167" fmla="*/ 933 h 1018"/>
                <a:gd name="T168" fmla="+- 0 2655 1344"/>
                <a:gd name="T169" fmla="*/ T168 w 1356"/>
                <a:gd name="T170" fmla="+- 0 992 299"/>
                <a:gd name="T171" fmla="*/ 992 h 1018"/>
                <a:gd name="T172" fmla="+- 0 2621 1344"/>
                <a:gd name="T173" fmla="*/ T172 w 1356"/>
                <a:gd name="T174" fmla="+- 0 1047 299"/>
                <a:gd name="T175" fmla="*/ 1047 h 1018"/>
                <a:gd name="T176" fmla="+- 0 2579 1344"/>
                <a:gd name="T177" fmla="*/ T176 w 1356"/>
                <a:gd name="T178" fmla="+- 0 1099 299"/>
                <a:gd name="T179" fmla="*/ 1099 h 1018"/>
                <a:gd name="T180" fmla="+- 0 2529 1344"/>
                <a:gd name="T181" fmla="*/ T180 w 1356"/>
                <a:gd name="T182" fmla="+- 0 1146 299"/>
                <a:gd name="T183" fmla="*/ 1146 h 1018"/>
                <a:gd name="T184" fmla="+- 0 2473 1344"/>
                <a:gd name="T185" fmla="*/ T184 w 1356"/>
                <a:gd name="T186" fmla="+- 0 1188 299"/>
                <a:gd name="T187" fmla="*/ 1188 h 1018"/>
                <a:gd name="T188" fmla="+- 0 2410 1344"/>
                <a:gd name="T189" fmla="*/ T188 w 1356"/>
                <a:gd name="T190" fmla="+- 0 1226 299"/>
                <a:gd name="T191" fmla="*/ 1226 h 1018"/>
                <a:gd name="T192" fmla="+- 0 2342 1344"/>
                <a:gd name="T193" fmla="*/ T192 w 1356"/>
                <a:gd name="T194" fmla="+- 0 1257 299"/>
                <a:gd name="T195" fmla="*/ 1257 h 1018"/>
                <a:gd name="T196" fmla="+- 0 2268 1344"/>
                <a:gd name="T197" fmla="*/ T196 w 1356"/>
                <a:gd name="T198" fmla="+- 0 1283 299"/>
                <a:gd name="T199" fmla="*/ 1283 h 1018"/>
                <a:gd name="T200" fmla="+- 0 2190 1344"/>
                <a:gd name="T201" fmla="*/ T200 w 1356"/>
                <a:gd name="T202" fmla="+- 0 1301 299"/>
                <a:gd name="T203" fmla="*/ 1301 h 1018"/>
                <a:gd name="T204" fmla="+- 0 2108 1344"/>
                <a:gd name="T205" fmla="*/ T204 w 1356"/>
                <a:gd name="T206" fmla="+- 0 1313 299"/>
                <a:gd name="T207" fmla="*/ 1313 h 1018"/>
                <a:gd name="T208" fmla="+- 0 2023 1344"/>
                <a:gd name="T209" fmla="*/ T208 w 1356"/>
                <a:gd name="T210" fmla="+- 0 1317 299"/>
                <a:gd name="T211" fmla="*/ 1317 h 101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</a:cxnLst>
              <a:rect l="0" t="0" r="r" b="b"/>
              <a:pathLst>
                <a:path w="1356" h="1018">
                  <a:moveTo>
                    <a:pt x="679" y="1018"/>
                  </a:moveTo>
                  <a:lnTo>
                    <a:pt x="594" y="1014"/>
                  </a:lnTo>
                  <a:lnTo>
                    <a:pt x="511" y="1002"/>
                  </a:lnTo>
                  <a:lnTo>
                    <a:pt x="433" y="984"/>
                  </a:lnTo>
                  <a:lnTo>
                    <a:pt x="359" y="958"/>
                  </a:lnTo>
                  <a:lnTo>
                    <a:pt x="290" y="927"/>
                  </a:lnTo>
                  <a:lnTo>
                    <a:pt x="227" y="889"/>
                  </a:lnTo>
                  <a:lnTo>
                    <a:pt x="171" y="847"/>
                  </a:lnTo>
                  <a:lnTo>
                    <a:pt x="121" y="800"/>
                  </a:lnTo>
                  <a:lnTo>
                    <a:pt x="79" y="748"/>
                  </a:lnTo>
                  <a:lnTo>
                    <a:pt x="46" y="693"/>
                  </a:lnTo>
                  <a:lnTo>
                    <a:pt x="21" y="634"/>
                  </a:lnTo>
                  <a:lnTo>
                    <a:pt x="5" y="573"/>
                  </a:lnTo>
                  <a:lnTo>
                    <a:pt x="0" y="509"/>
                  </a:lnTo>
                  <a:lnTo>
                    <a:pt x="5" y="445"/>
                  </a:lnTo>
                  <a:lnTo>
                    <a:pt x="21" y="384"/>
                  </a:lnTo>
                  <a:lnTo>
                    <a:pt x="46" y="325"/>
                  </a:lnTo>
                  <a:lnTo>
                    <a:pt x="79" y="270"/>
                  </a:lnTo>
                  <a:lnTo>
                    <a:pt x="121" y="219"/>
                  </a:lnTo>
                  <a:lnTo>
                    <a:pt x="171" y="171"/>
                  </a:lnTo>
                  <a:lnTo>
                    <a:pt x="227" y="129"/>
                  </a:lnTo>
                  <a:lnTo>
                    <a:pt x="290" y="92"/>
                  </a:lnTo>
                  <a:lnTo>
                    <a:pt x="359" y="60"/>
                  </a:lnTo>
                  <a:lnTo>
                    <a:pt x="433" y="35"/>
                  </a:lnTo>
                  <a:lnTo>
                    <a:pt x="511" y="16"/>
                  </a:lnTo>
                  <a:lnTo>
                    <a:pt x="594" y="4"/>
                  </a:lnTo>
                  <a:lnTo>
                    <a:pt x="679" y="0"/>
                  </a:lnTo>
                  <a:lnTo>
                    <a:pt x="764" y="4"/>
                  </a:lnTo>
                  <a:lnTo>
                    <a:pt x="846" y="16"/>
                  </a:lnTo>
                  <a:lnTo>
                    <a:pt x="924" y="35"/>
                  </a:lnTo>
                  <a:lnTo>
                    <a:pt x="998" y="60"/>
                  </a:lnTo>
                  <a:lnTo>
                    <a:pt x="1066" y="92"/>
                  </a:lnTo>
                  <a:lnTo>
                    <a:pt x="1129" y="129"/>
                  </a:lnTo>
                  <a:lnTo>
                    <a:pt x="1185" y="171"/>
                  </a:lnTo>
                  <a:lnTo>
                    <a:pt x="1235" y="219"/>
                  </a:lnTo>
                  <a:lnTo>
                    <a:pt x="1277" y="270"/>
                  </a:lnTo>
                  <a:lnTo>
                    <a:pt x="1311" y="325"/>
                  </a:lnTo>
                  <a:lnTo>
                    <a:pt x="1335" y="384"/>
                  </a:lnTo>
                  <a:lnTo>
                    <a:pt x="1351" y="445"/>
                  </a:lnTo>
                  <a:lnTo>
                    <a:pt x="1356" y="509"/>
                  </a:lnTo>
                  <a:lnTo>
                    <a:pt x="1351" y="573"/>
                  </a:lnTo>
                  <a:lnTo>
                    <a:pt x="1335" y="634"/>
                  </a:lnTo>
                  <a:lnTo>
                    <a:pt x="1311" y="693"/>
                  </a:lnTo>
                  <a:lnTo>
                    <a:pt x="1277" y="748"/>
                  </a:lnTo>
                  <a:lnTo>
                    <a:pt x="1235" y="800"/>
                  </a:lnTo>
                  <a:lnTo>
                    <a:pt x="1185" y="847"/>
                  </a:lnTo>
                  <a:lnTo>
                    <a:pt x="1129" y="889"/>
                  </a:lnTo>
                  <a:lnTo>
                    <a:pt x="1066" y="927"/>
                  </a:lnTo>
                  <a:lnTo>
                    <a:pt x="998" y="958"/>
                  </a:lnTo>
                  <a:lnTo>
                    <a:pt x="924" y="984"/>
                  </a:lnTo>
                  <a:lnTo>
                    <a:pt x="846" y="1002"/>
                  </a:lnTo>
                  <a:lnTo>
                    <a:pt x="764" y="1014"/>
                  </a:lnTo>
                  <a:lnTo>
                    <a:pt x="679" y="1018"/>
                  </a:lnTo>
                  <a:close/>
                </a:path>
              </a:pathLst>
            </a:custGeom>
            <a:solidFill>
              <a:srgbClr val="0091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xmlns="" id="{29CEC393-9C78-413B-994B-0D6DBD8263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0" y="431"/>
              <a:ext cx="1064" cy="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" name="Picture 74" descr="CPS">
              <a:extLst>
                <a:ext uri="{FF2B5EF4-FFF2-40B4-BE49-F238E27FC236}">
                  <a16:creationId xmlns:a16="http://schemas.microsoft.com/office/drawing/2014/main" xmlns="" id="{337040F9-F0AE-4177-A735-C51E594C23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6" y="484"/>
              <a:ext cx="3864" cy="2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6" name="Text Box 1228">
              <a:extLst>
                <a:ext uri="{FF2B5EF4-FFF2-40B4-BE49-F238E27FC236}">
                  <a16:creationId xmlns:a16="http://schemas.microsoft.com/office/drawing/2014/main" xmlns="" id="{47FF57C3-853F-484E-ABF7-1C11A0E48B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45" y="694"/>
              <a:ext cx="2092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sr-Latn-RS" sz="1400" b="1" dirty="0">
                  <a:solidFill>
                    <a:srgbClr val="CC00FF"/>
                  </a:solidFill>
                  <a:ea typeface="Arial" panose="020B0604020202020204" pitchFamily="34" charset="0"/>
                </a:rPr>
                <a:t>VELIKI PODACI</a:t>
              </a:r>
              <a:endParaRPr lang="en-US" sz="1100" b="1" dirty="0">
                <a:solidFill>
                  <a:srgbClr val="CC00FF"/>
                </a:solidFill>
                <a:ea typeface="Arial" panose="020B0604020202020204" pitchFamily="34" charset="0"/>
              </a:endParaRPr>
            </a:p>
          </p:txBody>
        </p:sp>
        <p:sp>
          <p:nvSpPr>
            <p:cNvPr id="77" name="Text Box 1227">
              <a:extLst>
                <a:ext uri="{FF2B5EF4-FFF2-40B4-BE49-F238E27FC236}">
                  <a16:creationId xmlns:a16="http://schemas.microsoft.com/office/drawing/2014/main" xmlns="" id="{CE410DF0-C08A-4128-9DB0-BD62816779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13" y="595"/>
              <a:ext cx="3426" cy="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27305" marR="1905" indent="-27940" algn="ctr">
                <a:lnSpc>
                  <a:spcPct val="103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>
                  <a:solidFill>
                    <a:srgbClr val="0000FF"/>
                  </a:solidFill>
                  <a:ea typeface="Arial" panose="020B0604020202020204" pitchFamily="34" charset="0"/>
                </a:rPr>
                <a:t>CLOUD COMPUTING &amp; </a:t>
              </a:r>
              <a:r>
                <a:rPr lang="sr-Latn-RS" sz="1400" b="1" dirty="0">
                  <a:solidFill>
                    <a:srgbClr val="0000FF"/>
                  </a:solidFill>
                  <a:ea typeface="Arial" panose="020B0604020202020204" pitchFamily="34" charset="0"/>
                </a:rPr>
                <a:t>SAJBER BEZBEDNOST</a:t>
              </a:r>
              <a:endParaRPr lang="en-US" sz="1100" b="1" dirty="0">
                <a:solidFill>
                  <a:srgbClr val="0000FF"/>
                </a:solidFill>
                <a:ea typeface="Arial" panose="020B0604020202020204" pitchFamily="34" charset="0"/>
              </a:endParaRPr>
            </a:p>
          </p:txBody>
        </p:sp>
        <p:sp>
          <p:nvSpPr>
            <p:cNvPr id="78" name="Text Box 1226">
              <a:extLst>
                <a:ext uri="{FF2B5EF4-FFF2-40B4-BE49-F238E27FC236}">
                  <a16:creationId xmlns:a16="http://schemas.microsoft.com/office/drawing/2014/main" xmlns="" id="{8FB2A4EB-861D-4168-9931-E0C575DBD6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45" y="1685"/>
              <a:ext cx="2591" cy="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R="635">
                <a:lnSpc>
                  <a:spcPct val="103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>
                  <a:solidFill>
                    <a:srgbClr val="C00000"/>
                  </a:solidFill>
                  <a:ea typeface="Arial" panose="020B0604020202020204" pitchFamily="34" charset="0"/>
                </a:rPr>
                <a:t>INTERNET </a:t>
              </a:r>
              <a:r>
                <a:rPr lang="sr-Latn-RS" sz="1400" b="1" dirty="0">
                  <a:solidFill>
                    <a:srgbClr val="C00000"/>
                  </a:solidFill>
                  <a:ea typeface="Arial" panose="020B0604020202020204" pitchFamily="34" charset="0"/>
                </a:rPr>
                <a:t>STVARI</a:t>
              </a:r>
              <a:endParaRPr lang="en-US" sz="1100" b="1" dirty="0">
                <a:solidFill>
                  <a:srgbClr val="C00000"/>
                </a:solidFill>
                <a:ea typeface="Arial" panose="020B0604020202020204" pitchFamily="34" charset="0"/>
              </a:endParaRPr>
            </a:p>
          </p:txBody>
        </p:sp>
        <p:sp>
          <p:nvSpPr>
            <p:cNvPr id="79" name="Text Box 1225">
              <a:extLst>
                <a:ext uri="{FF2B5EF4-FFF2-40B4-BE49-F238E27FC236}">
                  <a16:creationId xmlns:a16="http://schemas.microsoft.com/office/drawing/2014/main" xmlns="" id="{A70597C5-D98E-4C7A-86A4-22C2B3F412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00" y="1685"/>
              <a:ext cx="3071" cy="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394335" marR="635" algn="ctr">
                <a:lnSpc>
                  <a:spcPct val="103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sr-Latn-RS" sz="1400" b="1" dirty="0">
                  <a:solidFill>
                    <a:srgbClr val="FF0000"/>
                  </a:solidFill>
                  <a:ea typeface="Arial" panose="020B0604020202020204" pitchFamily="34" charset="0"/>
                </a:rPr>
                <a:t>ČOVEK – MAŠINA INTERFEJSI / AI</a:t>
              </a:r>
              <a:endParaRPr lang="en-US" sz="1100" b="1" dirty="0">
                <a:solidFill>
                  <a:srgbClr val="FF0000"/>
                </a:solidFill>
                <a:ea typeface="Arial" panose="020B0604020202020204" pitchFamily="34" charset="0"/>
              </a:endParaRPr>
            </a:p>
          </p:txBody>
        </p:sp>
        <p:sp>
          <p:nvSpPr>
            <p:cNvPr id="80" name="Text Box 1224">
              <a:extLst>
                <a:ext uri="{FF2B5EF4-FFF2-40B4-BE49-F238E27FC236}">
                  <a16:creationId xmlns:a16="http://schemas.microsoft.com/office/drawing/2014/main" xmlns="" id="{A8FF6E54-2BCC-41E2-9994-FD6FAC6806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50" y="2576"/>
              <a:ext cx="3192" cy="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R="635" algn="ctr">
                <a:lnSpc>
                  <a:spcPct val="103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sr-Latn-RS" sz="1400" b="1" dirty="0">
                  <a:solidFill>
                    <a:schemeClr val="tx2">
                      <a:lumMod val="75000"/>
                    </a:schemeClr>
                  </a:solidFill>
                  <a:ea typeface="Arial" panose="020B0604020202020204" pitchFamily="34" charset="0"/>
                </a:rPr>
                <a:t>KONGNITIVNI / KOLABORATIVNI ROBOTI</a:t>
              </a:r>
              <a:endParaRPr lang="en-US" sz="1100" b="1" dirty="0">
                <a:solidFill>
                  <a:schemeClr val="tx2">
                    <a:lumMod val="75000"/>
                  </a:schemeClr>
                </a:solidFill>
                <a:ea typeface="Arial" panose="020B0604020202020204" pitchFamily="34" charset="0"/>
              </a:endParaRPr>
            </a:p>
          </p:txBody>
        </p:sp>
        <p:sp>
          <p:nvSpPr>
            <p:cNvPr id="81" name="Text Box 1223">
              <a:extLst>
                <a:ext uri="{FF2B5EF4-FFF2-40B4-BE49-F238E27FC236}">
                  <a16:creationId xmlns:a16="http://schemas.microsoft.com/office/drawing/2014/main" xmlns="" id="{D9950C28-4FC3-4C29-AA92-1E3AC3638A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596" y="2825"/>
              <a:ext cx="2477" cy="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algn="ctr">
                <a:lnSpc>
                  <a:spcPct val="103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sr-Latn-RS" sz="1400" b="1" dirty="0">
                  <a:solidFill>
                    <a:srgbClr val="FF0000"/>
                  </a:solidFill>
                  <a:ea typeface="Arial" panose="020B0604020202020204" pitchFamily="34" charset="0"/>
                </a:rPr>
                <a:t>ADITIVNA PROIZVODNJA</a:t>
              </a:r>
              <a:endParaRPr lang="en-US" sz="1100" b="1" dirty="0">
                <a:solidFill>
                  <a:srgbClr val="FF0000"/>
                </a:solidFill>
                <a:ea typeface="Arial" panose="020B0604020202020204" pitchFamily="34" charset="0"/>
              </a:endParaRPr>
            </a:p>
          </p:txBody>
        </p:sp>
      </p:grpSp>
      <p:sp>
        <p:nvSpPr>
          <p:cNvPr id="82" name="Title 5">
            <a:extLst>
              <a:ext uri="{FF2B5EF4-FFF2-40B4-BE49-F238E27FC236}">
                <a16:creationId xmlns:a16="http://schemas.microsoft.com/office/drawing/2014/main" xmlns="" id="{042EBEE9-B86A-44B2-86CD-EF8A67621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03747"/>
            <a:ext cx="10972800" cy="760926"/>
          </a:xfrm>
          <a:ln>
            <a:solidFill>
              <a:schemeClr val="bg1"/>
            </a:solidFill>
          </a:ln>
        </p:spPr>
        <p:txBody>
          <a:bodyPr/>
          <a:lstStyle/>
          <a:p>
            <a:r>
              <a:rPr lang="sr-Latn-R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Podržavajuće tehnologije za I4.0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xmlns="" id="{94CE880B-9B73-4353-930F-D3EC174FD482}"/>
              </a:ext>
            </a:extLst>
          </p:cNvPr>
          <p:cNvSpPr txBox="1"/>
          <p:nvPr/>
        </p:nvSpPr>
        <p:spPr>
          <a:xfrm>
            <a:off x="745786" y="6396335"/>
            <a:ext cx="5867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Industrija</a:t>
            </a:r>
            <a:r>
              <a:rPr lang="en-GB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4.0 </a:t>
            </a:r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GB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njena</a:t>
            </a:r>
            <a:r>
              <a:rPr lang="en-GB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primena</a:t>
            </a:r>
            <a:r>
              <a:rPr lang="en-GB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 </a:t>
            </a:r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rudarstvu</a:t>
            </a:r>
            <a:r>
              <a:rPr lang="en-GB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GB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r-Latn-RS" sz="1200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Prošlost – sadašnjost – budućnost</a:t>
            </a:r>
            <a:endParaRPr lang="sr-Latn-R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9903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10769600" y="6457950"/>
            <a:ext cx="1117600" cy="3238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800" b="1" dirty="0">
                <a:latin typeface="Corbel" panose="020B0503020204020204" pitchFamily="34" charset="0"/>
              </a:rPr>
              <a:t> </a:t>
            </a:r>
            <a:fld id="{6A8FDE07-382F-4FF8-9EF5-D2EA26C890B1}" type="slidenum">
              <a:rPr lang="en-US" altLang="en-US" sz="1800" b="1">
                <a:latin typeface="Corbel" panose="020B0503020204020204" pitchFamily="34" charset="0"/>
                <a:cs typeface="Calibri Light" panose="020F0302020204030204" pitchFamily="34" charset="0"/>
              </a:rPr>
              <a:pPr/>
              <a:t>11</a:t>
            </a:fld>
            <a:endParaRPr lang="en-US" altLang="en-US" sz="1800" b="1" dirty="0">
              <a:latin typeface="Corbel" panose="020B0503020204020204" pitchFamily="34" charset="0"/>
              <a:cs typeface="Calibri Light" panose="020F0302020204030204" pitchFamily="34" charset="0"/>
            </a:endParaRPr>
          </a:p>
        </p:txBody>
      </p:sp>
      <p:sp>
        <p:nvSpPr>
          <p:cNvPr id="16" name="Line 6"/>
          <p:cNvSpPr>
            <a:spLocks noChangeShapeType="1"/>
          </p:cNvSpPr>
          <p:nvPr/>
        </p:nvSpPr>
        <p:spPr bwMode="auto">
          <a:xfrm>
            <a:off x="0" y="647700"/>
            <a:ext cx="1219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" name="Line 7"/>
          <p:cNvSpPr>
            <a:spLocks noChangeShapeType="1"/>
          </p:cNvSpPr>
          <p:nvPr/>
        </p:nvSpPr>
        <p:spPr bwMode="auto">
          <a:xfrm>
            <a:off x="0" y="6400800"/>
            <a:ext cx="1219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A33DE62-1055-45C7-895F-49B78DD1C4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178086"/>
            <a:ext cx="533400" cy="660148"/>
          </a:xfrm>
          <a:prstGeom prst="rect">
            <a:avLst/>
          </a:prstGeom>
        </p:spPr>
      </p:pic>
      <p:sp>
        <p:nvSpPr>
          <p:cNvPr id="13" name="Rectangle 7">
            <a:extLst>
              <a:ext uri="{FF2B5EF4-FFF2-40B4-BE49-F238E27FC236}">
                <a16:creationId xmlns:a16="http://schemas.microsoft.com/office/drawing/2014/main" xmlns="" id="{F821CAB8-C66F-4C44-B26C-A11034D935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sr-Latn-RS" sz="36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3. </a:t>
            </a:r>
            <a:r>
              <a:rPr lang="sr-Latn-R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Smernice za implementaciju I4.0 u rudarstvu</a:t>
            </a:r>
            <a:endParaRPr lang="it-IT" sz="3600" b="1" kern="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  <a:cs typeface="Calibri Light" panose="020F0302020204030204" pitchFamily="34" charset="0"/>
            </a:endParaRP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xmlns="" id="{0A084B47-25FE-401A-A310-48174301F932}"/>
              </a:ext>
            </a:extLst>
          </p:cNvPr>
          <p:cNvSpPr>
            <a:spLocks noGrp="1"/>
          </p:cNvSpPr>
          <p:nvPr/>
        </p:nvSpPr>
        <p:spPr>
          <a:xfrm>
            <a:off x="3168051" y="1457959"/>
            <a:ext cx="4267199" cy="455307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pPr lvl="1">
              <a:buSzPts val="1200"/>
              <a:buFont typeface="Wingdings" pitchFamily="2" charset="2"/>
              <a:buChar char="Ø"/>
              <a:tabLst>
                <a:tab pos="457200" algn="l"/>
              </a:tabLst>
            </a:pPr>
            <a:r>
              <a:rPr lang="sr-Latn-RS" sz="1400" b="1" dirty="0">
                <a:solidFill>
                  <a:srgbClr val="0000FF"/>
                </a:solidFill>
                <a:latin typeface="Arial Narrow" pitchFamily="34" charset="0"/>
                <a:ea typeface="Times New Roman"/>
                <a:cs typeface="Times New Roman"/>
              </a:rPr>
              <a:t>Sajber fizički sistemi</a:t>
            </a:r>
            <a:r>
              <a:rPr lang="en-US" sz="1400" b="1" dirty="0">
                <a:solidFill>
                  <a:srgbClr val="0000FF"/>
                </a:solidFill>
                <a:latin typeface="Arial Narrow" pitchFamily="34" charset="0"/>
                <a:ea typeface="Times New Roman"/>
                <a:cs typeface="Times New Roman"/>
              </a:rPr>
              <a:t> (CPS)</a:t>
            </a:r>
            <a:endParaRPr lang="en-US" sz="1400" b="1" dirty="0">
              <a:solidFill>
                <a:srgbClr val="0000FF"/>
              </a:solidFill>
              <a:latin typeface="Arial Narrow" pitchFamily="34" charset="0"/>
              <a:ea typeface="Times New Roman"/>
            </a:endParaRPr>
          </a:p>
          <a:p>
            <a:pPr lvl="1">
              <a:buSzPts val="1200"/>
              <a:buFont typeface="Wingdings" pitchFamily="2" charset="2"/>
              <a:buChar char="Ø"/>
              <a:tabLst>
                <a:tab pos="457200" algn="l"/>
              </a:tabLst>
            </a:pPr>
            <a:r>
              <a:rPr lang="en-US" sz="1400" b="1" dirty="0">
                <a:solidFill>
                  <a:srgbClr val="0000FF"/>
                </a:solidFill>
                <a:latin typeface="Arial Narrow" pitchFamily="34" charset="0"/>
                <a:ea typeface="Times New Roman"/>
                <a:cs typeface="Times New Roman"/>
              </a:rPr>
              <a:t>Radio</a:t>
            </a:r>
            <a:r>
              <a:rPr lang="sr-Latn-RS" sz="1400" b="1" dirty="0">
                <a:solidFill>
                  <a:srgbClr val="0000FF"/>
                </a:solidFill>
                <a:latin typeface="Arial Narrow" pitchFamily="34" charset="0"/>
                <a:ea typeface="Times New Roman"/>
                <a:cs typeface="Times New Roman"/>
              </a:rPr>
              <a:t> frekfentna indentifikacja </a:t>
            </a:r>
            <a:r>
              <a:rPr lang="en-US" sz="1400" b="1" dirty="0">
                <a:solidFill>
                  <a:srgbClr val="0000FF"/>
                </a:solidFill>
                <a:latin typeface="Arial Narrow" pitchFamily="34" charset="0"/>
                <a:ea typeface="Times New Roman"/>
                <a:cs typeface="Times New Roman"/>
              </a:rPr>
              <a:t>(RFID) </a:t>
            </a:r>
            <a:endParaRPr lang="en-US" sz="1400" b="1" dirty="0">
              <a:solidFill>
                <a:srgbClr val="0000FF"/>
              </a:solidFill>
              <a:latin typeface="Arial Narrow" pitchFamily="34" charset="0"/>
              <a:ea typeface="Times New Roman"/>
            </a:endParaRPr>
          </a:p>
          <a:p>
            <a:pPr lvl="1">
              <a:buSzPts val="1200"/>
              <a:buFont typeface="Wingdings" pitchFamily="2" charset="2"/>
              <a:buChar char="Ø"/>
              <a:tabLst>
                <a:tab pos="457200" algn="l"/>
              </a:tabLst>
            </a:pPr>
            <a:r>
              <a:rPr lang="sr-Latn-RS" sz="1400" b="1" dirty="0">
                <a:solidFill>
                  <a:srgbClr val="0000FF"/>
                </a:solidFill>
                <a:latin typeface="Arial Narrow" pitchFamily="34" charset="0"/>
                <a:ea typeface="Times New Roman"/>
                <a:cs typeface="Times New Roman"/>
              </a:rPr>
              <a:t>Komunikacija iz blizine</a:t>
            </a:r>
            <a:r>
              <a:rPr lang="en-US" sz="1400" b="1" dirty="0">
                <a:solidFill>
                  <a:srgbClr val="0000FF"/>
                </a:solidFill>
                <a:latin typeface="Arial Narrow" pitchFamily="34" charset="0"/>
                <a:ea typeface="Times New Roman"/>
                <a:cs typeface="Times New Roman"/>
              </a:rPr>
              <a:t> (NFC)</a:t>
            </a:r>
            <a:endParaRPr lang="en-US" sz="1400" b="1" dirty="0">
              <a:solidFill>
                <a:srgbClr val="0000FF"/>
              </a:solidFill>
              <a:latin typeface="Arial Narrow" pitchFamily="34" charset="0"/>
              <a:ea typeface="Times New Roman"/>
            </a:endParaRPr>
          </a:p>
          <a:p>
            <a:pPr lvl="1">
              <a:buSzPts val="1200"/>
              <a:buFont typeface="Wingdings" pitchFamily="2" charset="2"/>
              <a:buChar char="Ø"/>
              <a:tabLst>
                <a:tab pos="457200" algn="l"/>
              </a:tabLst>
            </a:pPr>
            <a:r>
              <a:rPr lang="en-US" sz="1400" b="1" dirty="0">
                <a:solidFill>
                  <a:srgbClr val="0000FF"/>
                </a:solidFill>
                <a:latin typeface="Arial Narrow" pitchFamily="34" charset="0"/>
                <a:ea typeface="Times New Roman"/>
                <a:cs typeface="Times New Roman"/>
              </a:rPr>
              <a:t>Digital</a:t>
            </a:r>
            <a:r>
              <a:rPr lang="sr-Latn-RS" sz="1400" b="1" dirty="0">
                <a:solidFill>
                  <a:srgbClr val="0000FF"/>
                </a:solidFill>
                <a:latin typeface="Arial Narrow" pitchFamily="34" charset="0"/>
                <a:ea typeface="Times New Roman"/>
                <a:cs typeface="Times New Roman"/>
              </a:rPr>
              <a:t>na memorija proizvoda</a:t>
            </a:r>
            <a:endParaRPr lang="en-US" sz="1400" b="1" dirty="0">
              <a:solidFill>
                <a:srgbClr val="0000FF"/>
              </a:solidFill>
              <a:latin typeface="Arial Narrow" pitchFamily="34" charset="0"/>
              <a:ea typeface="Times New Roman"/>
            </a:endParaRPr>
          </a:p>
          <a:p>
            <a:pPr lvl="1">
              <a:buSzPts val="1200"/>
              <a:buFont typeface="Wingdings" pitchFamily="2" charset="2"/>
              <a:buChar char="Ø"/>
              <a:tabLst>
                <a:tab pos="457200" algn="l"/>
              </a:tabLst>
            </a:pPr>
            <a:r>
              <a:rPr lang="en-US" sz="1400" b="1" dirty="0">
                <a:solidFill>
                  <a:srgbClr val="0000FF"/>
                </a:solidFill>
                <a:latin typeface="Arial Narrow" pitchFamily="34" charset="0"/>
                <a:ea typeface="Times New Roman"/>
                <a:cs typeface="Times New Roman"/>
              </a:rPr>
              <a:t>M2M – </a:t>
            </a:r>
            <a:r>
              <a:rPr lang="sr-Latn-RS" sz="1400" b="1" dirty="0">
                <a:solidFill>
                  <a:srgbClr val="0000FF"/>
                </a:solidFill>
                <a:latin typeface="Arial Narrow" pitchFamily="34" charset="0"/>
                <a:ea typeface="Times New Roman"/>
                <a:cs typeface="Times New Roman"/>
              </a:rPr>
              <a:t>Čovek-mašina komunikacija / </a:t>
            </a:r>
            <a:r>
              <a:rPr lang="en-US" sz="1400" b="1" dirty="0">
                <a:solidFill>
                  <a:srgbClr val="0000FF"/>
                </a:solidFill>
                <a:latin typeface="Arial Narrow" pitchFamily="34" charset="0"/>
                <a:ea typeface="Times New Roman"/>
                <a:cs typeface="Times New Roman"/>
              </a:rPr>
              <a:t>MMI – </a:t>
            </a:r>
            <a:r>
              <a:rPr lang="sr-Latn-RS" sz="1400" b="1" dirty="0">
                <a:solidFill>
                  <a:srgbClr val="0000FF"/>
                </a:solidFill>
                <a:latin typeface="Arial Narrow" pitchFamily="34" charset="0"/>
                <a:ea typeface="Times New Roman"/>
                <a:cs typeface="Times New Roman"/>
              </a:rPr>
              <a:t>Čovek-mašina interakcija </a:t>
            </a:r>
            <a:endParaRPr lang="en-US" sz="1400" b="1" dirty="0">
              <a:solidFill>
                <a:srgbClr val="0000FF"/>
              </a:solidFill>
              <a:latin typeface="Arial Narrow" pitchFamily="34" charset="0"/>
              <a:ea typeface="Times New Roman"/>
            </a:endParaRPr>
          </a:p>
          <a:p>
            <a:pPr lvl="1">
              <a:buSzPts val="1200"/>
              <a:buFont typeface="Wingdings" pitchFamily="2" charset="2"/>
              <a:buChar char="Ø"/>
              <a:tabLst>
                <a:tab pos="457200" algn="l"/>
              </a:tabLst>
            </a:pPr>
            <a:r>
              <a:rPr lang="en-US" sz="1400" b="1" dirty="0">
                <a:solidFill>
                  <a:srgbClr val="0000FF"/>
                </a:solidFill>
                <a:latin typeface="Arial Narrow" pitchFamily="34" charset="0"/>
                <a:ea typeface="Times New Roman"/>
                <a:cs typeface="Times New Roman"/>
              </a:rPr>
              <a:t>MRK – </a:t>
            </a:r>
            <a:r>
              <a:rPr lang="sr-Latn-RS" sz="1400" b="1" dirty="0">
                <a:solidFill>
                  <a:srgbClr val="0000FF"/>
                </a:solidFill>
                <a:latin typeface="Arial Narrow" pitchFamily="34" charset="0"/>
                <a:ea typeface="Times New Roman"/>
                <a:cs typeface="Times New Roman"/>
              </a:rPr>
              <a:t>Čovek-robot saradnja</a:t>
            </a:r>
            <a:endParaRPr lang="en-US" sz="1400" b="1" dirty="0">
              <a:solidFill>
                <a:srgbClr val="0000FF"/>
              </a:solidFill>
              <a:latin typeface="Arial Narrow" pitchFamily="34" charset="0"/>
              <a:ea typeface="Times New Roman"/>
            </a:endParaRPr>
          </a:p>
          <a:p>
            <a:pPr lvl="1">
              <a:buSzPts val="1200"/>
              <a:buFont typeface="Wingdings" pitchFamily="2" charset="2"/>
              <a:buChar char="Ø"/>
              <a:tabLst>
                <a:tab pos="457200" algn="l"/>
              </a:tabLst>
            </a:pPr>
            <a:r>
              <a:rPr lang="en-US" sz="1400" b="1" dirty="0" err="1">
                <a:solidFill>
                  <a:srgbClr val="0000FF"/>
                </a:solidFill>
                <a:latin typeface="Arial Narrow" pitchFamily="34" charset="0"/>
                <a:ea typeface="Times New Roman"/>
                <a:cs typeface="Times New Roman"/>
              </a:rPr>
              <a:t>Bioni</a:t>
            </a:r>
            <a:r>
              <a:rPr lang="sr-Latn-RS" sz="1400" b="1" dirty="0">
                <a:solidFill>
                  <a:srgbClr val="0000FF"/>
                </a:solidFill>
                <a:latin typeface="Arial Narrow" pitchFamily="34" charset="0"/>
                <a:ea typeface="Times New Roman"/>
                <a:cs typeface="Times New Roman"/>
              </a:rPr>
              <a:t>ka</a:t>
            </a:r>
            <a:endParaRPr lang="en-US" sz="1400" b="1" dirty="0">
              <a:solidFill>
                <a:srgbClr val="0000FF"/>
              </a:solidFill>
              <a:latin typeface="Arial Narrow" pitchFamily="34" charset="0"/>
              <a:ea typeface="Times New Roman"/>
            </a:endParaRPr>
          </a:p>
          <a:p>
            <a:pPr lvl="1">
              <a:buSzPts val="1200"/>
              <a:buFont typeface="Wingdings" pitchFamily="2" charset="2"/>
              <a:buChar char="Ø"/>
              <a:tabLst>
                <a:tab pos="457200" algn="l"/>
              </a:tabLst>
            </a:pPr>
            <a:r>
              <a:rPr lang="en-US" sz="1400" b="1" dirty="0">
                <a:solidFill>
                  <a:srgbClr val="0000FF"/>
                </a:solidFill>
                <a:latin typeface="Arial Narrow" pitchFamily="34" charset="0"/>
                <a:ea typeface="Times New Roman"/>
                <a:cs typeface="Times New Roman"/>
              </a:rPr>
              <a:t>As</a:t>
            </a:r>
            <a:r>
              <a:rPr lang="sr-Latn-RS" sz="1400" b="1" dirty="0">
                <a:solidFill>
                  <a:srgbClr val="0000FF"/>
                </a:solidFill>
                <a:latin typeface="Arial Narrow" pitchFamily="34" charset="0"/>
                <a:ea typeface="Times New Roman"/>
                <a:cs typeface="Times New Roman"/>
              </a:rPr>
              <a:t>istent operator</a:t>
            </a:r>
            <a:endParaRPr lang="en-US" sz="1400" b="1" dirty="0">
              <a:solidFill>
                <a:srgbClr val="0000FF"/>
              </a:solidFill>
              <a:latin typeface="Arial Narrow" pitchFamily="34" charset="0"/>
              <a:ea typeface="Times New Roman"/>
            </a:endParaRPr>
          </a:p>
          <a:p>
            <a:pPr lvl="1">
              <a:buSzPts val="1200"/>
              <a:buFont typeface="Wingdings" pitchFamily="2" charset="2"/>
              <a:buChar char="Ø"/>
              <a:tabLst>
                <a:tab pos="457200" algn="l"/>
              </a:tabLst>
            </a:pPr>
            <a:r>
              <a:rPr lang="en-US" sz="1400" b="1" dirty="0">
                <a:solidFill>
                  <a:srgbClr val="0000FF"/>
                </a:solidFill>
                <a:latin typeface="Arial Narrow" pitchFamily="34" charset="0"/>
                <a:ea typeface="Times New Roman"/>
                <a:cs typeface="Times New Roman"/>
              </a:rPr>
              <a:t>Mobil</a:t>
            </a:r>
            <a:r>
              <a:rPr lang="sr-Latn-RS" sz="1400" b="1" dirty="0">
                <a:solidFill>
                  <a:srgbClr val="0000FF"/>
                </a:solidFill>
                <a:latin typeface="Arial Narrow" pitchFamily="34" charset="0"/>
                <a:ea typeface="Times New Roman"/>
                <a:cs typeface="Times New Roman"/>
              </a:rPr>
              <a:t>ni roboti</a:t>
            </a:r>
            <a:endParaRPr lang="en-US" sz="1400" b="1" dirty="0">
              <a:solidFill>
                <a:srgbClr val="0000FF"/>
              </a:solidFill>
              <a:latin typeface="Arial Narrow" pitchFamily="34" charset="0"/>
              <a:ea typeface="Times New Roman"/>
            </a:endParaRPr>
          </a:p>
          <a:p>
            <a:pPr lvl="1">
              <a:buSzPts val="1200"/>
              <a:buFont typeface="Wingdings" pitchFamily="2" charset="2"/>
              <a:buChar char="Ø"/>
              <a:tabLst>
                <a:tab pos="457200" algn="l"/>
              </a:tabLst>
            </a:pPr>
            <a:r>
              <a:rPr lang="en-US" sz="1400" b="1" dirty="0" err="1">
                <a:solidFill>
                  <a:srgbClr val="0000FF"/>
                </a:solidFill>
                <a:latin typeface="Arial Narrow" pitchFamily="34" charset="0"/>
                <a:ea typeface="Times New Roman"/>
                <a:cs typeface="Times New Roman"/>
              </a:rPr>
              <a:t>Energ</a:t>
            </a:r>
            <a:r>
              <a:rPr lang="sr-Latn-RS" sz="1400" b="1" dirty="0">
                <a:solidFill>
                  <a:srgbClr val="0000FF"/>
                </a:solidFill>
                <a:latin typeface="Arial Narrow" pitchFamily="34" charset="0"/>
                <a:ea typeface="Times New Roman"/>
                <a:cs typeface="Times New Roman"/>
              </a:rPr>
              <a:t>etska efikasnost </a:t>
            </a:r>
            <a:r>
              <a:rPr lang="en-US" sz="1400" b="1" dirty="0">
                <a:solidFill>
                  <a:srgbClr val="0000FF"/>
                </a:solidFill>
                <a:latin typeface="Arial Narrow" pitchFamily="34" charset="0"/>
                <a:ea typeface="Times New Roman"/>
                <a:cs typeface="Times New Roman"/>
              </a:rPr>
              <a:t>/</a:t>
            </a:r>
            <a:r>
              <a:rPr lang="sr-Latn-RS" sz="1400" b="1" dirty="0">
                <a:solidFill>
                  <a:srgbClr val="0000FF"/>
                </a:solidFill>
                <a:latin typeface="Arial Narrow" pitchFamily="34" charset="0"/>
                <a:ea typeface="Times New Roman"/>
                <a:cs typeface="Times New Roman"/>
              </a:rPr>
              <a:t> Praćenje</a:t>
            </a:r>
            <a:endParaRPr lang="en-US" sz="1400" b="1" dirty="0">
              <a:solidFill>
                <a:srgbClr val="0000FF"/>
              </a:solidFill>
              <a:latin typeface="Arial Narrow" pitchFamily="34" charset="0"/>
              <a:ea typeface="Times New Roman"/>
            </a:endParaRPr>
          </a:p>
          <a:p>
            <a:pPr lvl="1">
              <a:buSzPts val="1200"/>
              <a:buFont typeface="Wingdings" pitchFamily="2" charset="2"/>
              <a:buChar char="Ø"/>
              <a:tabLst>
                <a:tab pos="457200" algn="l"/>
              </a:tabLst>
            </a:pPr>
            <a:r>
              <a:rPr lang="en-US" sz="1400" b="1" dirty="0" err="1">
                <a:solidFill>
                  <a:srgbClr val="0000FF"/>
                </a:solidFill>
                <a:latin typeface="Arial Narrow" pitchFamily="34" charset="0"/>
              </a:rPr>
              <a:t>Integracija</a:t>
            </a:r>
            <a:r>
              <a:rPr lang="en-US" sz="1400" b="1" dirty="0">
                <a:solidFill>
                  <a:srgbClr val="0000FF"/>
                </a:solidFill>
                <a:latin typeface="Arial Narrow" pitchFamily="34" charset="0"/>
              </a:rPr>
              <a:t> </a:t>
            </a:r>
            <a:r>
              <a:rPr lang="en-US" sz="1400" b="1" dirty="0" err="1">
                <a:solidFill>
                  <a:srgbClr val="0000FF"/>
                </a:solidFill>
                <a:latin typeface="Arial Narrow" pitchFamily="34" charset="0"/>
              </a:rPr>
              <a:t>obnovljivih</a:t>
            </a:r>
            <a:r>
              <a:rPr lang="en-US" sz="1400" b="1" dirty="0">
                <a:solidFill>
                  <a:srgbClr val="0000FF"/>
                </a:solidFill>
                <a:latin typeface="Arial Narrow" pitchFamily="34" charset="0"/>
              </a:rPr>
              <a:t> </a:t>
            </a:r>
            <a:r>
              <a:rPr lang="en-US" sz="1400" b="1" dirty="0" err="1">
                <a:solidFill>
                  <a:srgbClr val="0000FF"/>
                </a:solidFill>
                <a:latin typeface="Arial Narrow" pitchFamily="34" charset="0"/>
              </a:rPr>
              <a:t>izvora</a:t>
            </a:r>
            <a:r>
              <a:rPr lang="en-US" sz="1400" b="1" dirty="0">
                <a:solidFill>
                  <a:srgbClr val="0000FF"/>
                </a:solidFill>
                <a:latin typeface="Arial Narrow" pitchFamily="34" charset="0"/>
              </a:rPr>
              <a:t> </a:t>
            </a:r>
            <a:r>
              <a:rPr lang="en-US" sz="1400" b="1" dirty="0" err="1">
                <a:solidFill>
                  <a:srgbClr val="0000FF"/>
                </a:solidFill>
                <a:latin typeface="Arial Narrow" pitchFamily="34" charset="0"/>
              </a:rPr>
              <a:t>energije</a:t>
            </a:r>
            <a:endParaRPr lang="sr-Latn-RS" sz="1400" b="1" dirty="0">
              <a:solidFill>
                <a:srgbClr val="0000FF"/>
              </a:solidFill>
              <a:latin typeface="Arial Narrow" pitchFamily="34" charset="0"/>
            </a:endParaRPr>
          </a:p>
          <a:p>
            <a:pPr lvl="1">
              <a:buSzPts val="1200"/>
              <a:buFont typeface="Wingdings" pitchFamily="2" charset="2"/>
              <a:buChar char="Ø"/>
              <a:tabLst>
                <a:tab pos="457200" algn="l"/>
              </a:tabLst>
            </a:pPr>
            <a:r>
              <a:rPr lang="en-US" sz="1400" b="1" dirty="0">
                <a:solidFill>
                  <a:srgbClr val="0000FF"/>
                </a:solidFill>
                <a:latin typeface="Arial Narrow" pitchFamily="34" charset="0"/>
                <a:ea typeface="Times New Roman"/>
                <a:cs typeface="Times New Roman"/>
              </a:rPr>
              <a:t>Re</a:t>
            </a:r>
            <a:r>
              <a:rPr lang="sr-Latn-RS" sz="1400" b="1" dirty="0">
                <a:solidFill>
                  <a:srgbClr val="0000FF"/>
                </a:solidFill>
                <a:latin typeface="Arial Narrow" pitchFamily="34" charset="0"/>
                <a:ea typeface="Times New Roman"/>
                <a:cs typeface="Times New Roman"/>
              </a:rPr>
              <a:t>konfigurabilna fabrika</a:t>
            </a:r>
            <a:endParaRPr lang="en-US" sz="1400" b="1" dirty="0">
              <a:solidFill>
                <a:srgbClr val="0000FF"/>
              </a:solidFill>
              <a:latin typeface="Arial Narrow" pitchFamily="34" charset="0"/>
              <a:ea typeface="Times New Roman"/>
            </a:endParaRPr>
          </a:p>
          <a:p>
            <a:pPr lvl="1">
              <a:buSzPts val="1200"/>
              <a:buFont typeface="Wingdings" pitchFamily="2" charset="2"/>
              <a:buChar char="Ø"/>
              <a:tabLst>
                <a:tab pos="457200" algn="l"/>
              </a:tabLst>
            </a:pPr>
            <a:r>
              <a:rPr lang="sr-Latn-RS" sz="1400" b="1" dirty="0">
                <a:solidFill>
                  <a:srgbClr val="0000FF"/>
                </a:solidFill>
                <a:latin typeface="Arial Narrow" pitchFamily="34" charset="0"/>
                <a:ea typeface="Times New Roman"/>
                <a:cs typeface="Times New Roman"/>
              </a:rPr>
              <a:t>Serija </a:t>
            </a:r>
            <a:r>
              <a:rPr lang="en-US" sz="1400" b="1" dirty="0">
                <a:solidFill>
                  <a:srgbClr val="0000FF"/>
                </a:solidFill>
                <a:latin typeface="Arial Narrow" pitchFamily="34" charset="0"/>
                <a:ea typeface="Times New Roman"/>
                <a:cs typeface="Times New Roman"/>
              </a:rPr>
              <a:t>1</a:t>
            </a:r>
            <a:endParaRPr lang="en-US" sz="1400" b="1" dirty="0">
              <a:solidFill>
                <a:srgbClr val="0000FF"/>
              </a:solidFill>
              <a:latin typeface="Arial Narrow" pitchFamily="34" charset="0"/>
              <a:ea typeface="Times New Roman"/>
            </a:endParaRPr>
          </a:p>
          <a:p>
            <a:pPr lvl="1">
              <a:buSzPts val="1200"/>
              <a:buFont typeface="Wingdings" pitchFamily="2" charset="2"/>
              <a:buChar char="Ø"/>
              <a:tabLst>
                <a:tab pos="457200" algn="l"/>
              </a:tabLst>
            </a:pPr>
            <a:r>
              <a:rPr lang="sr-Latn-RS" sz="1400" b="1" dirty="0">
                <a:solidFill>
                  <a:srgbClr val="0000FF"/>
                </a:solidFill>
                <a:latin typeface="Arial Narrow" pitchFamily="34" charset="0"/>
                <a:ea typeface="Times New Roman"/>
                <a:cs typeface="Times New Roman"/>
              </a:rPr>
              <a:t>Uključi</a:t>
            </a:r>
            <a:r>
              <a:rPr lang="en-US" sz="1400" b="1" dirty="0">
                <a:solidFill>
                  <a:srgbClr val="0000FF"/>
                </a:solidFill>
                <a:latin typeface="Arial Narrow" pitchFamily="34" charset="0"/>
                <a:ea typeface="Times New Roman"/>
                <a:cs typeface="Times New Roman"/>
              </a:rPr>
              <a:t> &amp; </a:t>
            </a:r>
            <a:r>
              <a:rPr lang="sr-Latn-RS" sz="1400" b="1" dirty="0">
                <a:solidFill>
                  <a:srgbClr val="0000FF"/>
                </a:solidFill>
                <a:latin typeface="Arial Narrow" pitchFamily="34" charset="0"/>
                <a:ea typeface="Times New Roman"/>
                <a:cs typeface="Times New Roman"/>
              </a:rPr>
              <a:t>Napravi</a:t>
            </a:r>
            <a:endParaRPr lang="en-US" sz="1400" b="1" dirty="0">
              <a:solidFill>
                <a:srgbClr val="0000FF"/>
              </a:solidFill>
              <a:latin typeface="Arial Narrow" pitchFamily="34" charset="0"/>
              <a:ea typeface="Times New Roman"/>
            </a:endParaRPr>
          </a:p>
          <a:p>
            <a:pPr lvl="1">
              <a:buSzPts val="1200"/>
              <a:buFont typeface="Wingdings" pitchFamily="2" charset="2"/>
              <a:buChar char="Ø"/>
              <a:tabLst>
                <a:tab pos="457200" algn="l"/>
              </a:tabLst>
            </a:pPr>
            <a:r>
              <a:rPr lang="sr-Latn-RS" sz="1400" b="1" dirty="0">
                <a:solidFill>
                  <a:srgbClr val="0000FF"/>
                </a:solidFill>
                <a:latin typeface="Arial Narrow" pitchFamily="34" charset="0"/>
                <a:ea typeface="Times New Roman"/>
                <a:cs typeface="Times New Roman"/>
              </a:rPr>
              <a:t>Menadžment u pogonu za</a:t>
            </a:r>
            <a:r>
              <a:rPr lang="en-US" sz="1400" b="1" dirty="0">
                <a:solidFill>
                  <a:srgbClr val="0000FF"/>
                </a:solidFill>
                <a:latin typeface="Arial Narrow" pitchFamily="34" charset="0"/>
                <a:ea typeface="Times New Roman"/>
                <a:cs typeface="Times New Roman"/>
              </a:rPr>
              <a:t> I4.0</a:t>
            </a:r>
            <a:endParaRPr lang="en-US" sz="1400" b="1" dirty="0">
              <a:solidFill>
                <a:srgbClr val="0000FF"/>
              </a:solidFill>
              <a:latin typeface="Arial Narrow" pitchFamily="34" charset="0"/>
              <a:ea typeface="Times New Roman"/>
            </a:endParaRPr>
          </a:p>
          <a:p>
            <a:pPr lvl="1">
              <a:buSzPts val="1200"/>
              <a:buFont typeface="Wingdings" pitchFamily="2" charset="2"/>
              <a:buChar char="Ø"/>
              <a:tabLst>
                <a:tab pos="457200" algn="l"/>
              </a:tabLst>
            </a:pPr>
            <a:r>
              <a:rPr lang="en-US" sz="1400" b="1" dirty="0">
                <a:solidFill>
                  <a:srgbClr val="0000FF"/>
                </a:solidFill>
                <a:latin typeface="Arial Narrow" pitchFamily="34" charset="0"/>
                <a:ea typeface="Times New Roman"/>
                <a:cs typeface="Times New Roman"/>
              </a:rPr>
              <a:t>Lean </a:t>
            </a:r>
            <a:r>
              <a:rPr lang="sr-Latn-RS" sz="1400" b="1" dirty="0">
                <a:solidFill>
                  <a:srgbClr val="0000FF"/>
                </a:solidFill>
                <a:latin typeface="Arial Narrow" pitchFamily="34" charset="0"/>
                <a:ea typeface="Times New Roman"/>
                <a:cs typeface="Times New Roman"/>
              </a:rPr>
              <a:t>menadžment</a:t>
            </a:r>
            <a:endParaRPr lang="en-US" sz="1400" b="1" dirty="0">
              <a:solidFill>
                <a:srgbClr val="0000FF"/>
              </a:solidFill>
              <a:latin typeface="Arial Narrow" pitchFamily="34" charset="0"/>
              <a:ea typeface="Times New Roman"/>
            </a:endParaRPr>
          </a:p>
          <a:p>
            <a:pPr lvl="1">
              <a:buSzPts val="1200"/>
              <a:buFont typeface="Wingdings" pitchFamily="2" charset="2"/>
              <a:buChar char="Ø"/>
              <a:tabLst>
                <a:tab pos="457200" algn="l"/>
              </a:tabLst>
            </a:pPr>
            <a:r>
              <a:rPr lang="en-US" sz="1400" b="1" dirty="0">
                <a:solidFill>
                  <a:srgbClr val="0000FF"/>
                </a:solidFill>
                <a:latin typeface="Arial Narrow" pitchFamily="34" charset="0"/>
                <a:ea typeface="Times New Roman"/>
                <a:cs typeface="Times New Roman"/>
              </a:rPr>
              <a:t>Digital</a:t>
            </a:r>
            <a:r>
              <a:rPr lang="sr-Latn-RS" sz="1400" b="1" dirty="0">
                <a:solidFill>
                  <a:srgbClr val="0000FF"/>
                </a:solidFill>
                <a:latin typeface="Arial Narrow" pitchFamily="34" charset="0"/>
                <a:ea typeface="Times New Roman"/>
                <a:cs typeface="Times New Roman"/>
              </a:rPr>
              <a:t>ni bliznaci</a:t>
            </a:r>
            <a:endParaRPr lang="en-US" sz="1400" b="1" dirty="0">
              <a:solidFill>
                <a:srgbClr val="0000FF"/>
              </a:solidFill>
              <a:latin typeface="Arial Narrow" pitchFamily="34" charset="0"/>
              <a:ea typeface="Times New Roman"/>
            </a:endParaRPr>
          </a:p>
          <a:p>
            <a:pPr lvl="1">
              <a:buSzPts val="1200"/>
              <a:buFont typeface="Wingdings" pitchFamily="2" charset="2"/>
              <a:buChar char="Ø"/>
              <a:tabLst>
                <a:tab pos="457200" algn="l"/>
              </a:tabLst>
            </a:pPr>
            <a:r>
              <a:rPr lang="en-US" sz="1400" b="1" dirty="0">
                <a:solidFill>
                  <a:srgbClr val="0000FF"/>
                </a:solidFill>
                <a:latin typeface="Arial Narrow" pitchFamily="34" charset="0"/>
                <a:ea typeface="Times New Roman"/>
                <a:cs typeface="Times New Roman"/>
              </a:rPr>
              <a:t>Digital</a:t>
            </a:r>
            <a:r>
              <a:rPr lang="sr-Latn-RS" sz="1400" b="1" dirty="0">
                <a:solidFill>
                  <a:srgbClr val="0000FF"/>
                </a:solidFill>
                <a:latin typeface="Arial Narrow" pitchFamily="34" charset="0"/>
                <a:ea typeface="Times New Roman"/>
                <a:cs typeface="Times New Roman"/>
              </a:rPr>
              <a:t>na senka</a:t>
            </a:r>
            <a:r>
              <a:rPr lang="en-US" sz="1400" b="1" dirty="0">
                <a:solidFill>
                  <a:srgbClr val="0000FF"/>
                </a:solidFill>
                <a:latin typeface="Arial Narrow" pitchFamily="34" charset="0"/>
                <a:ea typeface="Times New Roman"/>
                <a:cs typeface="Times New Roman"/>
              </a:rPr>
              <a:t> </a:t>
            </a:r>
            <a:endParaRPr lang="en-US" sz="1400" b="1" dirty="0">
              <a:solidFill>
                <a:srgbClr val="0000FF"/>
              </a:solidFill>
              <a:latin typeface="Arial Narrow" pitchFamily="34" charset="0"/>
              <a:ea typeface="Times New Roman"/>
            </a:endParaRPr>
          </a:p>
          <a:p>
            <a:pPr lvl="1">
              <a:buSzPts val="1200"/>
              <a:buFont typeface="Wingdings" pitchFamily="2" charset="2"/>
              <a:buChar char="Ø"/>
              <a:tabLst>
                <a:tab pos="457200" algn="l"/>
              </a:tabLst>
            </a:pPr>
            <a:r>
              <a:rPr lang="en-US" sz="1400" b="1" dirty="0">
                <a:solidFill>
                  <a:srgbClr val="0000FF"/>
                </a:solidFill>
                <a:latin typeface="Arial Narrow" pitchFamily="34" charset="0"/>
                <a:ea typeface="Times New Roman"/>
                <a:cs typeface="Times New Roman"/>
              </a:rPr>
              <a:t>Horizontal</a:t>
            </a:r>
            <a:r>
              <a:rPr lang="sr-Latn-RS" sz="1400" b="1" dirty="0">
                <a:solidFill>
                  <a:srgbClr val="0000FF"/>
                </a:solidFill>
                <a:latin typeface="Arial Narrow" pitchFamily="34" charset="0"/>
                <a:ea typeface="Times New Roman"/>
                <a:cs typeface="Times New Roman"/>
              </a:rPr>
              <a:t>na</a:t>
            </a:r>
            <a:r>
              <a:rPr lang="en-US" sz="1400" b="1" dirty="0">
                <a:solidFill>
                  <a:srgbClr val="0000FF"/>
                </a:solidFill>
                <a:latin typeface="Arial Narrow" pitchFamily="34" charset="0"/>
                <a:ea typeface="Times New Roman"/>
                <a:cs typeface="Times New Roman"/>
              </a:rPr>
              <a:t> &amp; </a:t>
            </a:r>
            <a:r>
              <a:rPr lang="en-US" sz="1400" b="1" dirty="0" err="1">
                <a:solidFill>
                  <a:srgbClr val="0000FF"/>
                </a:solidFill>
                <a:latin typeface="Arial Narrow" pitchFamily="34" charset="0"/>
                <a:ea typeface="Times New Roman"/>
                <a:cs typeface="Times New Roman"/>
              </a:rPr>
              <a:t>Verti</a:t>
            </a:r>
            <a:r>
              <a:rPr lang="sr-Latn-RS" sz="1400" b="1" dirty="0">
                <a:solidFill>
                  <a:srgbClr val="0000FF"/>
                </a:solidFill>
                <a:latin typeface="Arial Narrow" pitchFamily="34" charset="0"/>
                <a:ea typeface="Times New Roman"/>
                <a:cs typeface="Times New Roman"/>
              </a:rPr>
              <a:t>kalna i</a:t>
            </a:r>
            <a:r>
              <a:rPr lang="en-US" sz="1400" b="1" dirty="0" err="1">
                <a:solidFill>
                  <a:srgbClr val="0000FF"/>
                </a:solidFill>
                <a:latin typeface="Arial Narrow" pitchFamily="34" charset="0"/>
                <a:ea typeface="Times New Roman"/>
                <a:cs typeface="Times New Roman"/>
              </a:rPr>
              <a:t>ntegra</a:t>
            </a:r>
            <a:r>
              <a:rPr lang="sr-Latn-RS" sz="1400" b="1" dirty="0">
                <a:solidFill>
                  <a:srgbClr val="0000FF"/>
                </a:solidFill>
                <a:latin typeface="Arial Narrow" pitchFamily="34" charset="0"/>
                <a:ea typeface="Times New Roman"/>
                <a:cs typeface="Times New Roman"/>
              </a:rPr>
              <a:t>cija</a:t>
            </a:r>
            <a:endParaRPr lang="en-US" sz="1400" b="1" dirty="0">
              <a:solidFill>
                <a:srgbClr val="0000FF"/>
              </a:solidFill>
              <a:latin typeface="Arial Narrow" pitchFamily="34" charset="0"/>
              <a:ea typeface="Times New Roman"/>
            </a:endParaRPr>
          </a:p>
          <a:p>
            <a:pPr lvl="1">
              <a:buSzPts val="1200"/>
              <a:buFont typeface="Wingdings" pitchFamily="2" charset="2"/>
              <a:buChar char="Ø"/>
              <a:tabLst>
                <a:tab pos="457200" algn="l"/>
              </a:tabLst>
            </a:pPr>
            <a:r>
              <a:rPr lang="sr-Latn-RS" sz="1400" b="1" dirty="0">
                <a:solidFill>
                  <a:srgbClr val="0000FF"/>
                </a:solidFill>
                <a:latin typeface="Arial Narrow" pitchFamily="34" charset="0"/>
                <a:ea typeface="Times New Roman"/>
                <a:cs typeface="Times New Roman"/>
              </a:rPr>
              <a:t>Korišćenje svetlosnih oznaka </a:t>
            </a:r>
            <a:endParaRPr lang="en-US" sz="1400" b="1" dirty="0">
              <a:solidFill>
                <a:srgbClr val="0000FF"/>
              </a:solidFill>
              <a:latin typeface="Arial Narrow" pitchFamily="34" charset="0"/>
              <a:ea typeface="Times New Roman"/>
            </a:endParaRPr>
          </a:p>
        </p:txBody>
      </p:sp>
      <p:sp>
        <p:nvSpPr>
          <p:cNvPr id="38" name="Content Placeholder 3">
            <a:extLst>
              <a:ext uri="{FF2B5EF4-FFF2-40B4-BE49-F238E27FC236}">
                <a16:creationId xmlns:a16="http://schemas.microsoft.com/office/drawing/2014/main" xmlns="" id="{6DC9B6AF-4FC8-46E9-BE7C-E36AE96A227F}"/>
              </a:ext>
            </a:extLst>
          </p:cNvPr>
          <p:cNvSpPr>
            <a:spLocks noGrp="1"/>
          </p:cNvSpPr>
          <p:nvPr/>
        </p:nvSpPr>
        <p:spPr>
          <a:xfrm>
            <a:off x="7620000" y="1482402"/>
            <a:ext cx="4419600" cy="45243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457200" lvl="2" algn="just">
              <a:buFont typeface="Wingdings" pitchFamily="2" charset="2"/>
              <a:buChar char="Ø"/>
            </a:pPr>
            <a:r>
              <a:rPr lang="sr-Latn-RS" sz="1400" b="1" dirty="0">
                <a:solidFill>
                  <a:srgbClr val="0000FF"/>
                </a:solidFill>
                <a:latin typeface="Arial Narrow" pitchFamily="34" charset="0"/>
                <a:ea typeface="Calibri"/>
                <a:cs typeface="Times New Roman"/>
              </a:rPr>
              <a:t>Pametno </a:t>
            </a:r>
            <a:r>
              <a:rPr lang="sr-Cyrl-CS" sz="1400" b="1" dirty="0">
                <a:solidFill>
                  <a:srgbClr val="0000FF"/>
                </a:solidFill>
                <a:latin typeface="Arial Narrow" pitchFamily="34" charset="0"/>
                <a:ea typeface="Calibri"/>
                <a:cs typeface="Times New Roman"/>
              </a:rPr>
              <a:t>/</a:t>
            </a:r>
            <a:r>
              <a:rPr lang="sr-Latn-RS" sz="1400" b="1" dirty="0">
                <a:solidFill>
                  <a:srgbClr val="0000FF"/>
                </a:solidFill>
                <a:latin typeface="Arial Narrow" pitchFamily="34" charset="0"/>
                <a:ea typeface="Calibri"/>
                <a:cs typeface="Times New Roman"/>
              </a:rPr>
              <a:t> </a:t>
            </a:r>
            <a:r>
              <a:rPr lang="sr-Cyrl-CS" sz="1400" b="1" dirty="0">
                <a:solidFill>
                  <a:srgbClr val="0000FF"/>
                </a:solidFill>
                <a:latin typeface="Arial Narrow" pitchFamily="34" charset="0"/>
                <a:ea typeface="Calibri"/>
                <a:cs typeface="Times New Roman"/>
              </a:rPr>
              <a:t>Mobil</a:t>
            </a:r>
            <a:r>
              <a:rPr lang="sr-Latn-RS" sz="1400" b="1" dirty="0">
                <a:solidFill>
                  <a:srgbClr val="0000FF"/>
                </a:solidFill>
                <a:latin typeface="Arial Narrow" pitchFamily="34" charset="0"/>
                <a:ea typeface="Calibri"/>
                <a:cs typeface="Times New Roman"/>
              </a:rPr>
              <a:t>no održavanje</a:t>
            </a:r>
            <a:endParaRPr lang="en-US" sz="1400" dirty="0">
              <a:solidFill>
                <a:srgbClr val="0000FF"/>
              </a:solidFill>
              <a:latin typeface="Arial Narrow" pitchFamily="34" charset="0"/>
              <a:ea typeface="Calibri"/>
              <a:cs typeface="Times New Roman"/>
            </a:endParaRPr>
          </a:p>
          <a:p>
            <a:pPr marL="457200" lvl="2" algn="just">
              <a:buFont typeface="Wingdings" pitchFamily="2" charset="2"/>
              <a:buChar char="Ø"/>
            </a:pPr>
            <a:r>
              <a:rPr lang="sr-Latn-RS" sz="1400" b="1" dirty="0">
                <a:solidFill>
                  <a:srgbClr val="0000FF"/>
                </a:solidFill>
                <a:latin typeface="Arial Narrow" pitchFamily="34" charset="0"/>
                <a:ea typeface="Calibri"/>
                <a:cs typeface="Times New Roman"/>
              </a:rPr>
              <a:t>Praćenje stanja</a:t>
            </a:r>
            <a:endParaRPr lang="en-US" sz="1400" dirty="0">
              <a:solidFill>
                <a:srgbClr val="0000FF"/>
              </a:solidFill>
              <a:latin typeface="Arial Narrow" pitchFamily="34" charset="0"/>
              <a:ea typeface="Calibri"/>
              <a:cs typeface="Times New Roman"/>
            </a:endParaRPr>
          </a:p>
          <a:p>
            <a:pPr marL="457200" lvl="2" algn="just">
              <a:buFont typeface="Wingdings" pitchFamily="2" charset="2"/>
              <a:buChar char="Ø"/>
            </a:pPr>
            <a:r>
              <a:rPr lang="sr-Cyrl-CS" sz="1400" b="1" dirty="0">
                <a:solidFill>
                  <a:srgbClr val="0000FF"/>
                </a:solidFill>
                <a:latin typeface="Arial Narrow" pitchFamily="34" charset="0"/>
                <a:ea typeface="Calibri"/>
                <a:cs typeface="Times New Roman"/>
              </a:rPr>
              <a:t>AR – </a:t>
            </a:r>
            <a:r>
              <a:rPr lang="sr-Latn-RS" sz="1400" b="1" dirty="0">
                <a:solidFill>
                  <a:srgbClr val="0000FF"/>
                </a:solidFill>
                <a:latin typeface="Arial Narrow" pitchFamily="34" charset="0"/>
                <a:ea typeface="Calibri"/>
                <a:cs typeface="Times New Roman"/>
              </a:rPr>
              <a:t>Proširena realnost</a:t>
            </a:r>
            <a:endParaRPr lang="en-US" sz="1400" dirty="0">
              <a:solidFill>
                <a:srgbClr val="0000FF"/>
              </a:solidFill>
              <a:latin typeface="Arial Narrow" pitchFamily="34" charset="0"/>
              <a:ea typeface="Calibri"/>
              <a:cs typeface="Times New Roman"/>
            </a:endParaRPr>
          </a:p>
          <a:p>
            <a:pPr marL="457200" lvl="2" algn="just">
              <a:buFont typeface="Wingdings" pitchFamily="2" charset="2"/>
              <a:buChar char="Ø"/>
            </a:pPr>
            <a:r>
              <a:rPr lang="sr-Cyrl-CS" sz="1400" b="1" dirty="0">
                <a:solidFill>
                  <a:srgbClr val="0000FF"/>
                </a:solidFill>
                <a:latin typeface="Arial Narrow" pitchFamily="34" charset="0"/>
                <a:ea typeface="Calibri"/>
                <a:cs typeface="Times New Roman"/>
              </a:rPr>
              <a:t>VR – </a:t>
            </a:r>
            <a:r>
              <a:rPr lang="sr-Latn-RS" sz="1400" b="1" dirty="0">
                <a:solidFill>
                  <a:srgbClr val="0000FF"/>
                </a:solidFill>
                <a:latin typeface="Arial Narrow" pitchFamily="34" charset="0"/>
                <a:ea typeface="Calibri"/>
                <a:cs typeface="Times New Roman"/>
              </a:rPr>
              <a:t>Virtuelna realnost</a:t>
            </a:r>
            <a:endParaRPr lang="en-US" sz="1400" dirty="0">
              <a:solidFill>
                <a:srgbClr val="0000FF"/>
              </a:solidFill>
              <a:latin typeface="Arial Narrow" pitchFamily="34" charset="0"/>
              <a:ea typeface="Calibri"/>
              <a:cs typeface="Times New Roman"/>
            </a:endParaRPr>
          </a:p>
          <a:p>
            <a:pPr marL="457200" lvl="2" algn="just">
              <a:buFont typeface="Wingdings" pitchFamily="2" charset="2"/>
              <a:buChar char="Ø"/>
            </a:pPr>
            <a:r>
              <a:rPr lang="sr-Cyrl-CS" sz="1400" b="1" dirty="0">
                <a:solidFill>
                  <a:srgbClr val="0000FF"/>
                </a:solidFill>
                <a:latin typeface="Arial Narrow" pitchFamily="34" charset="0"/>
                <a:ea typeface="Calibri"/>
                <a:cs typeface="Times New Roman"/>
              </a:rPr>
              <a:t>QR </a:t>
            </a:r>
            <a:r>
              <a:rPr lang="sr-Latn-RS" sz="1400" b="1" dirty="0">
                <a:solidFill>
                  <a:srgbClr val="0000FF"/>
                </a:solidFill>
                <a:latin typeface="Arial Narrow" pitchFamily="34" charset="0"/>
                <a:ea typeface="Calibri"/>
                <a:cs typeface="Times New Roman"/>
              </a:rPr>
              <a:t>Kod</a:t>
            </a:r>
            <a:endParaRPr lang="en-US" sz="1400" dirty="0">
              <a:solidFill>
                <a:srgbClr val="0000FF"/>
              </a:solidFill>
              <a:latin typeface="Arial Narrow" pitchFamily="34" charset="0"/>
              <a:ea typeface="Calibri"/>
              <a:cs typeface="Times New Roman"/>
            </a:endParaRPr>
          </a:p>
          <a:p>
            <a:pPr marL="457200" lvl="2" algn="just">
              <a:buFont typeface="Wingdings" pitchFamily="2" charset="2"/>
              <a:buChar char="Ø"/>
            </a:pPr>
            <a:r>
              <a:rPr lang="sr-Latn-RS" sz="1400" b="1" dirty="0">
                <a:solidFill>
                  <a:srgbClr val="0000FF"/>
                </a:solidFill>
                <a:latin typeface="Arial Narrow" pitchFamily="34" charset="0"/>
                <a:ea typeface="Calibri"/>
                <a:cs typeface="Times New Roman"/>
              </a:rPr>
              <a:t>Bezbednost podataka</a:t>
            </a:r>
            <a:endParaRPr lang="en-US" sz="1400" dirty="0">
              <a:solidFill>
                <a:srgbClr val="0000FF"/>
              </a:solidFill>
              <a:latin typeface="Arial Narrow" pitchFamily="34" charset="0"/>
              <a:ea typeface="Calibri"/>
              <a:cs typeface="Times New Roman"/>
            </a:endParaRPr>
          </a:p>
          <a:p>
            <a:pPr marL="457200" lvl="2">
              <a:buFont typeface="Wingdings" pitchFamily="2" charset="2"/>
              <a:buChar char="Ø"/>
            </a:pPr>
            <a:r>
              <a:rPr lang="sr-Latn-RS" sz="1400" b="1" dirty="0">
                <a:solidFill>
                  <a:srgbClr val="0000FF"/>
                </a:solidFill>
                <a:latin typeface="Arial Narrow" pitchFamily="34" charset="0"/>
                <a:ea typeface="Calibri"/>
                <a:cs typeface="Times New Roman"/>
              </a:rPr>
              <a:t>Protokoli otvorene komunikacije </a:t>
            </a:r>
            <a:r>
              <a:rPr lang="sr-Cyrl-CS" sz="1400" b="1" dirty="0">
                <a:solidFill>
                  <a:srgbClr val="0000FF"/>
                </a:solidFill>
                <a:latin typeface="Arial Narrow" pitchFamily="34" charset="0"/>
                <a:ea typeface="Calibri"/>
                <a:cs typeface="Times New Roman"/>
              </a:rPr>
              <a:t> (OPC-UA)</a:t>
            </a:r>
            <a:endParaRPr lang="en-US" sz="1400" dirty="0">
              <a:solidFill>
                <a:srgbClr val="0000FF"/>
              </a:solidFill>
              <a:latin typeface="Arial Narrow" pitchFamily="34" charset="0"/>
              <a:ea typeface="Calibri"/>
              <a:cs typeface="Times New Roman"/>
            </a:endParaRPr>
          </a:p>
          <a:p>
            <a:pPr marL="457200" lvl="2" algn="just">
              <a:buFont typeface="Wingdings" pitchFamily="2" charset="2"/>
              <a:buChar char="Ø"/>
            </a:pPr>
            <a:r>
              <a:rPr lang="sr-Cyrl-CS" sz="1400" b="1" dirty="0">
                <a:solidFill>
                  <a:srgbClr val="0000FF"/>
                </a:solidFill>
                <a:latin typeface="Arial Narrow" pitchFamily="34" charset="0"/>
                <a:ea typeface="Calibri"/>
                <a:cs typeface="Times New Roman"/>
              </a:rPr>
              <a:t>IoT – Internet </a:t>
            </a:r>
            <a:r>
              <a:rPr lang="sr-Latn-RS" sz="1400" b="1" dirty="0">
                <a:solidFill>
                  <a:srgbClr val="0000FF"/>
                </a:solidFill>
                <a:latin typeface="Arial Narrow" pitchFamily="34" charset="0"/>
                <a:ea typeface="Calibri"/>
                <a:cs typeface="Times New Roman"/>
              </a:rPr>
              <a:t>stvari</a:t>
            </a:r>
            <a:r>
              <a:rPr lang="sr-Cyrl-CS" sz="1400" b="1" dirty="0">
                <a:solidFill>
                  <a:srgbClr val="0000FF"/>
                </a:solidFill>
                <a:latin typeface="Arial Narrow" pitchFamily="34" charset="0"/>
                <a:ea typeface="Calibri"/>
                <a:cs typeface="Times New Roman"/>
              </a:rPr>
              <a:t> (IIoT – Industri</a:t>
            </a:r>
            <a:r>
              <a:rPr lang="sr-Latn-RS" sz="1400" b="1" dirty="0">
                <a:solidFill>
                  <a:srgbClr val="0000FF"/>
                </a:solidFill>
                <a:latin typeface="Arial Narrow" pitchFamily="34" charset="0"/>
                <a:ea typeface="Calibri"/>
                <a:cs typeface="Times New Roman"/>
              </a:rPr>
              <a:t>jski internet stvari </a:t>
            </a:r>
            <a:r>
              <a:rPr lang="sr-Cyrl-CS" sz="1400" b="1" dirty="0">
                <a:solidFill>
                  <a:srgbClr val="0000FF"/>
                </a:solidFill>
                <a:latin typeface="Arial Narrow" pitchFamily="34" charset="0"/>
                <a:ea typeface="Calibri"/>
                <a:cs typeface="Times New Roman"/>
              </a:rPr>
              <a:t>)</a:t>
            </a:r>
            <a:endParaRPr lang="en-US" sz="1400" dirty="0">
              <a:solidFill>
                <a:srgbClr val="0000FF"/>
              </a:solidFill>
              <a:latin typeface="Arial Narrow" pitchFamily="34" charset="0"/>
              <a:ea typeface="Calibri"/>
              <a:cs typeface="Times New Roman"/>
            </a:endParaRPr>
          </a:p>
          <a:p>
            <a:pPr marL="457200" lvl="2" algn="just">
              <a:buFont typeface="Wingdings" pitchFamily="2" charset="2"/>
              <a:buChar char="Ø"/>
            </a:pPr>
            <a:r>
              <a:rPr lang="sr-Latn-RS" sz="1400" b="1" dirty="0">
                <a:solidFill>
                  <a:srgbClr val="0000FF"/>
                </a:solidFill>
                <a:latin typeface="Arial Narrow" pitchFamily="34" charset="0"/>
                <a:ea typeface="Calibri"/>
                <a:cs typeface="Times New Roman"/>
              </a:rPr>
              <a:t>Komunikacija u realnom vremenu</a:t>
            </a:r>
            <a:endParaRPr lang="en-US" sz="1400" dirty="0">
              <a:solidFill>
                <a:srgbClr val="0000FF"/>
              </a:solidFill>
              <a:latin typeface="Arial Narrow" pitchFamily="34" charset="0"/>
              <a:ea typeface="Calibri"/>
              <a:cs typeface="Times New Roman"/>
            </a:endParaRPr>
          </a:p>
          <a:p>
            <a:pPr marL="457200" lvl="2" algn="just">
              <a:buFont typeface="Wingdings" pitchFamily="2" charset="2"/>
              <a:buChar char="Ø"/>
            </a:pPr>
            <a:r>
              <a:rPr lang="sr-Latn-RS" sz="1400" b="1" dirty="0">
                <a:solidFill>
                  <a:srgbClr val="0000FF"/>
                </a:solidFill>
                <a:latin typeface="Arial Narrow" pitchFamily="34" charset="0"/>
                <a:ea typeface="Calibri"/>
                <a:cs typeface="Times New Roman"/>
              </a:rPr>
              <a:t>Veliki podaci</a:t>
            </a:r>
            <a:endParaRPr lang="en-US" sz="1400" dirty="0">
              <a:solidFill>
                <a:srgbClr val="0000FF"/>
              </a:solidFill>
              <a:latin typeface="Arial Narrow" pitchFamily="34" charset="0"/>
              <a:ea typeface="Calibri"/>
              <a:cs typeface="Times New Roman"/>
            </a:endParaRPr>
          </a:p>
          <a:p>
            <a:pPr marL="457200" lvl="2" algn="just">
              <a:buFont typeface="Wingdings" pitchFamily="2" charset="2"/>
              <a:buChar char="Ø"/>
            </a:pPr>
            <a:r>
              <a:rPr lang="sr-Cyrl-CS" sz="1400" b="1" dirty="0">
                <a:solidFill>
                  <a:srgbClr val="0000FF"/>
                </a:solidFill>
                <a:latin typeface="Arial Narrow" pitchFamily="34" charset="0"/>
                <a:ea typeface="Calibri"/>
                <a:cs typeface="Times New Roman"/>
              </a:rPr>
              <a:t>Cloud</a:t>
            </a:r>
            <a:endParaRPr lang="en-US" sz="1400" dirty="0">
              <a:solidFill>
                <a:srgbClr val="0000FF"/>
              </a:solidFill>
              <a:latin typeface="Arial Narrow" pitchFamily="34" charset="0"/>
              <a:ea typeface="Calibri"/>
              <a:cs typeface="Times New Roman"/>
            </a:endParaRPr>
          </a:p>
          <a:p>
            <a:pPr marL="457200" lvl="2" algn="just">
              <a:buFont typeface="Wingdings" pitchFamily="2" charset="2"/>
              <a:buChar char="Ø"/>
            </a:pPr>
            <a:r>
              <a:rPr lang="sr-Latn-RS" sz="1400" b="1" dirty="0">
                <a:solidFill>
                  <a:srgbClr val="0000FF"/>
                </a:solidFill>
                <a:latin typeface="Arial Narrow" pitchFamily="34" charset="0"/>
                <a:ea typeface="Calibri"/>
                <a:cs typeface="Times New Roman"/>
              </a:rPr>
              <a:t>Piramida automatizacije</a:t>
            </a:r>
            <a:endParaRPr lang="en-US" sz="1400" dirty="0">
              <a:solidFill>
                <a:srgbClr val="0000FF"/>
              </a:solidFill>
              <a:latin typeface="Arial Narrow" pitchFamily="34" charset="0"/>
              <a:ea typeface="Calibri"/>
              <a:cs typeface="Times New Roman"/>
            </a:endParaRPr>
          </a:p>
          <a:p>
            <a:pPr marL="457200" lvl="2" algn="just">
              <a:buFont typeface="Wingdings" pitchFamily="2" charset="2"/>
              <a:buChar char="Ø"/>
            </a:pPr>
            <a:r>
              <a:rPr lang="sr-Latn-RS" sz="1400" b="1" dirty="0">
                <a:solidFill>
                  <a:srgbClr val="0000FF"/>
                </a:solidFill>
                <a:latin typeface="Arial Narrow" pitchFamily="34" charset="0"/>
                <a:ea typeface="Calibri"/>
                <a:cs typeface="Times New Roman"/>
              </a:rPr>
              <a:t>Planiranje resursa</a:t>
            </a:r>
            <a:r>
              <a:rPr lang="sr-Cyrl-CS" sz="1400" b="1" dirty="0">
                <a:solidFill>
                  <a:srgbClr val="0000FF"/>
                </a:solidFill>
                <a:latin typeface="Arial Narrow" pitchFamily="34" charset="0"/>
                <a:ea typeface="Calibri"/>
                <a:cs typeface="Times New Roman"/>
              </a:rPr>
              <a:t> (ERP)</a:t>
            </a:r>
            <a:endParaRPr lang="en-US" sz="1400" dirty="0">
              <a:solidFill>
                <a:srgbClr val="0000FF"/>
              </a:solidFill>
              <a:latin typeface="Arial Narrow" pitchFamily="34" charset="0"/>
              <a:ea typeface="Calibri"/>
              <a:cs typeface="Times New Roman"/>
            </a:endParaRPr>
          </a:p>
          <a:p>
            <a:pPr marL="457200" lvl="2" algn="just">
              <a:buFont typeface="Wingdings" pitchFamily="2" charset="2"/>
              <a:buChar char="Ø"/>
            </a:pPr>
            <a:r>
              <a:rPr lang="sr-Latn-RS" sz="1400" b="1" dirty="0">
                <a:solidFill>
                  <a:srgbClr val="0000FF"/>
                </a:solidFill>
                <a:latin typeface="Arial Narrow" pitchFamily="34" charset="0"/>
                <a:ea typeface="Calibri"/>
                <a:cs typeface="Times New Roman"/>
              </a:rPr>
              <a:t>Upravljanje radnim nalogom</a:t>
            </a:r>
            <a:r>
              <a:rPr lang="sr-Cyrl-CS" sz="1400" b="1" dirty="0">
                <a:solidFill>
                  <a:srgbClr val="0000FF"/>
                </a:solidFill>
                <a:latin typeface="Arial Narrow" pitchFamily="34" charset="0"/>
                <a:ea typeface="Calibri"/>
                <a:cs typeface="Times New Roman"/>
              </a:rPr>
              <a:t>(MES)</a:t>
            </a:r>
            <a:endParaRPr lang="en-US" sz="1400" dirty="0">
              <a:solidFill>
                <a:srgbClr val="0000FF"/>
              </a:solidFill>
              <a:latin typeface="Arial Narrow" pitchFamily="34" charset="0"/>
              <a:ea typeface="Calibri"/>
              <a:cs typeface="Times New Roman"/>
            </a:endParaRPr>
          </a:p>
          <a:p>
            <a:pPr marL="457200" lvl="2" algn="just">
              <a:buFont typeface="Wingdings" pitchFamily="2" charset="2"/>
              <a:buChar char="Ø"/>
            </a:pPr>
            <a:r>
              <a:rPr lang="sr-Latn-RS" sz="1400" b="1" dirty="0">
                <a:solidFill>
                  <a:srgbClr val="0000FF"/>
                </a:solidFill>
                <a:latin typeface="Arial Narrow" pitchFamily="34" charset="0"/>
                <a:ea typeface="Calibri"/>
                <a:cs typeface="Times New Roman"/>
              </a:rPr>
              <a:t>Pametni uređaji</a:t>
            </a:r>
            <a:endParaRPr lang="en-US" sz="1400" dirty="0">
              <a:solidFill>
                <a:srgbClr val="0000FF"/>
              </a:solidFill>
              <a:latin typeface="Arial Narrow" pitchFamily="34" charset="0"/>
              <a:ea typeface="Calibri"/>
              <a:cs typeface="Times New Roman"/>
            </a:endParaRPr>
          </a:p>
          <a:p>
            <a:pPr marL="457200" lvl="2" algn="just">
              <a:buFont typeface="Wingdings" pitchFamily="2" charset="2"/>
              <a:buChar char="Ø"/>
            </a:pPr>
            <a:r>
              <a:rPr lang="sr-Latn-RS" sz="1400" b="1" dirty="0">
                <a:solidFill>
                  <a:srgbClr val="0000FF"/>
                </a:solidFill>
                <a:latin typeface="Arial Narrow" pitchFamily="34" charset="0"/>
                <a:ea typeface="Calibri"/>
                <a:cs typeface="Times New Roman"/>
              </a:rPr>
              <a:t>Pametne mašine</a:t>
            </a:r>
            <a:endParaRPr lang="en-US" sz="1400" dirty="0">
              <a:solidFill>
                <a:srgbClr val="0000FF"/>
              </a:solidFill>
              <a:latin typeface="Arial Narrow" pitchFamily="34" charset="0"/>
              <a:ea typeface="Calibri"/>
              <a:cs typeface="Times New Roman"/>
            </a:endParaRPr>
          </a:p>
          <a:p>
            <a:pPr marL="457200" lvl="2" algn="just">
              <a:buFont typeface="Wingdings" pitchFamily="2" charset="2"/>
              <a:buChar char="Ø"/>
            </a:pPr>
            <a:r>
              <a:rPr lang="sr-Latn-RS" sz="1400" b="1" dirty="0">
                <a:solidFill>
                  <a:srgbClr val="0000FF"/>
                </a:solidFill>
                <a:latin typeface="Arial Narrow" pitchFamily="34" charset="0"/>
                <a:ea typeface="Calibri"/>
                <a:cs typeface="Times New Roman"/>
              </a:rPr>
              <a:t>Pametne fabrike</a:t>
            </a:r>
            <a:endParaRPr lang="en-US" sz="1400" dirty="0">
              <a:solidFill>
                <a:srgbClr val="0000FF"/>
              </a:solidFill>
              <a:latin typeface="Arial Narrow" pitchFamily="34" charset="0"/>
              <a:ea typeface="Calibri"/>
              <a:cs typeface="Times New Roman"/>
            </a:endParaRPr>
          </a:p>
          <a:p>
            <a:pPr marL="457200" lvl="2" algn="just">
              <a:buFont typeface="Wingdings" pitchFamily="2" charset="2"/>
              <a:buChar char="Ø"/>
            </a:pPr>
            <a:r>
              <a:rPr lang="sr-Latn-RS" sz="1400" b="1" dirty="0">
                <a:solidFill>
                  <a:srgbClr val="0000FF"/>
                </a:solidFill>
                <a:latin typeface="Arial Narrow" pitchFamily="34" charset="0"/>
                <a:ea typeface="Calibri"/>
                <a:cs typeface="Times New Roman"/>
              </a:rPr>
              <a:t>Odnosi sa dobavljačima</a:t>
            </a:r>
            <a:endParaRPr lang="en-US" sz="1400" dirty="0">
              <a:solidFill>
                <a:srgbClr val="0000FF"/>
              </a:solidFill>
              <a:latin typeface="Arial Narrow" pitchFamily="34" charset="0"/>
              <a:ea typeface="Calibri"/>
              <a:cs typeface="Times New Roman"/>
            </a:endParaRPr>
          </a:p>
          <a:p>
            <a:pPr marL="457200" lvl="2" algn="just">
              <a:buFont typeface="Wingdings" pitchFamily="2" charset="2"/>
              <a:buChar char="Ø"/>
            </a:pPr>
            <a:r>
              <a:rPr lang="sr-Cyrl-CS" sz="1400" b="1" dirty="0">
                <a:solidFill>
                  <a:srgbClr val="0000FF"/>
                </a:solidFill>
                <a:latin typeface="Arial Narrow" pitchFamily="34" charset="0"/>
                <a:ea typeface="Calibri"/>
                <a:cs typeface="Times New Roman"/>
              </a:rPr>
              <a:t>Intel</a:t>
            </a:r>
            <a:r>
              <a:rPr lang="sr-Latn-RS" sz="1400" b="1" dirty="0">
                <a:solidFill>
                  <a:srgbClr val="0000FF"/>
                </a:solidFill>
                <a:latin typeface="Arial Narrow" pitchFamily="34" charset="0"/>
                <a:ea typeface="Calibri"/>
                <a:cs typeface="Times New Roman"/>
              </a:rPr>
              <a:t>igentna logistika</a:t>
            </a:r>
            <a:endParaRPr lang="en-US" sz="1400" dirty="0">
              <a:solidFill>
                <a:srgbClr val="0000FF"/>
              </a:solidFill>
              <a:latin typeface="Arial Narrow" pitchFamily="34" charset="0"/>
              <a:ea typeface="Calibri"/>
              <a:cs typeface="Times New Roman"/>
            </a:endParaRPr>
          </a:p>
          <a:p>
            <a:pPr marL="457200" lvl="2" algn="just">
              <a:buFont typeface="Wingdings" pitchFamily="2" charset="2"/>
              <a:buChar char="Ø"/>
            </a:pPr>
            <a:r>
              <a:rPr lang="sr-Latn-RS" sz="1400" b="1" dirty="0">
                <a:solidFill>
                  <a:srgbClr val="0000FF"/>
                </a:solidFill>
                <a:latin typeface="Arial Narrow" pitchFamily="34" charset="0"/>
                <a:ea typeface="Calibri"/>
                <a:cs typeface="Times New Roman"/>
              </a:rPr>
              <a:t>Odnosi sa kupcima</a:t>
            </a:r>
            <a:endParaRPr lang="en-US" sz="1400" dirty="0">
              <a:solidFill>
                <a:srgbClr val="0000FF"/>
              </a:solidFill>
              <a:latin typeface="Arial Narrow" pitchFamily="34" charset="0"/>
              <a:ea typeface="Calibri"/>
              <a:cs typeface="Times New Roman"/>
            </a:endParaRPr>
          </a:p>
          <a:p>
            <a:pPr marL="457200" lvl="2" algn="just">
              <a:buFont typeface="Wingdings" pitchFamily="2" charset="2"/>
              <a:buChar char="Ø"/>
            </a:pPr>
            <a:r>
              <a:rPr lang="sr-Cyrl-CS" sz="1400" b="1" dirty="0">
                <a:solidFill>
                  <a:srgbClr val="0000FF"/>
                </a:solidFill>
                <a:latin typeface="Arial Narrow" pitchFamily="34" charset="0"/>
                <a:ea typeface="Calibri"/>
                <a:cs typeface="Times New Roman"/>
              </a:rPr>
              <a:t>WWW</a:t>
            </a:r>
            <a:endParaRPr lang="en-US" sz="1400" dirty="0">
              <a:solidFill>
                <a:srgbClr val="0000FF"/>
              </a:solidFill>
              <a:latin typeface="Arial Narrow" pitchFamily="34" charset="0"/>
              <a:ea typeface="Calibri"/>
              <a:cs typeface="Times New Roman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931A28EC-DA22-49A7-91A3-CD37272F44E8}"/>
              </a:ext>
            </a:extLst>
          </p:cNvPr>
          <p:cNvSpPr txBox="1"/>
          <p:nvPr/>
        </p:nvSpPr>
        <p:spPr>
          <a:xfrm>
            <a:off x="990600" y="762000"/>
            <a:ext cx="10820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Latn-RS" sz="2800" b="1" spc="-135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Industrija </a:t>
            </a:r>
            <a:r>
              <a:rPr lang="sr-Latn-RS" sz="2800" b="1" spc="-105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4.0: </a:t>
            </a:r>
            <a:r>
              <a:rPr lang="sr-Latn-RS" sz="2800" b="1" spc="-21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Osnovni  </a:t>
            </a:r>
            <a:r>
              <a:rPr lang="sr-Latn-RS" sz="2800" b="1" spc="-114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elementi</a:t>
            </a:r>
            <a:r>
              <a:rPr lang="sr-Latn-RS" sz="2800" b="1" spc="-6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sr-Latn-RS" sz="2800" b="1" spc="-13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(tehnologije) / </a:t>
            </a:r>
            <a:r>
              <a:rPr lang="sr-Latn-RS" sz="2800" b="1" spc="-13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rudarstvo (42)</a:t>
            </a:r>
            <a:endParaRPr lang="sr-Latn-R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Title 5">
            <a:extLst>
              <a:ext uri="{FF2B5EF4-FFF2-40B4-BE49-F238E27FC236}">
                <a16:creationId xmlns:a16="http://schemas.microsoft.com/office/drawing/2014/main" xmlns="" id="{33A4C2D1-F96D-4766-AD53-120887C1F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61" y="1669662"/>
            <a:ext cx="2707640" cy="1143000"/>
          </a:xfrm>
          <a:ln>
            <a:solidFill>
              <a:schemeClr val="bg1"/>
            </a:solidFill>
          </a:ln>
        </p:spPr>
        <p:txBody>
          <a:bodyPr/>
          <a:lstStyle/>
          <a:p>
            <a:r>
              <a:rPr lang="sr-Latn-R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Primenom predstavljene analogije, skoro sve elemente I4.0 koje se odnose na proizvodne sisteme je moguće primeniti i u rudarstvu!</a:t>
            </a: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478DA3B0-3724-4AC3-8848-F654078DD805}"/>
              </a:ext>
            </a:extLst>
          </p:cNvPr>
          <p:cNvSpPr txBox="1"/>
          <p:nvPr/>
        </p:nvSpPr>
        <p:spPr>
          <a:xfrm>
            <a:off x="745786" y="6396335"/>
            <a:ext cx="5867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Industrija</a:t>
            </a:r>
            <a:r>
              <a:rPr lang="en-GB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4.0 </a:t>
            </a:r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GB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njena</a:t>
            </a:r>
            <a:r>
              <a:rPr lang="en-GB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primena</a:t>
            </a:r>
            <a:r>
              <a:rPr lang="en-GB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 </a:t>
            </a:r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rudarstvu</a:t>
            </a:r>
            <a:r>
              <a:rPr lang="en-GB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GB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r-Latn-RS" sz="1200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Prošlost – sadašnjost – budućnost</a:t>
            </a:r>
            <a:endParaRPr lang="sr-Latn-R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30881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object 5">
            <a:extLst>
              <a:ext uri="{FF2B5EF4-FFF2-40B4-BE49-F238E27FC236}">
                <a16:creationId xmlns:a16="http://schemas.microsoft.com/office/drawing/2014/main" xmlns="" id="{7BDAB20C-025F-4545-8A40-90862ACFDC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6385" y="2091789"/>
            <a:ext cx="1195387" cy="1382712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sr-Latn-RS" altLang="sr-Latn-RS" sz="2000">
              <a:latin typeface="Arial" panose="020B0604020202020204" pitchFamily="34" charset="0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xmlns="" id="{D8C796DE-2FD3-46C7-9E75-481DB8104E2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61603" y="645870"/>
            <a:ext cx="8198409" cy="1120820"/>
          </a:xfrm>
          <a:ln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Industrija 4.0: </a:t>
            </a:r>
            <a:r>
              <a:rPr sz="3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Osnovni elementi (RFID, NFC, DPM, QR)</a:t>
            </a: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xmlns="" id="{CE441BDB-F907-454F-A681-2F351C1D3A03}"/>
              </a:ext>
            </a:extLst>
          </p:cNvPr>
          <p:cNvSpPr txBox="1"/>
          <p:nvPr/>
        </p:nvSpPr>
        <p:spPr>
          <a:xfrm>
            <a:off x="4509771" y="5612011"/>
            <a:ext cx="1793875" cy="728662"/>
          </a:xfrm>
          <a:prstGeom prst="rect">
            <a:avLst/>
          </a:prstGeom>
          <a:noFill/>
        </p:spPr>
        <p:txBody>
          <a:bodyPr lIns="0" tIns="33655" rIns="0" bIns="0">
            <a:spAutoFit/>
          </a:bodyPr>
          <a:lstStyle/>
          <a:p>
            <a:pPr marL="12700">
              <a:spcBef>
                <a:spcPts val="265"/>
              </a:spcBef>
              <a:defRPr/>
            </a:pPr>
            <a:r>
              <a:rPr sz="1400" spc="-75" dirty="0">
                <a:solidFill>
                  <a:srgbClr val="7030A0"/>
                </a:solidFill>
                <a:latin typeface="Arial"/>
                <a:cs typeface="Arial"/>
              </a:rPr>
              <a:t>Može</a:t>
            </a:r>
            <a:r>
              <a:rPr sz="1400" spc="-100" dirty="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sz="1400" spc="5" dirty="0">
                <a:solidFill>
                  <a:srgbClr val="7030A0"/>
                </a:solidFill>
                <a:latin typeface="Arial"/>
                <a:cs typeface="Arial"/>
              </a:rPr>
              <a:t>biti:</a:t>
            </a:r>
            <a:endParaRPr sz="1400" dirty="0">
              <a:solidFill>
                <a:srgbClr val="7030A0"/>
              </a:solidFill>
              <a:latin typeface="Arial"/>
              <a:cs typeface="Arial"/>
            </a:endParaRPr>
          </a:p>
          <a:p>
            <a:pPr marL="113030" indent="-100330">
              <a:spcBef>
                <a:spcPts val="170"/>
              </a:spcBef>
              <a:buFontTx/>
              <a:buChar char="•"/>
              <a:tabLst>
                <a:tab pos="113664" algn="l"/>
              </a:tabLst>
              <a:defRPr/>
            </a:pPr>
            <a:r>
              <a:rPr sz="1400" spc="-95" dirty="0">
                <a:solidFill>
                  <a:srgbClr val="7030A0"/>
                </a:solidFill>
                <a:latin typeface="Arial"/>
                <a:cs typeface="Arial"/>
              </a:rPr>
              <a:t>Deo </a:t>
            </a:r>
            <a:r>
              <a:rPr sz="1400" spc="-40" dirty="0">
                <a:solidFill>
                  <a:srgbClr val="7030A0"/>
                </a:solidFill>
                <a:latin typeface="Arial"/>
                <a:cs typeface="Arial"/>
              </a:rPr>
              <a:t>finalnog</a:t>
            </a:r>
            <a:r>
              <a:rPr sz="1400" spc="-110" dirty="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sz="1400" spc="-60" dirty="0">
                <a:solidFill>
                  <a:srgbClr val="7030A0"/>
                </a:solidFill>
                <a:latin typeface="Arial"/>
                <a:cs typeface="Arial"/>
              </a:rPr>
              <a:t>proizvoda</a:t>
            </a:r>
            <a:endParaRPr sz="1400" dirty="0">
              <a:solidFill>
                <a:srgbClr val="7030A0"/>
              </a:solidFill>
              <a:latin typeface="Arial"/>
              <a:cs typeface="Arial"/>
            </a:endParaRPr>
          </a:p>
          <a:p>
            <a:pPr marL="113030" indent="-100330">
              <a:spcBef>
                <a:spcPts val="165"/>
              </a:spcBef>
              <a:buFontTx/>
              <a:buChar char="•"/>
              <a:tabLst>
                <a:tab pos="113664" algn="l"/>
              </a:tabLst>
              <a:defRPr/>
            </a:pPr>
            <a:r>
              <a:rPr sz="1400" spc="-95" dirty="0">
                <a:solidFill>
                  <a:srgbClr val="7030A0"/>
                </a:solidFill>
                <a:latin typeface="Arial"/>
                <a:cs typeface="Arial"/>
              </a:rPr>
              <a:t>Deo</a:t>
            </a:r>
            <a:r>
              <a:rPr sz="1400" spc="-80" dirty="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sz="1400" spc="-100" dirty="0">
                <a:solidFill>
                  <a:srgbClr val="7030A0"/>
                </a:solidFill>
                <a:latin typeface="Arial"/>
                <a:cs typeface="Arial"/>
              </a:rPr>
              <a:t>nosača</a:t>
            </a:r>
            <a:endParaRPr sz="1400" dirty="0">
              <a:solidFill>
                <a:srgbClr val="7030A0"/>
              </a:solidFill>
              <a:latin typeface="Arial"/>
              <a:cs typeface="Arial"/>
            </a:endParaRPr>
          </a:p>
        </p:txBody>
      </p:sp>
      <p:sp>
        <p:nvSpPr>
          <p:cNvPr id="47110" name="object 8">
            <a:extLst>
              <a:ext uri="{FF2B5EF4-FFF2-40B4-BE49-F238E27FC236}">
                <a16:creationId xmlns:a16="http://schemas.microsoft.com/office/drawing/2014/main" xmlns="" id="{9B351E8C-F4F4-444F-9266-B1ACE9417191}"/>
              </a:ext>
            </a:extLst>
          </p:cNvPr>
          <p:cNvSpPr>
            <a:spLocks/>
          </p:cNvSpPr>
          <p:nvPr/>
        </p:nvSpPr>
        <p:spPr bwMode="auto">
          <a:xfrm>
            <a:off x="6320397" y="1829852"/>
            <a:ext cx="1781175" cy="269875"/>
          </a:xfrm>
          <a:custGeom>
            <a:avLst/>
            <a:gdLst>
              <a:gd name="T0" fmla="*/ 0 w 1781175"/>
              <a:gd name="T1" fmla="*/ 271532 h 269240"/>
              <a:gd name="T2" fmla="*/ 1781175 w 1781175"/>
              <a:gd name="T3" fmla="*/ 271532 h 269240"/>
              <a:gd name="T4" fmla="*/ 1781175 w 1781175"/>
              <a:gd name="T5" fmla="*/ 0 h 269240"/>
              <a:gd name="T6" fmla="*/ 0 w 1781175"/>
              <a:gd name="T7" fmla="*/ 0 h 269240"/>
              <a:gd name="T8" fmla="*/ 0 w 1781175"/>
              <a:gd name="T9" fmla="*/ 271532 h 2692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81175" h="269240">
                <a:moveTo>
                  <a:pt x="0" y="268986"/>
                </a:moveTo>
                <a:lnTo>
                  <a:pt x="1781175" y="268986"/>
                </a:lnTo>
                <a:lnTo>
                  <a:pt x="1781175" y="0"/>
                </a:lnTo>
                <a:lnTo>
                  <a:pt x="0" y="0"/>
                </a:lnTo>
                <a:lnTo>
                  <a:pt x="0" y="268986"/>
                </a:lnTo>
                <a:close/>
              </a:path>
            </a:pathLst>
          </a:custGeom>
          <a:solidFill>
            <a:srgbClr val="000000">
              <a:alpha val="1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sr-Latn-RS"/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xmlns="" id="{530D6CE8-D306-4678-AED5-12C44FD7B924}"/>
              </a:ext>
            </a:extLst>
          </p:cNvPr>
          <p:cNvSpPr txBox="1"/>
          <p:nvPr/>
        </p:nvSpPr>
        <p:spPr>
          <a:xfrm>
            <a:off x="6320397" y="1812390"/>
            <a:ext cx="1781175" cy="230187"/>
          </a:xfrm>
          <a:prstGeom prst="rect">
            <a:avLst/>
          </a:prstGeom>
        </p:spPr>
        <p:txBody>
          <a:bodyPr lIns="0" tIns="13335" rIns="0" bIns="0">
            <a:spAutoFit/>
          </a:bodyPr>
          <a:lstStyle/>
          <a:p>
            <a:pPr marL="2540" algn="ctr">
              <a:spcBef>
                <a:spcPts val="105"/>
              </a:spcBef>
              <a:defRPr/>
            </a:pPr>
            <a:r>
              <a:rPr sz="1400" b="1" spc="-90" dirty="0">
                <a:solidFill>
                  <a:srgbClr val="C00000"/>
                </a:solidFill>
                <a:latin typeface="Arial"/>
                <a:cs typeface="Arial"/>
              </a:rPr>
              <a:t>DPM</a:t>
            </a:r>
            <a:endParaRPr sz="1400">
              <a:latin typeface="Arial"/>
              <a:cs typeface="Arial"/>
            </a:endParaRPr>
          </a:p>
        </p:txBody>
      </p:sp>
      <p:sp>
        <p:nvSpPr>
          <p:cNvPr id="47112" name="object 10">
            <a:extLst>
              <a:ext uri="{FF2B5EF4-FFF2-40B4-BE49-F238E27FC236}">
                <a16:creationId xmlns:a16="http://schemas.microsoft.com/office/drawing/2014/main" xmlns="" id="{5BD6D618-25AA-447B-B1F9-861BC1123D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3972" y="3655476"/>
            <a:ext cx="1781175" cy="1907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8100" rIns="0" bIns="0">
            <a:spAutoFit/>
          </a:bodyPr>
          <a:lstStyle>
            <a:lvl1pPr marL="90488"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lnSpc>
                <a:spcPts val="1338"/>
              </a:lnSpc>
              <a:spcBef>
                <a:spcPts val="300"/>
              </a:spcBef>
              <a:buClrTx/>
              <a:buSzTx/>
              <a:buNone/>
            </a:pPr>
            <a:r>
              <a:rPr lang="sr-Latn-RS" altLang="sr-Latn-RS" sz="1400" b="1">
                <a:solidFill>
                  <a:srgbClr val="C00000"/>
                </a:solidFill>
                <a:latin typeface="Arial" panose="020B0604020202020204" pitchFamily="34" charset="0"/>
              </a:rPr>
              <a:t>N</a:t>
            </a:r>
            <a:r>
              <a:rPr lang="sr-Latn-RS" altLang="sr-Latn-RS" sz="1400" b="1">
                <a:latin typeface="Arial" panose="020B0604020202020204" pitchFamily="34" charset="0"/>
              </a:rPr>
              <a:t>ear </a:t>
            </a:r>
            <a:r>
              <a:rPr lang="sr-Latn-RS" altLang="sr-Latn-RS" sz="1400" b="1">
                <a:solidFill>
                  <a:srgbClr val="C00000"/>
                </a:solidFill>
                <a:latin typeface="Arial" panose="020B0604020202020204" pitchFamily="34" charset="0"/>
              </a:rPr>
              <a:t>F</a:t>
            </a:r>
            <a:r>
              <a:rPr lang="sr-Latn-RS" altLang="sr-Latn-RS" sz="1400" b="1">
                <a:latin typeface="Arial" panose="020B0604020202020204" pitchFamily="34" charset="0"/>
              </a:rPr>
              <a:t>ield  </a:t>
            </a:r>
            <a:r>
              <a:rPr lang="sr-Latn-RS" altLang="sr-Latn-RS" sz="1400" b="1">
                <a:solidFill>
                  <a:srgbClr val="C00000"/>
                </a:solidFill>
                <a:latin typeface="Arial" panose="020B0604020202020204" pitchFamily="34" charset="0"/>
              </a:rPr>
              <a:t>C</a:t>
            </a:r>
            <a:r>
              <a:rPr lang="sr-Latn-RS" altLang="sr-Latn-RS" sz="1400" b="1">
                <a:latin typeface="Arial" panose="020B0604020202020204" pitchFamily="34" charset="0"/>
              </a:rPr>
              <a:t>ommunication</a:t>
            </a:r>
            <a:endParaRPr lang="sr-Latn-RS" altLang="sr-Latn-RS" sz="1400">
              <a:latin typeface="Arial" panose="020B0604020202020204" pitchFamily="34" charset="0"/>
            </a:endParaRPr>
          </a:p>
          <a:p>
            <a:pPr>
              <a:lnSpc>
                <a:spcPts val="1513"/>
              </a:lnSpc>
              <a:spcBef>
                <a:spcPts val="188"/>
              </a:spcBef>
              <a:buClrTx/>
              <a:buSzTx/>
              <a:buNone/>
            </a:pPr>
            <a:r>
              <a:rPr lang="sr-Latn-RS" altLang="sr-Latn-RS" sz="1400">
                <a:solidFill>
                  <a:srgbClr val="0000FF"/>
                </a:solidFill>
                <a:latin typeface="Arial" panose="020B0604020202020204" pitchFamily="34" charset="0"/>
              </a:rPr>
              <a:t>Dvosmerna</a:t>
            </a:r>
          </a:p>
          <a:p>
            <a:pPr>
              <a:lnSpc>
                <a:spcPct val="80000"/>
              </a:lnSpc>
              <a:spcBef>
                <a:spcPts val="163"/>
              </a:spcBef>
              <a:buClrTx/>
              <a:buSzTx/>
              <a:buNone/>
            </a:pPr>
            <a:r>
              <a:rPr lang="sr-Latn-RS" altLang="sr-Latn-RS" sz="1400">
                <a:solidFill>
                  <a:srgbClr val="0000FF"/>
                </a:solidFill>
                <a:latin typeface="Arial" panose="020B0604020202020204" pitchFamily="34" charset="0"/>
              </a:rPr>
              <a:t>komunikacija između  dva elementa locirana  jedan blizu drugoga.</a:t>
            </a:r>
          </a:p>
          <a:p>
            <a:pPr>
              <a:lnSpc>
                <a:spcPts val="1513"/>
              </a:lnSpc>
              <a:spcBef>
                <a:spcPts val="175"/>
              </a:spcBef>
              <a:buClrTx/>
              <a:buSzTx/>
              <a:buNone/>
            </a:pPr>
            <a:r>
              <a:rPr lang="sr-Latn-RS" altLang="sr-Latn-RS" sz="1400">
                <a:solidFill>
                  <a:srgbClr val="0000FF"/>
                </a:solidFill>
                <a:latin typeface="Arial" panose="020B0604020202020204" pitchFamily="34" charset="0"/>
              </a:rPr>
              <a:t>NFC – RFID na distanci od  nekoliko cm</a:t>
            </a:r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xmlns="" id="{EFF2024B-6212-43A3-9F6E-049333836473}"/>
              </a:ext>
            </a:extLst>
          </p:cNvPr>
          <p:cNvSpPr txBox="1"/>
          <p:nvPr/>
        </p:nvSpPr>
        <p:spPr>
          <a:xfrm>
            <a:off x="4367772" y="1829851"/>
            <a:ext cx="1781175" cy="204788"/>
          </a:xfrm>
          <a:prstGeom prst="rect">
            <a:avLst/>
          </a:prstGeom>
          <a:solidFill>
            <a:srgbClr val="000000">
              <a:alpha val="10195"/>
            </a:srgbClr>
          </a:solidFill>
        </p:spPr>
        <p:txBody>
          <a:bodyPr lIns="0" tIns="0" rIns="0" bIns="0">
            <a:spAutoFit/>
          </a:bodyPr>
          <a:lstStyle/>
          <a:p>
            <a:pPr marL="1270" algn="ctr">
              <a:lnSpc>
                <a:spcPts val="1650"/>
              </a:lnSpc>
              <a:defRPr/>
            </a:pPr>
            <a:r>
              <a:rPr sz="1400" b="1" spc="-195" dirty="0">
                <a:solidFill>
                  <a:srgbClr val="C00000"/>
                </a:solidFill>
                <a:latin typeface="Arial"/>
                <a:cs typeface="Arial"/>
              </a:rPr>
              <a:t>NFC</a:t>
            </a:r>
            <a:endParaRPr sz="1400">
              <a:latin typeface="Arial"/>
              <a:cs typeface="Arial"/>
            </a:endParaRPr>
          </a:p>
        </p:txBody>
      </p:sp>
      <p:sp>
        <p:nvSpPr>
          <p:cNvPr id="47114" name="object 12">
            <a:extLst>
              <a:ext uri="{FF2B5EF4-FFF2-40B4-BE49-F238E27FC236}">
                <a16:creationId xmlns:a16="http://schemas.microsoft.com/office/drawing/2014/main" xmlns="" id="{18CAC172-F406-4F7D-8D49-3CBD3AA1E8C4}"/>
              </a:ext>
            </a:extLst>
          </p:cNvPr>
          <p:cNvSpPr>
            <a:spLocks/>
          </p:cNvSpPr>
          <p:nvPr/>
        </p:nvSpPr>
        <p:spPr bwMode="auto">
          <a:xfrm>
            <a:off x="2491347" y="1829852"/>
            <a:ext cx="1781175" cy="269875"/>
          </a:xfrm>
          <a:custGeom>
            <a:avLst/>
            <a:gdLst>
              <a:gd name="T0" fmla="*/ 0 w 1781175"/>
              <a:gd name="T1" fmla="*/ 271532 h 269240"/>
              <a:gd name="T2" fmla="*/ 1781175 w 1781175"/>
              <a:gd name="T3" fmla="*/ 271532 h 269240"/>
              <a:gd name="T4" fmla="*/ 1781175 w 1781175"/>
              <a:gd name="T5" fmla="*/ 0 h 269240"/>
              <a:gd name="T6" fmla="*/ 0 w 1781175"/>
              <a:gd name="T7" fmla="*/ 0 h 269240"/>
              <a:gd name="T8" fmla="*/ 0 w 1781175"/>
              <a:gd name="T9" fmla="*/ 271532 h 2692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81175" h="269240">
                <a:moveTo>
                  <a:pt x="0" y="268986"/>
                </a:moveTo>
                <a:lnTo>
                  <a:pt x="1781175" y="268986"/>
                </a:lnTo>
                <a:lnTo>
                  <a:pt x="1781175" y="0"/>
                </a:lnTo>
                <a:lnTo>
                  <a:pt x="0" y="0"/>
                </a:lnTo>
                <a:lnTo>
                  <a:pt x="0" y="268986"/>
                </a:lnTo>
                <a:close/>
              </a:path>
            </a:pathLst>
          </a:custGeom>
          <a:solidFill>
            <a:srgbClr val="000000">
              <a:alpha val="1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sr-Latn-RS"/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xmlns="" id="{61D74D84-E9F9-477A-9E74-72CD6D7FD1AC}"/>
              </a:ext>
            </a:extLst>
          </p:cNvPr>
          <p:cNvSpPr txBox="1"/>
          <p:nvPr/>
        </p:nvSpPr>
        <p:spPr>
          <a:xfrm>
            <a:off x="2491347" y="1812390"/>
            <a:ext cx="1781175" cy="230187"/>
          </a:xfrm>
          <a:prstGeom prst="rect">
            <a:avLst/>
          </a:prstGeom>
        </p:spPr>
        <p:txBody>
          <a:bodyPr lIns="0" tIns="13335" rIns="0" bIns="0">
            <a:spAutoFit/>
          </a:bodyPr>
          <a:lstStyle/>
          <a:p>
            <a:pPr algn="ctr">
              <a:spcBef>
                <a:spcPts val="105"/>
              </a:spcBef>
              <a:defRPr/>
            </a:pPr>
            <a:r>
              <a:rPr sz="1400" b="1" spc="-145" dirty="0">
                <a:solidFill>
                  <a:srgbClr val="C00000"/>
                </a:solidFill>
                <a:latin typeface="Arial"/>
                <a:cs typeface="Arial"/>
              </a:rPr>
              <a:t>RFID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47116" name="object 14">
            <a:extLst>
              <a:ext uri="{FF2B5EF4-FFF2-40B4-BE49-F238E27FC236}">
                <a16:creationId xmlns:a16="http://schemas.microsoft.com/office/drawing/2014/main" xmlns="" id="{991E47DA-2579-410D-A12E-18B019F4F8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2935" y="2047340"/>
            <a:ext cx="1806575" cy="1558925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sr-Latn-RS" altLang="sr-Latn-RS" sz="2000">
              <a:latin typeface="Arial" panose="020B0604020202020204" pitchFamily="34" charset="0"/>
            </a:endParaRPr>
          </a:p>
        </p:txBody>
      </p:sp>
      <p:sp>
        <p:nvSpPr>
          <p:cNvPr id="47117" name="object 15">
            <a:extLst>
              <a:ext uri="{FF2B5EF4-FFF2-40B4-BE49-F238E27FC236}">
                <a16:creationId xmlns:a16="http://schemas.microsoft.com/office/drawing/2014/main" xmlns="" id="{A71C7519-77F7-4CE8-9EE1-726E9AB450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2460" y="3784064"/>
            <a:ext cx="1781175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8100" rIns="0" bIns="0">
            <a:spAutoFit/>
          </a:bodyPr>
          <a:lstStyle>
            <a:lvl1pPr marL="90488"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lnSpc>
                <a:spcPts val="1338"/>
              </a:lnSpc>
              <a:spcBef>
                <a:spcPts val="300"/>
              </a:spcBef>
              <a:buClrTx/>
              <a:buSzTx/>
              <a:buNone/>
            </a:pPr>
            <a:r>
              <a:rPr lang="sr-Latn-RS" altLang="sr-Latn-RS" sz="1400" b="1">
                <a:solidFill>
                  <a:srgbClr val="C00000"/>
                </a:solidFill>
                <a:latin typeface="Arial" panose="020B0604020202020204" pitchFamily="34" charset="0"/>
              </a:rPr>
              <a:t>R</a:t>
            </a:r>
            <a:r>
              <a:rPr lang="sr-Latn-RS" altLang="sr-Latn-RS" sz="1400" b="1">
                <a:latin typeface="Arial" panose="020B0604020202020204" pitchFamily="34" charset="0"/>
              </a:rPr>
              <a:t>adio </a:t>
            </a:r>
            <a:r>
              <a:rPr lang="sr-Latn-RS" altLang="sr-Latn-RS" sz="1400" b="1">
                <a:solidFill>
                  <a:srgbClr val="C00000"/>
                </a:solidFill>
                <a:latin typeface="Arial" panose="020B0604020202020204" pitchFamily="34" charset="0"/>
              </a:rPr>
              <a:t>F</a:t>
            </a:r>
            <a:r>
              <a:rPr lang="sr-Latn-RS" altLang="sr-Latn-RS" sz="1400" b="1">
                <a:latin typeface="Arial" panose="020B0604020202020204" pitchFamily="34" charset="0"/>
              </a:rPr>
              <a:t>rekventna  </a:t>
            </a:r>
            <a:r>
              <a:rPr lang="sr-Latn-RS" altLang="sr-Latn-RS" sz="1400" b="1">
                <a:solidFill>
                  <a:srgbClr val="C00000"/>
                </a:solidFill>
                <a:latin typeface="Arial" panose="020B0604020202020204" pitchFamily="34" charset="0"/>
              </a:rPr>
              <a:t>ID</a:t>
            </a:r>
            <a:r>
              <a:rPr lang="sr-Latn-RS" altLang="sr-Latn-RS" sz="1400" b="1">
                <a:latin typeface="Arial" panose="020B0604020202020204" pitchFamily="34" charset="0"/>
              </a:rPr>
              <a:t>entifikacija</a:t>
            </a:r>
            <a:endParaRPr lang="sr-Latn-RS" altLang="sr-Latn-RS" sz="1400">
              <a:latin typeface="Arial" panose="020B0604020202020204" pitchFamily="34" charset="0"/>
            </a:endParaRPr>
          </a:p>
          <a:p>
            <a:pPr>
              <a:lnSpc>
                <a:spcPts val="1513"/>
              </a:lnSpc>
              <a:spcBef>
                <a:spcPts val="188"/>
              </a:spcBef>
              <a:buClrTx/>
              <a:buSzTx/>
              <a:buNone/>
            </a:pPr>
            <a:r>
              <a:rPr lang="sr-Latn-RS" altLang="sr-Latn-RS" sz="1400">
                <a:solidFill>
                  <a:srgbClr val="0000FF"/>
                </a:solidFill>
                <a:latin typeface="Arial" panose="020B0604020202020204" pitchFamily="34" charset="0"/>
              </a:rPr>
              <a:t>Koristi radio</a:t>
            </a:r>
          </a:p>
          <a:p>
            <a:pPr>
              <a:lnSpc>
                <a:spcPct val="80000"/>
              </a:lnSpc>
              <a:spcBef>
                <a:spcPts val="163"/>
              </a:spcBef>
              <a:buClrTx/>
              <a:buSzTx/>
              <a:buNone/>
            </a:pPr>
            <a:r>
              <a:rPr lang="sr-Latn-RS" altLang="sr-Latn-RS" sz="1400">
                <a:solidFill>
                  <a:srgbClr val="0000FF"/>
                </a:solidFill>
                <a:latin typeface="Arial" panose="020B0604020202020204" pitchFamily="34" charset="0"/>
              </a:rPr>
              <a:t>transmisiju da očita  podatke sa oznake ili  ispiše podatke na  oznake bez kontakta.</a:t>
            </a:r>
          </a:p>
          <a:p>
            <a:pPr>
              <a:lnSpc>
                <a:spcPts val="1338"/>
              </a:lnSpc>
              <a:spcBef>
                <a:spcPts val="500"/>
              </a:spcBef>
              <a:buClrTx/>
              <a:buSzTx/>
              <a:buNone/>
            </a:pPr>
            <a:r>
              <a:rPr lang="sr-Latn-RS" altLang="sr-Latn-RS" sz="1400">
                <a:solidFill>
                  <a:srgbClr val="0000FF"/>
                </a:solidFill>
                <a:latin typeface="Arial" panose="020B0604020202020204" pitchFamily="34" charset="0"/>
              </a:rPr>
              <a:t>Energiju dobija od  RFID čitača.</a:t>
            </a:r>
          </a:p>
        </p:txBody>
      </p:sp>
      <p:sp>
        <p:nvSpPr>
          <p:cNvPr id="47118" name="object 16">
            <a:extLst>
              <a:ext uri="{FF2B5EF4-FFF2-40B4-BE49-F238E27FC236}">
                <a16:creationId xmlns:a16="http://schemas.microsoft.com/office/drawing/2014/main" xmlns="" id="{8FC87FD2-3A3E-440C-A050-896EF21600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41035" y="2047340"/>
            <a:ext cx="1806575" cy="1558925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sr-Latn-RS" altLang="sr-Latn-RS" sz="2000">
              <a:latin typeface="Arial" panose="020B0604020202020204" pitchFamily="34" charset="0"/>
            </a:endParaRPr>
          </a:p>
        </p:txBody>
      </p:sp>
      <p:sp>
        <p:nvSpPr>
          <p:cNvPr id="47119" name="object 17">
            <a:extLst>
              <a:ext uri="{FF2B5EF4-FFF2-40B4-BE49-F238E27FC236}">
                <a16:creationId xmlns:a16="http://schemas.microsoft.com/office/drawing/2014/main" xmlns="" id="{EB20B9FD-E1BD-4B3D-827E-445F05DF1F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7072" y="3717389"/>
            <a:ext cx="1781175" cy="2159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8100" rIns="0" bIns="0">
            <a:spAutoFit/>
          </a:bodyPr>
          <a:lstStyle>
            <a:lvl1pPr marL="92075"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lnSpc>
                <a:spcPts val="1338"/>
              </a:lnSpc>
              <a:spcBef>
                <a:spcPts val="300"/>
              </a:spcBef>
              <a:buClrTx/>
              <a:buSzTx/>
              <a:buNone/>
            </a:pPr>
            <a:r>
              <a:rPr lang="sr-Latn-RS" altLang="sr-Latn-RS" sz="1400" b="1">
                <a:solidFill>
                  <a:srgbClr val="C00000"/>
                </a:solidFill>
                <a:latin typeface="Arial" panose="020B0604020202020204" pitchFamily="34" charset="0"/>
              </a:rPr>
              <a:t>D</a:t>
            </a:r>
            <a:r>
              <a:rPr lang="sr-Latn-RS" altLang="sr-Latn-RS" sz="1400" b="1">
                <a:latin typeface="Arial" panose="020B0604020202020204" pitchFamily="34" charset="0"/>
              </a:rPr>
              <a:t>igitalna </a:t>
            </a:r>
            <a:r>
              <a:rPr lang="sr-Latn-RS" altLang="sr-Latn-RS" sz="1400" b="1">
                <a:solidFill>
                  <a:srgbClr val="C00000"/>
                </a:solidFill>
                <a:latin typeface="Arial" panose="020B0604020202020204" pitchFamily="34" charset="0"/>
              </a:rPr>
              <a:t>m</a:t>
            </a:r>
            <a:r>
              <a:rPr lang="sr-Latn-RS" altLang="sr-Latn-RS" sz="1400" b="1">
                <a:latin typeface="Arial" panose="020B0604020202020204" pitchFamily="34" charset="0"/>
              </a:rPr>
              <a:t>emorija  </a:t>
            </a:r>
            <a:r>
              <a:rPr lang="sr-Latn-RS" altLang="sr-Latn-RS" sz="1400" b="1">
                <a:solidFill>
                  <a:srgbClr val="C00000"/>
                </a:solidFill>
                <a:latin typeface="Arial" panose="020B0604020202020204" pitchFamily="34" charset="0"/>
              </a:rPr>
              <a:t>p</a:t>
            </a:r>
            <a:r>
              <a:rPr lang="sr-Latn-RS" altLang="sr-Latn-RS" sz="1400" b="1">
                <a:latin typeface="Arial" panose="020B0604020202020204" pitchFamily="34" charset="0"/>
              </a:rPr>
              <a:t>roizvoda</a:t>
            </a:r>
            <a:endParaRPr lang="sr-Latn-RS" altLang="sr-Latn-RS" sz="1400">
              <a:latin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525"/>
              </a:spcBef>
              <a:buClrTx/>
              <a:buSzTx/>
              <a:buNone/>
            </a:pPr>
            <a:r>
              <a:rPr lang="sr-Latn-RS" altLang="sr-Latn-RS" sz="1400">
                <a:solidFill>
                  <a:srgbClr val="0000FF"/>
                </a:solidFill>
                <a:latin typeface="Arial" panose="020B0604020202020204" pitchFamily="34" charset="0"/>
              </a:rPr>
              <a:t>Zasnovanu na ISO  15693 RFID standardu  omogućava čuvanje  specifičnih podataka  o proizvodu tokom  procesa proizvodnje i  svih faza životnog  ciklusa uključujući i  održavanje.</a:t>
            </a:r>
          </a:p>
        </p:txBody>
      </p:sp>
      <p:sp>
        <p:nvSpPr>
          <p:cNvPr id="47120" name="object 18">
            <a:extLst>
              <a:ext uri="{FF2B5EF4-FFF2-40B4-BE49-F238E27FC236}">
                <a16:creationId xmlns:a16="http://schemas.microsoft.com/office/drawing/2014/main" xmlns="" id="{6A81BAAA-32BA-4145-B604-E116B218555E}"/>
              </a:ext>
            </a:extLst>
          </p:cNvPr>
          <p:cNvSpPr>
            <a:spLocks/>
          </p:cNvSpPr>
          <p:nvPr/>
        </p:nvSpPr>
        <p:spPr bwMode="auto">
          <a:xfrm>
            <a:off x="8301597" y="1829852"/>
            <a:ext cx="1781175" cy="269875"/>
          </a:xfrm>
          <a:custGeom>
            <a:avLst/>
            <a:gdLst>
              <a:gd name="T0" fmla="*/ 0 w 1781175"/>
              <a:gd name="T1" fmla="*/ 271532 h 269240"/>
              <a:gd name="T2" fmla="*/ 1781175 w 1781175"/>
              <a:gd name="T3" fmla="*/ 271532 h 269240"/>
              <a:gd name="T4" fmla="*/ 1781175 w 1781175"/>
              <a:gd name="T5" fmla="*/ 0 h 269240"/>
              <a:gd name="T6" fmla="*/ 0 w 1781175"/>
              <a:gd name="T7" fmla="*/ 0 h 269240"/>
              <a:gd name="T8" fmla="*/ 0 w 1781175"/>
              <a:gd name="T9" fmla="*/ 271532 h 2692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81175" h="269240">
                <a:moveTo>
                  <a:pt x="0" y="268986"/>
                </a:moveTo>
                <a:lnTo>
                  <a:pt x="1781175" y="268986"/>
                </a:lnTo>
                <a:lnTo>
                  <a:pt x="1781175" y="0"/>
                </a:lnTo>
                <a:lnTo>
                  <a:pt x="0" y="0"/>
                </a:lnTo>
                <a:lnTo>
                  <a:pt x="0" y="268986"/>
                </a:lnTo>
                <a:close/>
              </a:path>
            </a:pathLst>
          </a:custGeom>
          <a:solidFill>
            <a:srgbClr val="000000">
              <a:alpha val="1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sr-Latn-RS"/>
          </a:p>
        </p:txBody>
      </p:sp>
      <p:sp>
        <p:nvSpPr>
          <p:cNvPr id="19" name="object 19">
            <a:extLst>
              <a:ext uri="{FF2B5EF4-FFF2-40B4-BE49-F238E27FC236}">
                <a16:creationId xmlns:a16="http://schemas.microsoft.com/office/drawing/2014/main" xmlns="" id="{EE839045-B313-4BCE-9543-2DCEB2473D50}"/>
              </a:ext>
            </a:extLst>
          </p:cNvPr>
          <p:cNvSpPr txBox="1"/>
          <p:nvPr/>
        </p:nvSpPr>
        <p:spPr>
          <a:xfrm>
            <a:off x="8301597" y="1812390"/>
            <a:ext cx="1781175" cy="230187"/>
          </a:xfrm>
          <a:prstGeom prst="rect">
            <a:avLst/>
          </a:prstGeom>
        </p:spPr>
        <p:txBody>
          <a:bodyPr lIns="0" tIns="13335" rIns="0" bIns="0">
            <a:spAutoFit/>
          </a:bodyPr>
          <a:lstStyle/>
          <a:p>
            <a:pPr marL="572770">
              <a:spcBef>
                <a:spcPts val="105"/>
              </a:spcBef>
              <a:defRPr/>
            </a:pPr>
            <a:r>
              <a:rPr sz="1400" b="1" spc="-175" dirty="0">
                <a:solidFill>
                  <a:srgbClr val="C00000"/>
                </a:solidFill>
                <a:latin typeface="Arial"/>
                <a:cs typeface="Arial"/>
              </a:rPr>
              <a:t>QR</a:t>
            </a:r>
            <a:r>
              <a:rPr sz="1400" b="1" spc="-1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400" b="1" spc="-140" dirty="0">
                <a:solidFill>
                  <a:srgbClr val="C00000"/>
                </a:solidFill>
                <a:latin typeface="Arial"/>
                <a:cs typeface="Arial"/>
              </a:rPr>
              <a:t>Code</a:t>
            </a:r>
            <a:endParaRPr sz="1400">
              <a:latin typeface="Arial"/>
              <a:cs typeface="Arial"/>
            </a:endParaRPr>
          </a:p>
        </p:txBody>
      </p:sp>
      <p:sp>
        <p:nvSpPr>
          <p:cNvPr id="47122" name="object 20">
            <a:extLst>
              <a:ext uri="{FF2B5EF4-FFF2-40B4-BE49-F238E27FC236}">
                <a16:creationId xmlns:a16="http://schemas.microsoft.com/office/drawing/2014/main" xmlns="" id="{5E9BC947-1EF2-4804-B4E0-295D240A770D}"/>
              </a:ext>
            </a:extLst>
          </p:cNvPr>
          <p:cNvSpPr>
            <a:spLocks/>
          </p:cNvSpPr>
          <p:nvPr/>
        </p:nvSpPr>
        <p:spPr bwMode="auto">
          <a:xfrm>
            <a:off x="8349222" y="3655476"/>
            <a:ext cx="1781175" cy="1708150"/>
          </a:xfrm>
          <a:custGeom>
            <a:avLst/>
            <a:gdLst>
              <a:gd name="T0" fmla="*/ 0 w 1781175"/>
              <a:gd name="T1" fmla="*/ 1708150 h 1708150"/>
              <a:gd name="T2" fmla="*/ 1781175 w 1781175"/>
              <a:gd name="T3" fmla="*/ 1708150 h 1708150"/>
              <a:gd name="T4" fmla="*/ 1781175 w 1781175"/>
              <a:gd name="T5" fmla="*/ 0 h 1708150"/>
              <a:gd name="T6" fmla="*/ 0 w 1781175"/>
              <a:gd name="T7" fmla="*/ 0 h 1708150"/>
              <a:gd name="T8" fmla="*/ 0 w 1781175"/>
              <a:gd name="T9" fmla="*/ 1708150 h 17081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81175" h="1708150">
                <a:moveTo>
                  <a:pt x="0" y="1708150"/>
                </a:moveTo>
                <a:lnTo>
                  <a:pt x="1781175" y="1708150"/>
                </a:lnTo>
                <a:lnTo>
                  <a:pt x="1781175" y="0"/>
                </a:lnTo>
                <a:lnTo>
                  <a:pt x="0" y="0"/>
                </a:lnTo>
                <a:lnTo>
                  <a:pt x="0" y="170815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sr-Latn-RS"/>
          </a:p>
        </p:txBody>
      </p:sp>
      <p:sp>
        <p:nvSpPr>
          <p:cNvPr id="47123" name="object 21">
            <a:extLst>
              <a:ext uri="{FF2B5EF4-FFF2-40B4-BE49-F238E27FC236}">
                <a16:creationId xmlns:a16="http://schemas.microsoft.com/office/drawing/2014/main" xmlns="" id="{02292A9E-5850-45A0-9160-8769B1E5FE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9222" y="3617376"/>
            <a:ext cx="1781175" cy="1907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3655" rIns="0" bIns="0">
            <a:spAutoFit/>
          </a:bodyPr>
          <a:lstStyle>
            <a:lvl1pPr marL="92075"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ts val="263"/>
              </a:spcBef>
              <a:buClrTx/>
              <a:buSzTx/>
              <a:buNone/>
            </a:pPr>
            <a:r>
              <a:rPr lang="sr-Latn-RS" altLang="sr-Latn-RS" sz="1400" b="1">
                <a:solidFill>
                  <a:srgbClr val="C00000"/>
                </a:solidFill>
                <a:latin typeface="Arial" panose="020B0604020202020204" pitchFamily="34" charset="0"/>
              </a:rPr>
              <a:t>Q</a:t>
            </a:r>
            <a:r>
              <a:rPr lang="sr-Latn-RS" altLang="sr-Latn-RS" sz="1400" b="1">
                <a:latin typeface="Arial" panose="020B0604020202020204" pitchFamily="34" charset="0"/>
              </a:rPr>
              <a:t>uick </a:t>
            </a:r>
            <a:r>
              <a:rPr lang="sr-Latn-RS" altLang="sr-Latn-RS" sz="1400" b="1">
                <a:solidFill>
                  <a:srgbClr val="C00000"/>
                </a:solidFill>
                <a:latin typeface="Arial" panose="020B0604020202020204" pitchFamily="34" charset="0"/>
              </a:rPr>
              <a:t>R</a:t>
            </a:r>
            <a:r>
              <a:rPr lang="sr-Latn-RS" altLang="sr-Latn-RS" sz="1400" b="1">
                <a:latin typeface="Arial" panose="020B0604020202020204" pitchFamily="34" charset="0"/>
              </a:rPr>
              <a:t>esponse Code</a:t>
            </a:r>
            <a:endParaRPr lang="sr-Latn-RS" altLang="sr-Latn-RS" sz="1400">
              <a:latin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500"/>
              </a:spcBef>
              <a:buClrTx/>
              <a:buSzTx/>
              <a:buNone/>
            </a:pPr>
            <a:r>
              <a:rPr lang="sr-Latn-RS" altLang="sr-Latn-RS" sz="1400">
                <a:solidFill>
                  <a:srgbClr val="0000FF"/>
                </a:solidFill>
                <a:latin typeface="Arial" panose="020B0604020202020204" pitchFamily="34" charset="0"/>
              </a:rPr>
              <a:t>Praćenje delova u  proizvodnji. Čitaju se  smart uređajima,  kamerama,  specijalizovanim</a:t>
            </a:r>
          </a:p>
          <a:p>
            <a:pPr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sr-Latn-RS" altLang="sr-Latn-RS" sz="1400">
                <a:solidFill>
                  <a:srgbClr val="0000FF"/>
                </a:solidFill>
                <a:latin typeface="Arial" panose="020B0604020202020204" pitchFamily="34" charset="0"/>
              </a:rPr>
              <a:t>čitačima sa  odgovarajućim  softverom.</a:t>
            </a:r>
          </a:p>
        </p:txBody>
      </p:sp>
      <p:sp>
        <p:nvSpPr>
          <p:cNvPr id="47124" name="object 22">
            <a:extLst>
              <a:ext uri="{FF2B5EF4-FFF2-40B4-BE49-F238E27FC236}">
                <a16:creationId xmlns:a16="http://schemas.microsoft.com/office/drawing/2014/main" xmlns="" id="{159C722A-ED4F-4E3B-996A-19E29B9A16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73047" y="2017177"/>
            <a:ext cx="1495425" cy="1495425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sr-Latn-RS" altLang="sr-Latn-RS" sz="2000">
              <a:latin typeface="Arial" panose="020B0604020202020204" pitchFamily="34" charset="0"/>
            </a:endParaRPr>
          </a:p>
        </p:txBody>
      </p:sp>
      <p:sp>
        <p:nvSpPr>
          <p:cNvPr id="21" name="Espace réservé du numéro de diapositive 3">
            <a:extLst>
              <a:ext uri="{FF2B5EF4-FFF2-40B4-BE49-F238E27FC236}">
                <a16:creationId xmlns:a16="http://schemas.microsoft.com/office/drawing/2014/main" xmlns="" id="{D39CC481-5048-494E-A597-B5D47EB16C9B}"/>
              </a:ext>
            </a:extLst>
          </p:cNvPr>
          <p:cNvSpPr txBox="1">
            <a:spLocks/>
          </p:cNvSpPr>
          <p:nvPr/>
        </p:nvSpPr>
        <p:spPr>
          <a:xfrm>
            <a:off x="10769600" y="6457950"/>
            <a:ext cx="1117600" cy="3238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 b="1">
                <a:latin typeface="Corbel" panose="020B0503020204020204" pitchFamily="34" charset="0"/>
              </a:rPr>
              <a:t> </a:t>
            </a:r>
            <a:fld id="{6A8FDE07-382F-4FF8-9EF5-D2EA26C890B1}" type="slidenum">
              <a:rPr lang="en-US" altLang="en-US" b="1" smtClean="0">
                <a:latin typeface="Corbel" panose="020B0503020204020204" pitchFamily="34" charset="0"/>
                <a:cs typeface="Calibri Light" panose="020F0302020204030204" pitchFamily="34" charset="0"/>
              </a:rPr>
              <a:pPr/>
              <a:t>12</a:t>
            </a:fld>
            <a:endParaRPr lang="en-US" altLang="en-US" b="1" dirty="0">
              <a:latin typeface="Corbel" panose="020B0503020204020204" pitchFamily="34" charset="0"/>
              <a:cs typeface="Calibri Light" panose="020F0302020204030204" pitchFamily="34" charset="0"/>
            </a:endParaRPr>
          </a:p>
        </p:txBody>
      </p:sp>
      <p:sp>
        <p:nvSpPr>
          <p:cNvPr id="22" name="Line 6">
            <a:extLst>
              <a:ext uri="{FF2B5EF4-FFF2-40B4-BE49-F238E27FC236}">
                <a16:creationId xmlns:a16="http://schemas.microsoft.com/office/drawing/2014/main" xmlns="" id="{2ED33541-BC14-4723-970E-81BCF69DDEB6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47700"/>
            <a:ext cx="1219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3" name="Line 7">
            <a:extLst>
              <a:ext uri="{FF2B5EF4-FFF2-40B4-BE49-F238E27FC236}">
                <a16:creationId xmlns:a16="http://schemas.microsoft.com/office/drawing/2014/main" xmlns="" id="{3BF458B0-928A-4BDF-9FA6-1DE608C74C08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400800"/>
            <a:ext cx="1219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40F9B948-310C-4CE4-BC08-1EFA9A943D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178086"/>
            <a:ext cx="533400" cy="660148"/>
          </a:xfrm>
          <a:prstGeom prst="rect">
            <a:avLst/>
          </a:prstGeom>
        </p:spPr>
      </p:pic>
      <p:sp>
        <p:nvSpPr>
          <p:cNvPr id="26" name="Rectangle 7">
            <a:extLst>
              <a:ext uri="{FF2B5EF4-FFF2-40B4-BE49-F238E27FC236}">
                <a16:creationId xmlns:a16="http://schemas.microsoft.com/office/drawing/2014/main" xmlns="" id="{CB6E46E6-22F4-4522-803F-3939B962EA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sr-Latn-RS" sz="36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3. </a:t>
            </a:r>
            <a:r>
              <a:rPr lang="sr-Latn-R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Smernice za implementaciju I4.0 u rudarstvu</a:t>
            </a:r>
            <a:endParaRPr lang="it-IT" sz="3600" b="1" kern="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  <a:cs typeface="Calibri Light" panose="020F03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658F239E-EE63-46C2-92A4-CFC66398FE9C}"/>
              </a:ext>
            </a:extLst>
          </p:cNvPr>
          <p:cNvSpPr txBox="1"/>
          <p:nvPr/>
        </p:nvSpPr>
        <p:spPr>
          <a:xfrm>
            <a:off x="745786" y="6396335"/>
            <a:ext cx="5867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Industrija</a:t>
            </a:r>
            <a:r>
              <a:rPr lang="en-GB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4.0 </a:t>
            </a:r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GB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njena</a:t>
            </a:r>
            <a:r>
              <a:rPr lang="en-GB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primena</a:t>
            </a:r>
            <a:r>
              <a:rPr lang="en-GB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 </a:t>
            </a:r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rudarstvu</a:t>
            </a:r>
            <a:r>
              <a:rPr lang="en-GB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GB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r-Latn-RS" sz="1200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Prošlost – sadašnjost – budućnost</a:t>
            </a:r>
            <a:endParaRPr lang="sr-Latn-R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>
            <a:extLst>
              <a:ext uri="{FF2B5EF4-FFF2-40B4-BE49-F238E27FC236}">
                <a16:creationId xmlns:a16="http://schemas.microsoft.com/office/drawing/2014/main" xmlns="" id="{A83C92A5-D141-42E6-B1E0-DEE402DAFEC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95400" y="759574"/>
            <a:ext cx="9677400" cy="1120820"/>
          </a:xfrm>
          <a:ln>
            <a:miter lim="800000"/>
            <a:headEnd/>
            <a:tailEnd/>
          </a:ln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Industrija 4.0: </a:t>
            </a:r>
            <a:r>
              <a:rPr sz="3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Kibernetsko-fizički sistem (CPS)</a:t>
            </a:r>
          </a:p>
        </p:txBody>
      </p:sp>
      <p:sp>
        <p:nvSpPr>
          <p:cNvPr id="48132" name="object 7">
            <a:extLst>
              <a:ext uri="{FF2B5EF4-FFF2-40B4-BE49-F238E27FC236}">
                <a16:creationId xmlns:a16="http://schemas.microsoft.com/office/drawing/2014/main" xmlns="" id="{53C19ED8-1F62-47EA-9678-CF7D67B163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1514" y="1509714"/>
            <a:ext cx="8193087" cy="757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3335" rIns="0" bIns="0">
            <a:spAutoFit/>
          </a:bodyPr>
          <a:lstStyle>
            <a:lvl1pPr marL="90488"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lnSpc>
                <a:spcPts val="1513"/>
              </a:lnSpc>
              <a:spcBef>
                <a:spcPts val="100"/>
              </a:spcBef>
              <a:buClrTx/>
              <a:buSzTx/>
              <a:buNone/>
            </a:pPr>
            <a:r>
              <a:rPr lang="sr-Latn-RS" altLang="sr-Latn-RS" sz="1400" b="1">
                <a:solidFill>
                  <a:srgbClr val="C00000"/>
                </a:solidFill>
                <a:latin typeface="Arial" panose="020B0604020202020204" pitchFamily="34" charset="0"/>
              </a:rPr>
              <a:t>Cyber-Physical Sysems </a:t>
            </a:r>
            <a:r>
              <a:rPr lang="sr-Latn-RS" altLang="sr-Latn-RS" sz="1400">
                <a:solidFill>
                  <a:srgbClr val="0000FF"/>
                </a:solidFill>
                <a:latin typeface="Arial" panose="020B0604020202020204" pitchFamily="34" charset="0"/>
              </a:rPr>
              <a:t>su </a:t>
            </a:r>
            <a:r>
              <a:rPr lang="sr-Latn-RS" altLang="sr-Latn-RS" sz="1400" b="1">
                <a:solidFill>
                  <a:srgbClr val="FF0000"/>
                </a:solidFill>
                <a:latin typeface="Arial" panose="020B0604020202020204" pitchFamily="34" charset="0"/>
              </a:rPr>
              <a:t>pametni</a:t>
            </a:r>
            <a:r>
              <a:rPr lang="sr-Latn-RS" altLang="sr-Latn-RS" sz="1400">
                <a:solidFill>
                  <a:srgbClr val="FF0000"/>
                </a:solidFill>
                <a:latin typeface="Arial" panose="020B0604020202020204" pitchFamily="34" charset="0"/>
              </a:rPr>
              <a:t>, </a:t>
            </a:r>
            <a:r>
              <a:rPr lang="sr-Latn-RS" altLang="sr-Latn-RS" sz="1400" b="1">
                <a:solidFill>
                  <a:srgbClr val="FF0000"/>
                </a:solidFill>
                <a:latin typeface="Arial" panose="020B0604020202020204" pitchFamily="34" charset="0"/>
              </a:rPr>
              <a:t>umreženi </a:t>
            </a:r>
            <a:r>
              <a:rPr lang="sr-Latn-RS" altLang="sr-Latn-RS" sz="1400">
                <a:solidFill>
                  <a:srgbClr val="0000FF"/>
                </a:solidFill>
                <a:latin typeface="Arial" panose="020B0604020202020204" pitchFamily="34" charset="0"/>
              </a:rPr>
              <a:t>sistemi sa ugrađenim </a:t>
            </a:r>
            <a:r>
              <a:rPr lang="sr-Latn-RS" altLang="sr-Latn-RS" sz="1400" b="1">
                <a:solidFill>
                  <a:srgbClr val="FF0000"/>
                </a:solidFill>
                <a:latin typeface="Arial" panose="020B0604020202020204" pitchFamily="34" charset="0"/>
              </a:rPr>
              <a:t>senzorima, procesorima i aktuatorima</a:t>
            </a:r>
            <a:endParaRPr lang="sr-Latn-RS" altLang="sr-Latn-RS" sz="140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>
              <a:lnSpc>
                <a:spcPts val="1338"/>
              </a:lnSpc>
              <a:spcBef>
                <a:spcPts val="163"/>
              </a:spcBef>
              <a:buClrTx/>
              <a:buSzTx/>
              <a:buNone/>
            </a:pPr>
            <a:r>
              <a:rPr lang="sr-Latn-RS" altLang="sr-Latn-RS" sz="1400">
                <a:solidFill>
                  <a:srgbClr val="0000FF"/>
                </a:solidFill>
                <a:latin typeface="Arial" panose="020B0604020202020204" pitchFamily="34" charset="0"/>
              </a:rPr>
              <a:t>(izvršnim organima) koji su u interakciji sa fizičkim svetom (uključujući i ljude kao korisnike) i podržavaju rad u  realnom vremenu.</a:t>
            </a:r>
          </a:p>
        </p:txBody>
      </p:sp>
      <p:sp>
        <p:nvSpPr>
          <p:cNvPr id="48133" name="object 8">
            <a:extLst>
              <a:ext uri="{FF2B5EF4-FFF2-40B4-BE49-F238E27FC236}">
                <a16:creationId xmlns:a16="http://schemas.microsoft.com/office/drawing/2014/main" xmlns="" id="{05E8C851-DEAC-4FF5-BE16-F63298316C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3938" y="2570164"/>
            <a:ext cx="7969250" cy="3482975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sr-Latn-RS" altLang="sr-Latn-RS" sz="2000">
              <a:latin typeface="Arial" panose="020B0604020202020204" pitchFamily="34" charset="0"/>
            </a:endParaRPr>
          </a:p>
        </p:txBody>
      </p:sp>
      <p:sp>
        <p:nvSpPr>
          <p:cNvPr id="48134" name="object 9">
            <a:extLst>
              <a:ext uri="{FF2B5EF4-FFF2-40B4-BE49-F238E27FC236}">
                <a16:creationId xmlns:a16="http://schemas.microsoft.com/office/drawing/2014/main" xmlns="" id="{BD0B38BC-7CE4-4DB7-BEDF-F8F10134A2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7951" y="2170113"/>
            <a:ext cx="3641725" cy="8001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sr-Latn-RS" altLang="sr-Latn-RS" sz="2000">
              <a:latin typeface="Arial" panose="020B0604020202020204" pitchFamily="34" charset="0"/>
            </a:endParaRPr>
          </a:p>
        </p:txBody>
      </p:sp>
      <p:sp>
        <p:nvSpPr>
          <p:cNvPr id="48135" name="object 10">
            <a:extLst>
              <a:ext uri="{FF2B5EF4-FFF2-40B4-BE49-F238E27FC236}">
                <a16:creationId xmlns:a16="http://schemas.microsoft.com/office/drawing/2014/main" xmlns="" id="{2C515CE7-A959-4A5B-A6E1-AB541B8E3E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8676" y="5626147"/>
            <a:ext cx="4359275" cy="717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065" rIns="0" bIns="0">
            <a:spAutoFit/>
          </a:bodyPr>
          <a:lstStyle>
            <a:lvl1pPr marL="12700"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lnSpc>
                <a:spcPts val="1400"/>
              </a:lnSpc>
              <a:spcBef>
                <a:spcPts val="100"/>
              </a:spcBef>
              <a:buClrTx/>
              <a:buSzTx/>
              <a:buNone/>
            </a:pPr>
            <a:r>
              <a:rPr lang="sr-Latn-RS" altLang="sr-Latn-RS" sz="1300" b="1" i="1" dirty="0">
                <a:solidFill>
                  <a:srgbClr val="FF0000"/>
                </a:solidFill>
                <a:latin typeface="Arial" panose="020B0604020202020204" pitchFamily="34" charset="0"/>
              </a:rPr>
              <a:t>Kibernetsko-fizički sistem:</a:t>
            </a:r>
            <a:endParaRPr lang="sr-Latn-RS" altLang="sr-Latn-RS" sz="13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>
              <a:lnSpc>
                <a:spcPts val="1250"/>
              </a:lnSpc>
              <a:spcBef>
                <a:spcPts val="150"/>
              </a:spcBef>
              <a:buClrTx/>
              <a:buSzTx/>
              <a:buNone/>
            </a:pPr>
            <a:r>
              <a:rPr lang="sr-Latn-RS" altLang="sr-Latn-RS" sz="1300" dirty="0">
                <a:solidFill>
                  <a:srgbClr val="0000FF"/>
                </a:solidFill>
                <a:latin typeface="Arial" panose="020B0604020202020204" pitchFamily="34" charset="0"/>
              </a:rPr>
              <a:t>Integracija lokalne "inteligencije" i komunikacijskih kapaciteta.  Ovi sistemi su "dovoljno pametni" da mogu nezavisno odlučivati</a:t>
            </a:r>
            <a:r>
              <a:rPr lang="sr-Latn-RS" altLang="sr-Latn-RS" sz="1300" dirty="0"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48136" name="object 11">
            <a:extLst>
              <a:ext uri="{FF2B5EF4-FFF2-40B4-BE49-F238E27FC236}">
                <a16:creationId xmlns:a16="http://schemas.microsoft.com/office/drawing/2014/main" xmlns="" id="{483204DD-B85B-4098-852F-D10C1FD048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5576" y="2995614"/>
            <a:ext cx="3629025" cy="1398587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sr-Latn-RS" altLang="sr-Latn-RS" sz="2000">
              <a:latin typeface="Arial" panose="020B0604020202020204" pitchFamily="34" charset="0"/>
            </a:endParaRPr>
          </a:p>
        </p:txBody>
      </p:sp>
      <p:sp>
        <p:nvSpPr>
          <p:cNvPr id="9" name="Espace réservé du numéro de diapositive 3">
            <a:extLst>
              <a:ext uri="{FF2B5EF4-FFF2-40B4-BE49-F238E27FC236}">
                <a16:creationId xmlns:a16="http://schemas.microsoft.com/office/drawing/2014/main" xmlns="" id="{17F9103C-75D0-4CDD-9176-0D1C9AF924D4}"/>
              </a:ext>
            </a:extLst>
          </p:cNvPr>
          <p:cNvSpPr txBox="1">
            <a:spLocks/>
          </p:cNvSpPr>
          <p:nvPr/>
        </p:nvSpPr>
        <p:spPr>
          <a:xfrm>
            <a:off x="10769600" y="6457950"/>
            <a:ext cx="1117600" cy="3238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 b="1">
                <a:latin typeface="Corbel" panose="020B0503020204020204" pitchFamily="34" charset="0"/>
              </a:rPr>
              <a:t> </a:t>
            </a:r>
            <a:fld id="{6A8FDE07-382F-4FF8-9EF5-D2EA26C890B1}" type="slidenum">
              <a:rPr lang="en-US" altLang="en-US" b="1" smtClean="0">
                <a:latin typeface="Corbel" panose="020B0503020204020204" pitchFamily="34" charset="0"/>
                <a:cs typeface="Calibri Light" panose="020F0302020204030204" pitchFamily="34" charset="0"/>
              </a:rPr>
              <a:pPr/>
              <a:t>13</a:t>
            </a:fld>
            <a:endParaRPr lang="en-US" altLang="en-US" b="1" dirty="0">
              <a:latin typeface="Corbel" panose="020B0503020204020204" pitchFamily="34" charset="0"/>
              <a:cs typeface="Calibri Light" panose="020F0302020204030204" pitchFamily="34" charset="0"/>
            </a:endParaRPr>
          </a:p>
        </p:txBody>
      </p:sp>
      <p:sp>
        <p:nvSpPr>
          <p:cNvPr id="10" name="Line 6">
            <a:extLst>
              <a:ext uri="{FF2B5EF4-FFF2-40B4-BE49-F238E27FC236}">
                <a16:creationId xmlns:a16="http://schemas.microsoft.com/office/drawing/2014/main" xmlns="" id="{64B59F03-13EF-463F-AE0C-DCD45ABCB225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47700"/>
            <a:ext cx="1219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" name="Line 7">
            <a:extLst>
              <a:ext uri="{FF2B5EF4-FFF2-40B4-BE49-F238E27FC236}">
                <a16:creationId xmlns:a16="http://schemas.microsoft.com/office/drawing/2014/main" xmlns="" id="{BBE975AB-EBE7-4F5E-9D35-21218A9A784C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400800"/>
            <a:ext cx="1219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FAD9CD8-245E-4251-A925-026B70F7AF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178086"/>
            <a:ext cx="533400" cy="660148"/>
          </a:xfrm>
          <a:prstGeom prst="rect">
            <a:avLst/>
          </a:prstGeom>
        </p:spPr>
      </p:pic>
      <p:sp>
        <p:nvSpPr>
          <p:cNvPr id="14" name="Rectangle 7">
            <a:extLst>
              <a:ext uri="{FF2B5EF4-FFF2-40B4-BE49-F238E27FC236}">
                <a16:creationId xmlns:a16="http://schemas.microsoft.com/office/drawing/2014/main" xmlns="" id="{A9E1012B-FE5A-42A2-8CE9-F5B8598E07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sr-Latn-RS" sz="36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3. </a:t>
            </a:r>
            <a:r>
              <a:rPr lang="sr-Latn-R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Smernice za implementaciju I4.0 u rudarstvu</a:t>
            </a:r>
            <a:endParaRPr lang="it-IT" sz="3600" b="1" kern="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  <a:cs typeface="Calibri Light" panose="020F03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BBECCE6-7675-49B5-B5BD-72117DF348B2}"/>
              </a:ext>
            </a:extLst>
          </p:cNvPr>
          <p:cNvSpPr txBox="1"/>
          <p:nvPr/>
        </p:nvSpPr>
        <p:spPr>
          <a:xfrm>
            <a:off x="745786" y="6396335"/>
            <a:ext cx="5867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Industrija</a:t>
            </a:r>
            <a:r>
              <a:rPr lang="en-GB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4.0 </a:t>
            </a:r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GB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njena</a:t>
            </a:r>
            <a:r>
              <a:rPr lang="en-GB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primena</a:t>
            </a:r>
            <a:r>
              <a:rPr lang="en-GB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 </a:t>
            </a:r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rudarstvu</a:t>
            </a:r>
            <a:r>
              <a:rPr lang="en-GB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GB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r-Latn-RS" sz="1200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Prošlost – sadašnjost – budućnost</a:t>
            </a:r>
            <a:endParaRPr lang="sr-Latn-R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object 5">
            <a:extLst>
              <a:ext uri="{FF2B5EF4-FFF2-40B4-BE49-F238E27FC236}">
                <a16:creationId xmlns:a16="http://schemas.microsoft.com/office/drawing/2014/main" xmlns="" id="{ED103F7F-63B4-418B-862A-99A8CD8DF8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3413" y="3805575"/>
            <a:ext cx="4044950" cy="2214562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sr-Latn-RS" altLang="sr-Latn-RS" sz="2000">
              <a:latin typeface="Arial" panose="020B0604020202020204" pitchFamily="34" charset="0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xmlns="" id="{52B8F099-A3BB-49AD-B85F-F5409384C4C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87005" y="767301"/>
            <a:ext cx="8198409" cy="566822"/>
          </a:xfrm>
          <a:ln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Industrija 4.0: </a:t>
            </a:r>
            <a:r>
              <a:rPr sz="3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Internet stvari</a:t>
            </a: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xmlns="" id="{FC5190A3-84B6-489B-BCB4-E6722086B9A0}"/>
              </a:ext>
            </a:extLst>
          </p:cNvPr>
          <p:cNvSpPr txBox="1"/>
          <p:nvPr/>
        </p:nvSpPr>
        <p:spPr>
          <a:xfrm>
            <a:off x="1900239" y="6009025"/>
            <a:ext cx="4365625" cy="196850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sz="1200" spc="-85" dirty="0">
                <a:latin typeface="Arial"/>
                <a:cs typeface="Arial"/>
              </a:rPr>
              <a:t>Do </a:t>
            </a:r>
            <a:r>
              <a:rPr sz="1200" spc="-50" dirty="0">
                <a:latin typeface="Arial"/>
                <a:cs typeface="Arial"/>
              </a:rPr>
              <a:t>2020.</a:t>
            </a:r>
            <a:r>
              <a:rPr lang="sr-Latn-RS" sz="1200" spc="-50" dirty="0">
                <a:latin typeface="Arial"/>
                <a:cs typeface="Arial"/>
              </a:rPr>
              <a:t> </a:t>
            </a:r>
            <a:r>
              <a:rPr sz="1200" spc="-50" dirty="0" err="1">
                <a:latin typeface="Arial"/>
                <a:cs typeface="Arial"/>
              </a:rPr>
              <a:t>godine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spc="-45" dirty="0">
                <a:latin typeface="Arial"/>
                <a:cs typeface="Arial"/>
              </a:rPr>
              <a:t>između </a:t>
            </a:r>
            <a:r>
              <a:rPr sz="1200" spc="-60" dirty="0">
                <a:latin typeface="Arial"/>
                <a:cs typeface="Arial"/>
              </a:rPr>
              <a:t>50 </a:t>
            </a:r>
            <a:r>
              <a:rPr sz="1200" spc="5" dirty="0">
                <a:latin typeface="Arial"/>
                <a:cs typeface="Arial"/>
              </a:rPr>
              <a:t>i </a:t>
            </a:r>
            <a:r>
              <a:rPr sz="1200" spc="-60" dirty="0">
                <a:latin typeface="Arial"/>
                <a:cs typeface="Arial"/>
              </a:rPr>
              <a:t>200 </a:t>
            </a:r>
            <a:r>
              <a:rPr sz="1200" spc="-15" dirty="0">
                <a:latin typeface="Arial"/>
                <a:cs typeface="Arial"/>
              </a:rPr>
              <a:t>milijardi </a:t>
            </a:r>
            <a:r>
              <a:rPr sz="1200" spc="-20" dirty="0">
                <a:latin typeface="Arial"/>
                <a:cs typeface="Arial"/>
              </a:rPr>
              <a:t>internetom</a:t>
            </a:r>
            <a:r>
              <a:rPr sz="1200" spc="-250" dirty="0">
                <a:latin typeface="Arial"/>
                <a:cs typeface="Arial"/>
              </a:rPr>
              <a:t> </a:t>
            </a:r>
            <a:r>
              <a:rPr sz="1200" spc="-60" dirty="0">
                <a:latin typeface="Arial"/>
                <a:cs typeface="Arial"/>
              </a:rPr>
              <a:t>povezanih </a:t>
            </a:r>
            <a:r>
              <a:rPr sz="1200" spc="-40" dirty="0">
                <a:latin typeface="Arial"/>
                <a:cs typeface="Arial"/>
              </a:rPr>
              <a:t>stvari.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49158" name="object 12">
            <a:extLst>
              <a:ext uri="{FF2B5EF4-FFF2-40B4-BE49-F238E27FC236}">
                <a16:creationId xmlns:a16="http://schemas.microsoft.com/office/drawing/2014/main" xmlns="" id="{21358B15-91FF-4BDB-A944-F6C488ECA2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4187" y="1507911"/>
            <a:ext cx="8683625" cy="215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5560" rIns="0" bIns="0">
            <a:spAutoFit/>
          </a:bodyPr>
          <a:lstStyle>
            <a:lvl1pPr marL="90488"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ts val="275"/>
              </a:spcBef>
              <a:buClrTx/>
              <a:buSzTx/>
              <a:buNone/>
            </a:pPr>
            <a:r>
              <a:rPr lang="sr-Latn-RS" altLang="sr-Latn-RS" sz="1400" b="1" dirty="0">
                <a:solidFill>
                  <a:srgbClr val="C00000"/>
                </a:solidFill>
                <a:latin typeface="Arial" panose="020B0604020202020204" pitchFamily="34" charset="0"/>
              </a:rPr>
              <a:t>Internet of Things (IoT)</a:t>
            </a:r>
            <a:endParaRPr lang="sr-Latn-RS" altLang="sr-Latn-RS" sz="1400" dirty="0">
              <a:latin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438"/>
              </a:spcBef>
              <a:buClrTx/>
              <a:buSzTx/>
              <a:buNone/>
            </a:pPr>
            <a:r>
              <a:rPr lang="sr-Latn-RS" altLang="sr-Latn-RS" sz="1200" dirty="0">
                <a:solidFill>
                  <a:srgbClr val="0000FF"/>
                </a:solidFill>
                <a:latin typeface="Arial" panose="020B0604020202020204" pitchFamily="34" charset="0"/>
              </a:rPr>
              <a:t>Predstavlja </a:t>
            </a:r>
            <a:r>
              <a:rPr lang="sr-Latn-RS" altLang="sr-Latn-RS" sz="1200" b="1" dirty="0">
                <a:solidFill>
                  <a:srgbClr val="0000FF"/>
                </a:solidFill>
                <a:latin typeface="Arial" panose="020B0604020202020204" pitchFamily="34" charset="0"/>
              </a:rPr>
              <a:t>međuumrežavanje fizičkih objekata sa ugrađenom  elektronikom, softverom, senzorima i konekcijom</a:t>
            </a:r>
            <a:r>
              <a:rPr lang="sr-Latn-RS" altLang="sr-Latn-RS" sz="1200" dirty="0">
                <a:solidFill>
                  <a:srgbClr val="0000FF"/>
                </a:solidFill>
                <a:latin typeface="Arial" panose="020B0604020202020204" pitchFamily="34" charset="0"/>
              </a:rPr>
              <a:t>. Na taj način je  uređajima omogućena </a:t>
            </a:r>
            <a:r>
              <a:rPr lang="sr-Latn-RS" altLang="sr-Latn-RS" sz="1200" b="1" dirty="0">
                <a:solidFill>
                  <a:srgbClr val="0000FF"/>
                </a:solidFill>
                <a:latin typeface="Arial" panose="020B0604020202020204" pitchFamily="34" charset="0"/>
              </a:rPr>
              <a:t>razmena podataka </a:t>
            </a:r>
            <a:r>
              <a:rPr lang="sr-Latn-RS" altLang="sr-Latn-RS" sz="1200" dirty="0">
                <a:solidFill>
                  <a:srgbClr val="0000FF"/>
                </a:solidFill>
                <a:latin typeface="Arial" panose="020B0604020202020204" pitchFamily="34" charset="0"/>
              </a:rPr>
              <a:t>sa aplikacijama, operaterom  i/ili drugim povezanim uređajima. IoT omogućava da objekti budu  </a:t>
            </a:r>
            <a:r>
              <a:rPr lang="sr-Latn-RS" altLang="sr-Latn-RS" sz="1200" b="1" dirty="0">
                <a:solidFill>
                  <a:srgbClr val="0000FF"/>
                </a:solidFill>
                <a:latin typeface="Arial" panose="020B0604020202020204" pitchFamily="34" charset="0"/>
              </a:rPr>
              <a:t>locirani </a:t>
            </a:r>
            <a:r>
              <a:rPr lang="sr-Latn-RS" altLang="sr-Latn-RS" sz="1200" dirty="0">
                <a:solidFill>
                  <a:srgbClr val="0000FF"/>
                </a:solidFill>
                <a:latin typeface="Arial" panose="020B0604020202020204" pitchFamily="34" charset="0"/>
              </a:rPr>
              <a:t>i </a:t>
            </a:r>
            <a:r>
              <a:rPr lang="sr-Latn-RS" altLang="sr-Latn-RS" sz="1200" b="1" dirty="0">
                <a:solidFill>
                  <a:srgbClr val="0000FF"/>
                </a:solidFill>
                <a:latin typeface="Arial" panose="020B0604020202020204" pitchFamily="34" charset="0"/>
              </a:rPr>
              <a:t>kontrolisani na daljinu </a:t>
            </a:r>
            <a:r>
              <a:rPr lang="sr-Latn-RS" altLang="sr-Latn-RS" sz="1200" dirty="0">
                <a:solidFill>
                  <a:srgbClr val="0000FF"/>
                </a:solidFill>
                <a:latin typeface="Arial" panose="020B0604020202020204" pitchFamily="34" charset="0"/>
              </a:rPr>
              <a:t>putem postojeće mrežne infrastrukture.</a:t>
            </a:r>
          </a:p>
          <a:p>
            <a:pPr>
              <a:spcBef>
                <a:spcPts val="750"/>
              </a:spcBef>
              <a:buClrTx/>
              <a:buSzTx/>
              <a:buNone/>
            </a:pPr>
            <a:r>
              <a:rPr lang="sr-Latn-RS" altLang="sr-Latn-RS" sz="1400" b="1" dirty="0">
                <a:solidFill>
                  <a:srgbClr val="C00000"/>
                </a:solidFill>
                <a:latin typeface="Arial" panose="020B0604020202020204" pitchFamily="34" charset="0"/>
              </a:rPr>
              <a:t>Industrial Internet of Things (IIoT)</a:t>
            </a:r>
            <a:endParaRPr lang="sr-Latn-RS" altLang="sr-Latn-RS" sz="1400" dirty="0">
              <a:latin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438"/>
              </a:spcBef>
              <a:buClrTx/>
              <a:buSzTx/>
              <a:buNone/>
            </a:pPr>
            <a:r>
              <a:rPr lang="sr-Latn-RS" altLang="sr-Latn-RS" sz="1200" dirty="0">
                <a:solidFill>
                  <a:srgbClr val="0000FF"/>
                </a:solidFill>
                <a:latin typeface="Arial" panose="020B0604020202020204" pitchFamily="34" charset="0"/>
              </a:rPr>
              <a:t>Industrijski internet stvari (IIoT) se odnosi na međusobno  </a:t>
            </a:r>
            <a:r>
              <a:rPr lang="sr-Latn-RS" altLang="sr-Latn-RS" sz="1200" b="1" dirty="0">
                <a:solidFill>
                  <a:srgbClr val="0000FF"/>
                </a:solidFill>
                <a:latin typeface="Arial" panose="020B0604020202020204" pitchFamily="34" charset="0"/>
              </a:rPr>
              <a:t>povezane senzore, instrumente i druge industrijske uređaje  i objekte</a:t>
            </a:r>
            <a:r>
              <a:rPr lang="sr-Latn-RS" altLang="sr-Latn-RS" sz="1200" dirty="0">
                <a:solidFill>
                  <a:srgbClr val="0000FF"/>
                </a:solidFill>
                <a:latin typeface="Arial" panose="020B0604020202020204" pitchFamily="34" charset="0"/>
              </a:rPr>
              <a:t>, umrežene zajedno </a:t>
            </a:r>
            <a:r>
              <a:rPr lang="sr-Latn-RS" altLang="sr-Latn-RS" sz="1200" b="1" dirty="0">
                <a:solidFill>
                  <a:srgbClr val="0000FF"/>
                </a:solidFill>
                <a:latin typeface="Arial" panose="020B0604020202020204" pitchFamily="34" charset="0"/>
              </a:rPr>
              <a:t>sa industrijskim aplikacijama,  uključujući proizvodnju i upravljanje energijom</a:t>
            </a:r>
            <a:r>
              <a:rPr lang="sr-Latn-RS" altLang="sr-Latn-RS" sz="1200" dirty="0">
                <a:solidFill>
                  <a:srgbClr val="0000FF"/>
                </a:solidFill>
                <a:latin typeface="Arial" panose="020B0604020202020204" pitchFamily="34" charset="0"/>
              </a:rPr>
              <a:t>.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sr-Latn-RS" altLang="sr-Latn-R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sr-Latn-RS" altLang="sr-Latn-RS" sz="1400" b="1" dirty="0">
                <a:solidFill>
                  <a:srgbClr val="C00000"/>
                </a:solidFill>
                <a:latin typeface="Arial" panose="020B0604020202020204" pitchFamily="34" charset="0"/>
              </a:rPr>
              <a:t>Internet of Everything (IoE)</a:t>
            </a:r>
            <a:endParaRPr lang="sr-Latn-RS" altLang="sr-Latn-RS" sz="1400" dirty="0">
              <a:latin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438"/>
              </a:spcBef>
              <a:buClrTx/>
              <a:buSzTx/>
              <a:buNone/>
            </a:pPr>
            <a:r>
              <a:rPr lang="sr-Latn-RS" altLang="sr-Latn-RS" sz="1200" b="1" dirty="0">
                <a:solidFill>
                  <a:srgbClr val="0000FF"/>
                </a:solidFill>
                <a:latin typeface="Arial" panose="020B0604020202020204" pitchFamily="34" charset="0"/>
              </a:rPr>
              <a:t>Internet svega </a:t>
            </a:r>
            <a:r>
              <a:rPr lang="sr-Latn-RS" altLang="sr-Latn-RS" sz="1200" dirty="0">
                <a:solidFill>
                  <a:srgbClr val="0000FF"/>
                </a:solidFill>
                <a:latin typeface="Arial" panose="020B0604020202020204" pitchFamily="34" charset="0"/>
              </a:rPr>
              <a:t>predstavlja inteligentnu konekciju između </a:t>
            </a:r>
            <a:r>
              <a:rPr lang="sr-Latn-RS" altLang="sr-Latn-RS" sz="1200" b="1" dirty="0">
                <a:solidFill>
                  <a:srgbClr val="0000FF"/>
                </a:solidFill>
                <a:latin typeface="Arial" panose="020B0604020202020204" pitchFamily="34" charset="0"/>
              </a:rPr>
              <a:t>ljudi, procesa,  podataka i stvari</a:t>
            </a:r>
            <a:r>
              <a:rPr lang="sr-Latn-RS" altLang="sr-Latn-RS" sz="1200" dirty="0">
                <a:solidFill>
                  <a:srgbClr val="0000FF"/>
                </a:solidFill>
                <a:latin typeface="Arial" panose="020B0604020202020204" pitchFamily="34" charset="0"/>
              </a:rPr>
              <a:t>. IOE koncept ukljucuje </a:t>
            </a:r>
            <a:r>
              <a:rPr lang="sr-Latn-RS" altLang="sr-Latn-RS" sz="1200" b="1" dirty="0">
                <a:solidFill>
                  <a:srgbClr val="0000FF"/>
                </a:solidFill>
                <a:latin typeface="Arial" panose="020B0604020202020204" pitchFamily="34" charset="0"/>
              </a:rPr>
              <a:t>M2M </a:t>
            </a:r>
            <a:r>
              <a:rPr lang="sr-Latn-RS" altLang="sr-Latn-RS" sz="1200" dirty="0">
                <a:solidFill>
                  <a:srgbClr val="0000FF"/>
                </a:solidFill>
                <a:latin typeface="Arial" panose="020B0604020202020204" pitchFamily="34" charset="0"/>
              </a:rPr>
              <a:t>komunikaciju, </a:t>
            </a:r>
            <a:r>
              <a:rPr lang="sr-Latn-RS" altLang="sr-Latn-RS" sz="1200" b="1" dirty="0">
                <a:solidFill>
                  <a:srgbClr val="0000FF"/>
                </a:solidFill>
                <a:latin typeface="Arial" panose="020B0604020202020204" pitchFamily="34" charset="0"/>
              </a:rPr>
              <a:t>M2P  </a:t>
            </a:r>
            <a:r>
              <a:rPr lang="sr-Latn-RS" altLang="sr-Latn-RS" sz="1200" dirty="0">
                <a:solidFill>
                  <a:srgbClr val="0000FF"/>
                </a:solidFill>
                <a:latin typeface="Arial" panose="020B0604020202020204" pitchFamily="34" charset="0"/>
              </a:rPr>
              <a:t>(Machine-to-People) i </a:t>
            </a:r>
            <a:r>
              <a:rPr lang="sr-Latn-RS" altLang="sr-Latn-RS" sz="1200" b="1" dirty="0">
                <a:solidFill>
                  <a:srgbClr val="0000FF"/>
                </a:solidFill>
                <a:latin typeface="Arial" panose="020B0604020202020204" pitchFamily="34" charset="0"/>
              </a:rPr>
              <a:t>P2P </a:t>
            </a:r>
            <a:r>
              <a:rPr lang="sr-Latn-RS" altLang="sr-Latn-RS" sz="1200" dirty="0">
                <a:solidFill>
                  <a:srgbClr val="0000FF"/>
                </a:solidFill>
                <a:latin typeface="Arial" panose="020B0604020202020204" pitchFamily="34" charset="0"/>
              </a:rPr>
              <a:t>tehnološki podržanu interakciju između ljudi.</a:t>
            </a:r>
          </a:p>
        </p:txBody>
      </p:sp>
      <p:sp>
        <p:nvSpPr>
          <p:cNvPr id="49159" name="object 13">
            <a:extLst>
              <a:ext uri="{FF2B5EF4-FFF2-40B4-BE49-F238E27FC236}">
                <a16:creationId xmlns:a16="http://schemas.microsoft.com/office/drawing/2014/main" xmlns="" id="{00EE5114-42B2-4A95-9165-B84B8A9BC9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0" y="4413251"/>
            <a:ext cx="1928812" cy="153035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sr-Latn-RS" altLang="sr-Latn-RS" sz="2000">
              <a:latin typeface="Arial" panose="020B0604020202020204" pitchFamily="34" charset="0"/>
            </a:endParaRPr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xmlns="" id="{5B9DC50B-E5DB-4F05-B1C1-0F742C1A06E8}"/>
              </a:ext>
            </a:extLst>
          </p:cNvPr>
          <p:cNvSpPr txBox="1"/>
          <p:nvPr/>
        </p:nvSpPr>
        <p:spPr>
          <a:xfrm>
            <a:off x="7289800" y="4545015"/>
            <a:ext cx="330200" cy="198437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sz="1200" b="1" spc="-235" dirty="0">
                <a:latin typeface="Arial"/>
                <a:cs typeface="Arial"/>
              </a:rPr>
              <a:t>L</a:t>
            </a:r>
            <a:r>
              <a:rPr sz="1200" b="1" spc="-30" dirty="0">
                <a:latin typeface="Arial"/>
                <a:cs typeface="Arial"/>
              </a:rPr>
              <a:t>j</a:t>
            </a:r>
            <a:r>
              <a:rPr sz="1200" b="1" spc="-90" dirty="0">
                <a:latin typeface="Arial"/>
                <a:cs typeface="Arial"/>
              </a:rPr>
              <a:t>ud</a:t>
            </a:r>
            <a:r>
              <a:rPr sz="1200" b="1" spc="-40" dirty="0">
                <a:latin typeface="Arial"/>
                <a:cs typeface="Arial"/>
              </a:rPr>
              <a:t>i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xmlns="" id="{FAE293E1-03B5-4594-AA95-BB9ED4B29B1E}"/>
              </a:ext>
            </a:extLst>
          </p:cNvPr>
          <p:cNvSpPr txBox="1"/>
          <p:nvPr/>
        </p:nvSpPr>
        <p:spPr>
          <a:xfrm>
            <a:off x="7204075" y="5486401"/>
            <a:ext cx="442912" cy="198438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sz="1200" b="1" spc="-195" dirty="0">
                <a:latin typeface="Arial"/>
                <a:cs typeface="Arial"/>
              </a:rPr>
              <a:t>P</a:t>
            </a:r>
            <a:r>
              <a:rPr sz="1200" b="1" spc="-90" dirty="0">
                <a:latin typeface="Arial"/>
                <a:cs typeface="Arial"/>
              </a:rPr>
              <a:t>o</a:t>
            </a:r>
            <a:r>
              <a:rPr sz="1200" b="1" spc="-85" dirty="0">
                <a:latin typeface="Arial"/>
                <a:cs typeface="Arial"/>
              </a:rPr>
              <a:t>d</a:t>
            </a:r>
            <a:r>
              <a:rPr sz="1200" b="1" spc="-80" dirty="0">
                <a:latin typeface="Arial"/>
                <a:cs typeface="Arial"/>
              </a:rPr>
              <a:t>a</a:t>
            </a:r>
            <a:r>
              <a:rPr sz="1200" b="1" spc="-110" dirty="0">
                <a:latin typeface="Arial"/>
                <a:cs typeface="Arial"/>
              </a:rPr>
              <a:t>ci</a:t>
            </a:r>
            <a:endParaRPr sz="1200">
              <a:latin typeface="Arial"/>
              <a:cs typeface="Arial"/>
            </a:endParaRPr>
          </a:p>
        </p:txBody>
      </p:sp>
      <p:sp>
        <p:nvSpPr>
          <p:cNvPr id="16" name="object 16">
            <a:extLst>
              <a:ext uri="{FF2B5EF4-FFF2-40B4-BE49-F238E27FC236}">
                <a16:creationId xmlns:a16="http://schemas.microsoft.com/office/drawing/2014/main" xmlns="" id="{BA2F2CD6-CBC0-4FC9-A336-6103494A88D8}"/>
              </a:ext>
            </a:extLst>
          </p:cNvPr>
          <p:cNvSpPr txBox="1"/>
          <p:nvPr/>
        </p:nvSpPr>
        <p:spPr>
          <a:xfrm>
            <a:off x="9580563" y="4527551"/>
            <a:ext cx="481013" cy="196850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sz="1200" b="1" spc="-135" dirty="0">
                <a:latin typeface="Arial"/>
                <a:cs typeface="Arial"/>
              </a:rPr>
              <a:t>P</a:t>
            </a:r>
            <a:r>
              <a:rPr sz="1200" b="1" spc="-85" dirty="0">
                <a:latin typeface="Arial"/>
                <a:cs typeface="Arial"/>
              </a:rPr>
              <a:t>r</a:t>
            </a:r>
            <a:r>
              <a:rPr sz="1200" b="1" spc="-130" dirty="0">
                <a:latin typeface="Arial"/>
                <a:cs typeface="Arial"/>
              </a:rPr>
              <a:t>oc</a:t>
            </a:r>
            <a:r>
              <a:rPr sz="1200" b="1" spc="-70" dirty="0">
                <a:latin typeface="Arial"/>
                <a:cs typeface="Arial"/>
              </a:rPr>
              <a:t>e</a:t>
            </a:r>
            <a:r>
              <a:rPr sz="1200" b="1" spc="-114" dirty="0">
                <a:latin typeface="Arial"/>
                <a:cs typeface="Arial"/>
              </a:rPr>
              <a:t>si</a:t>
            </a:r>
            <a:endParaRPr sz="1200">
              <a:latin typeface="Arial"/>
              <a:cs typeface="Arial"/>
            </a:endParaRPr>
          </a:p>
        </p:txBody>
      </p:sp>
      <p:sp>
        <p:nvSpPr>
          <p:cNvPr id="17" name="object 17">
            <a:extLst>
              <a:ext uri="{FF2B5EF4-FFF2-40B4-BE49-F238E27FC236}">
                <a16:creationId xmlns:a16="http://schemas.microsoft.com/office/drawing/2014/main" xmlns="" id="{52966813-677A-4353-9E23-05BEAA109BD6}"/>
              </a:ext>
            </a:extLst>
          </p:cNvPr>
          <p:cNvSpPr txBox="1"/>
          <p:nvPr/>
        </p:nvSpPr>
        <p:spPr>
          <a:xfrm>
            <a:off x="9590087" y="5486401"/>
            <a:ext cx="387350" cy="198438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sz="1200" b="1" spc="-105" dirty="0">
                <a:latin typeface="Arial"/>
                <a:cs typeface="Arial"/>
              </a:rPr>
              <a:t>St</a:t>
            </a:r>
            <a:r>
              <a:rPr sz="1200" b="1" spc="-135" dirty="0">
                <a:latin typeface="Arial"/>
                <a:cs typeface="Arial"/>
              </a:rPr>
              <a:t>v</a:t>
            </a:r>
            <a:r>
              <a:rPr sz="1200" b="1" spc="-80" dirty="0">
                <a:latin typeface="Arial"/>
                <a:cs typeface="Arial"/>
              </a:rPr>
              <a:t>a</a:t>
            </a:r>
            <a:r>
              <a:rPr sz="1200" b="1" spc="-45" dirty="0">
                <a:latin typeface="Arial"/>
                <a:cs typeface="Arial"/>
              </a:rPr>
              <a:t>r</a:t>
            </a:r>
            <a:r>
              <a:rPr sz="1200" b="1" spc="-40" dirty="0">
                <a:latin typeface="Arial"/>
                <a:cs typeface="Arial"/>
              </a:rPr>
              <a:t>i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" name="Espace réservé du numéro de diapositive 3">
            <a:extLst>
              <a:ext uri="{FF2B5EF4-FFF2-40B4-BE49-F238E27FC236}">
                <a16:creationId xmlns:a16="http://schemas.microsoft.com/office/drawing/2014/main" xmlns="" id="{4D295116-D50A-4E8B-9256-1679CC721C9E}"/>
              </a:ext>
            </a:extLst>
          </p:cNvPr>
          <p:cNvSpPr txBox="1">
            <a:spLocks/>
          </p:cNvSpPr>
          <p:nvPr/>
        </p:nvSpPr>
        <p:spPr>
          <a:xfrm>
            <a:off x="10769600" y="6457950"/>
            <a:ext cx="1117600" cy="3238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 b="1">
                <a:latin typeface="Corbel" panose="020B0503020204020204" pitchFamily="34" charset="0"/>
              </a:rPr>
              <a:t> </a:t>
            </a:r>
            <a:fld id="{6A8FDE07-382F-4FF8-9EF5-D2EA26C890B1}" type="slidenum">
              <a:rPr lang="en-US" altLang="en-US" b="1" smtClean="0">
                <a:latin typeface="Corbel" panose="020B0503020204020204" pitchFamily="34" charset="0"/>
                <a:cs typeface="Calibri Light" panose="020F0302020204030204" pitchFamily="34" charset="0"/>
              </a:rPr>
              <a:pPr/>
              <a:t>14</a:t>
            </a:fld>
            <a:endParaRPr lang="en-US" altLang="en-US" b="1" dirty="0">
              <a:latin typeface="Corbel" panose="020B0503020204020204" pitchFamily="34" charset="0"/>
              <a:cs typeface="Calibri Light" panose="020F0302020204030204" pitchFamily="34" charset="0"/>
            </a:endParaRPr>
          </a:p>
        </p:txBody>
      </p:sp>
      <p:sp>
        <p:nvSpPr>
          <p:cNvPr id="13" name="Line 6">
            <a:extLst>
              <a:ext uri="{FF2B5EF4-FFF2-40B4-BE49-F238E27FC236}">
                <a16:creationId xmlns:a16="http://schemas.microsoft.com/office/drawing/2014/main" xmlns="" id="{9EC924B3-EBEB-4B39-8F35-A793BCA81E61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47700"/>
            <a:ext cx="1219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" name="Line 7">
            <a:extLst>
              <a:ext uri="{FF2B5EF4-FFF2-40B4-BE49-F238E27FC236}">
                <a16:creationId xmlns:a16="http://schemas.microsoft.com/office/drawing/2014/main" xmlns="" id="{4C782743-6BBF-4644-B1DF-7F0DD4D76167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400800"/>
            <a:ext cx="1219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20F5780B-7C1E-4C7E-9120-1BAE8FC2A4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178086"/>
            <a:ext cx="533400" cy="660148"/>
          </a:xfrm>
          <a:prstGeom prst="rect">
            <a:avLst/>
          </a:prstGeom>
        </p:spPr>
      </p:pic>
      <p:sp>
        <p:nvSpPr>
          <p:cNvPr id="21" name="Rectangle 7">
            <a:extLst>
              <a:ext uri="{FF2B5EF4-FFF2-40B4-BE49-F238E27FC236}">
                <a16:creationId xmlns:a16="http://schemas.microsoft.com/office/drawing/2014/main" xmlns="" id="{F517C255-89FE-4616-9CEF-0C8E8E3333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sr-Latn-RS" sz="36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3. </a:t>
            </a:r>
            <a:r>
              <a:rPr lang="sr-Latn-R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Smernice za implementaciju I4.0 u rudarstvu</a:t>
            </a:r>
            <a:endParaRPr lang="it-IT" sz="3600" b="1" kern="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  <a:cs typeface="Calibri Light" panose="020F03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6785B22-AA38-4B18-B7F1-D09B5AB9807E}"/>
              </a:ext>
            </a:extLst>
          </p:cNvPr>
          <p:cNvSpPr txBox="1"/>
          <p:nvPr/>
        </p:nvSpPr>
        <p:spPr>
          <a:xfrm>
            <a:off x="745786" y="6396335"/>
            <a:ext cx="5867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Industrija</a:t>
            </a:r>
            <a:r>
              <a:rPr lang="en-GB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4.0 </a:t>
            </a:r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GB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njena</a:t>
            </a:r>
            <a:r>
              <a:rPr lang="en-GB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primena</a:t>
            </a:r>
            <a:r>
              <a:rPr lang="en-GB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 </a:t>
            </a:r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rudarstvu</a:t>
            </a:r>
            <a:r>
              <a:rPr lang="en-GB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GB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r-Latn-RS" sz="1200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Prošlost – sadašnjost – budućnost</a:t>
            </a:r>
            <a:endParaRPr lang="sr-Latn-R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>
            <a:extLst>
              <a:ext uri="{FF2B5EF4-FFF2-40B4-BE49-F238E27FC236}">
                <a16:creationId xmlns:a16="http://schemas.microsoft.com/office/drawing/2014/main" xmlns="" id="{5E4A0672-B4F0-4F51-B1C7-026432B4E3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28495" y="803591"/>
            <a:ext cx="8046009" cy="566822"/>
          </a:xfrm>
          <a:ln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Industrija 4.0: </a:t>
            </a:r>
            <a:r>
              <a:rPr sz="3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Oblak</a:t>
            </a:r>
          </a:p>
        </p:txBody>
      </p:sp>
      <p:sp>
        <p:nvSpPr>
          <p:cNvPr id="50180" name="object 6">
            <a:extLst>
              <a:ext uri="{FF2B5EF4-FFF2-40B4-BE49-F238E27FC236}">
                <a16:creationId xmlns:a16="http://schemas.microsoft.com/office/drawing/2014/main" xmlns="" id="{53505824-810B-4B04-8BA7-CCD70849C2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6576" y="1501776"/>
            <a:ext cx="8520113" cy="808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90488"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lnSpc>
                <a:spcPts val="1513"/>
              </a:lnSpc>
              <a:spcBef>
                <a:spcPct val="0"/>
              </a:spcBef>
              <a:buClrTx/>
              <a:buSzTx/>
              <a:buNone/>
            </a:pPr>
            <a:r>
              <a:rPr lang="sr-Latn-RS" altLang="sr-Latn-RS" sz="1400" b="1" dirty="0">
                <a:solidFill>
                  <a:srgbClr val="C00000"/>
                </a:solidFill>
                <a:latin typeface="Arial" panose="020B0604020202020204" pitchFamily="34" charset="0"/>
              </a:rPr>
              <a:t>Cloud</a:t>
            </a:r>
            <a:endParaRPr lang="sr-Latn-RS" altLang="sr-Latn-RS" sz="1400" dirty="0">
              <a:latin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150"/>
              </a:spcBef>
              <a:buClrTx/>
              <a:buSzTx/>
              <a:buNone/>
            </a:pPr>
            <a:r>
              <a:rPr lang="sr-Latn-RS" altLang="sr-Latn-RS" sz="1200" dirty="0">
                <a:solidFill>
                  <a:srgbClr val="0000FF"/>
                </a:solidFill>
                <a:latin typeface="Arial" panose="020B0604020202020204" pitchFamily="34" charset="0"/>
              </a:rPr>
              <a:t>je skup mrežnih računarskih resursa koji obezbeđuju </a:t>
            </a:r>
            <a:r>
              <a:rPr lang="sr-Latn-RS" altLang="sr-Latn-RS" sz="1200" b="1" dirty="0">
                <a:solidFill>
                  <a:srgbClr val="0000FF"/>
                </a:solidFill>
                <a:latin typeface="Arial" panose="020B0604020202020204" pitchFamily="34" charset="0"/>
              </a:rPr>
              <a:t>IT infrastrukturu </a:t>
            </a:r>
            <a:r>
              <a:rPr lang="sr-Latn-RS" altLang="sr-Latn-RS" sz="1200" dirty="0">
                <a:solidFill>
                  <a:srgbClr val="0000FF"/>
                </a:solidFill>
                <a:latin typeface="Arial" panose="020B0604020202020204" pitchFamily="34" charset="0"/>
              </a:rPr>
              <a:t>i pružaju </a:t>
            </a:r>
            <a:r>
              <a:rPr lang="sr-Latn-RS" altLang="sr-Latn-RS" sz="1200" b="1" dirty="0">
                <a:solidFill>
                  <a:srgbClr val="0000FF"/>
                </a:solidFill>
                <a:latin typeface="Arial" panose="020B0604020202020204" pitchFamily="34" charset="0"/>
              </a:rPr>
              <a:t>IT servise</a:t>
            </a:r>
            <a:r>
              <a:rPr lang="sr-Latn-RS" altLang="sr-Latn-RS" sz="1200" dirty="0">
                <a:solidFill>
                  <a:srgbClr val="0000FF"/>
                </a:solidFill>
                <a:latin typeface="Arial" panose="020B0604020202020204" pitchFamily="34" charset="0"/>
              </a:rPr>
              <a:t>, uključujući </a:t>
            </a:r>
            <a:r>
              <a:rPr lang="sr-Latn-RS" altLang="sr-Latn-RS" sz="1200" b="1" dirty="0">
                <a:solidFill>
                  <a:srgbClr val="0000FF"/>
                </a:solidFill>
                <a:latin typeface="Arial" panose="020B0604020202020204" pitchFamily="34" charset="0"/>
              </a:rPr>
              <a:t>aplikacije </a:t>
            </a:r>
            <a:r>
              <a:rPr lang="sr-Latn-RS" altLang="sr-Latn-RS" sz="1200" dirty="0">
                <a:solidFill>
                  <a:srgbClr val="0000FF"/>
                </a:solidFill>
                <a:latin typeface="Arial" panose="020B0604020202020204" pitchFamily="34" charset="0"/>
              </a:rPr>
              <a:t>i interni i eksterni  prostor za </a:t>
            </a:r>
            <a:r>
              <a:rPr lang="sr-Latn-RS" altLang="sr-Latn-RS" sz="1200" b="1" dirty="0">
                <a:solidFill>
                  <a:srgbClr val="0000FF"/>
                </a:solidFill>
                <a:latin typeface="Arial" panose="020B0604020202020204" pitchFamily="34" charset="0"/>
              </a:rPr>
              <a:t>smeštanje podataka</a:t>
            </a:r>
            <a:r>
              <a:rPr lang="sr-Latn-RS" altLang="sr-Latn-RS" sz="1200" dirty="0">
                <a:solidFill>
                  <a:srgbClr val="0000FF"/>
                </a:solidFill>
                <a:latin typeface="Arial" panose="020B0604020202020204" pitchFamily="34" charset="0"/>
              </a:rPr>
              <a:t>. Odgovarajućim servisima se pristupa preko mreža, </a:t>
            </a:r>
            <a:r>
              <a:rPr lang="sr-Latn-RS" altLang="sr-Latn-RS" sz="1200" b="1" dirty="0">
                <a:solidFill>
                  <a:srgbClr val="0000FF"/>
                </a:solidFill>
                <a:latin typeface="Arial" panose="020B0604020202020204" pitchFamily="34" charset="0"/>
              </a:rPr>
              <a:t>bez potrebe da se instalira softver na računar  korisnika</a:t>
            </a:r>
            <a:r>
              <a:rPr lang="sr-Latn-RS" altLang="sr-Latn-RS" sz="1200" dirty="0">
                <a:solidFill>
                  <a:srgbClr val="0000FF"/>
                </a:solidFill>
                <a:latin typeface="Arial" panose="020B0604020202020204" pitchFamily="34" charset="0"/>
              </a:rPr>
              <a:t>. Pružanje i korišćenje ovih IT usluga omogućeno je isključivo preko interfejsa, protokola i brauzera.</a:t>
            </a: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xmlns="" id="{AA8731CC-A021-4600-B6A1-6EB0B7F14AD4}"/>
              </a:ext>
            </a:extLst>
          </p:cNvPr>
          <p:cNvSpPr txBox="1"/>
          <p:nvPr/>
        </p:nvSpPr>
        <p:spPr>
          <a:xfrm>
            <a:off x="1780381" y="2442078"/>
            <a:ext cx="2128837" cy="1533525"/>
          </a:xfrm>
          <a:prstGeom prst="rect">
            <a:avLst/>
          </a:prstGeom>
          <a:noFill/>
        </p:spPr>
        <p:txBody>
          <a:bodyPr lIns="0" tIns="3175" rIns="0" bIns="0">
            <a:spAutoFit/>
          </a:bodyPr>
          <a:lstStyle/>
          <a:p>
            <a:pPr marL="91440">
              <a:spcBef>
                <a:spcPts val="25"/>
              </a:spcBef>
              <a:defRPr/>
            </a:pPr>
            <a:r>
              <a:rPr sz="1200" b="1" i="1" spc="-90" dirty="0">
                <a:latin typeface="Arial"/>
                <a:cs typeface="Arial"/>
              </a:rPr>
              <a:t>Prednosti:</a:t>
            </a:r>
            <a:endParaRPr sz="1200" dirty="0">
              <a:latin typeface="Arial"/>
              <a:cs typeface="Arial"/>
            </a:endParaRPr>
          </a:p>
          <a:p>
            <a:pPr marL="176530" indent="-85090">
              <a:spcBef>
                <a:spcPts val="145"/>
              </a:spcBef>
              <a:buFontTx/>
              <a:buChar char="•"/>
              <a:tabLst>
                <a:tab pos="177165" algn="l"/>
              </a:tabLst>
              <a:defRPr/>
            </a:pPr>
            <a:r>
              <a:rPr sz="1200" spc="-65" dirty="0">
                <a:solidFill>
                  <a:srgbClr val="0000FF"/>
                </a:solidFill>
                <a:latin typeface="Arial"/>
                <a:cs typeface="Arial"/>
              </a:rPr>
              <a:t>Smanjenje</a:t>
            </a:r>
            <a:r>
              <a:rPr sz="1200" spc="-10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200" spc="-55" dirty="0">
                <a:solidFill>
                  <a:srgbClr val="0000FF"/>
                </a:solidFill>
                <a:latin typeface="Arial"/>
                <a:cs typeface="Arial"/>
              </a:rPr>
              <a:t>troškova</a:t>
            </a:r>
            <a:endParaRPr sz="1200" dirty="0">
              <a:solidFill>
                <a:srgbClr val="0000FF"/>
              </a:solidFill>
              <a:latin typeface="Arial"/>
              <a:cs typeface="Arial"/>
            </a:endParaRPr>
          </a:p>
          <a:p>
            <a:pPr marL="177800" indent="-86360">
              <a:spcBef>
                <a:spcPts val="145"/>
              </a:spcBef>
              <a:buFontTx/>
              <a:buChar char="•"/>
              <a:tabLst>
                <a:tab pos="178435" algn="l"/>
              </a:tabLst>
              <a:defRPr/>
            </a:pPr>
            <a:r>
              <a:rPr sz="1200" spc="-65" dirty="0">
                <a:solidFill>
                  <a:srgbClr val="0000FF"/>
                </a:solidFill>
                <a:latin typeface="Arial"/>
                <a:cs typeface="Arial"/>
              </a:rPr>
              <a:t>Smanjenje </a:t>
            </a:r>
            <a:r>
              <a:rPr sz="1200" spc="-35" dirty="0">
                <a:solidFill>
                  <a:srgbClr val="0000FF"/>
                </a:solidFill>
                <a:latin typeface="Arial"/>
                <a:cs typeface="Arial"/>
              </a:rPr>
              <a:t>potrošnje</a:t>
            </a:r>
            <a:r>
              <a:rPr sz="1200" spc="-11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200" spc="-40" dirty="0">
                <a:solidFill>
                  <a:srgbClr val="0000FF"/>
                </a:solidFill>
                <a:latin typeface="Arial"/>
                <a:cs typeface="Arial"/>
              </a:rPr>
              <a:t>energije</a:t>
            </a:r>
            <a:endParaRPr sz="1200" dirty="0">
              <a:solidFill>
                <a:srgbClr val="0000FF"/>
              </a:solidFill>
              <a:latin typeface="Arial"/>
              <a:cs typeface="Arial"/>
            </a:endParaRPr>
          </a:p>
          <a:p>
            <a:pPr marL="176530" indent="-85090">
              <a:spcBef>
                <a:spcPts val="145"/>
              </a:spcBef>
              <a:buFontTx/>
              <a:buChar char="•"/>
              <a:tabLst>
                <a:tab pos="177165" algn="l"/>
              </a:tabLst>
              <a:defRPr/>
            </a:pPr>
            <a:r>
              <a:rPr sz="1200" spc="-50" dirty="0">
                <a:solidFill>
                  <a:srgbClr val="0000FF"/>
                </a:solidFill>
                <a:latin typeface="Arial"/>
                <a:cs typeface="Arial"/>
              </a:rPr>
              <a:t>Fleksibilnost</a:t>
            </a:r>
            <a:endParaRPr sz="1200" dirty="0">
              <a:solidFill>
                <a:srgbClr val="0000FF"/>
              </a:solidFill>
              <a:latin typeface="Arial"/>
              <a:cs typeface="Arial"/>
            </a:endParaRPr>
          </a:p>
          <a:p>
            <a:pPr marL="176530" indent="-85090">
              <a:spcBef>
                <a:spcPts val="140"/>
              </a:spcBef>
              <a:buFontTx/>
              <a:buChar char="•"/>
              <a:tabLst>
                <a:tab pos="177165" algn="l"/>
              </a:tabLst>
              <a:defRPr/>
            </a:pPr>
            <a:r>
              <a:rPr sz="1200" spc="-70" dirty="0">
                <a:solidFill>
                  <a:srgbClr val="0000FF"/>
                </a:solidFill>
                <a:latin typeface="Arial"/>
                <a:cs typeface="Arial"/>
              </a:rPr>
              <a:t>Efikasnost</a:t>
            </a:r>
            <a:endParaRPr sz="1200" dirty="0">
              <a:solidFill>
                <a:srgbClr val="0000FF"/>
              </a:solidFill>
              <a:latin typeface="Arial"/>
              <a:cs typeface="Arial"/>
            </a:endParaRPr>
          </a:p>
          <a:p>
            <a:pPr marL="176530" indent="-85090">
              <a:spcBef>
                <a:spcPts val="145"/>
              </a:spcBef>
              <a:buFontTx/>
              <a:buChar char="•"/>
              <a:tabLst>
                <a:tab pos="177165" algn="l"/>
              </a:tabLst>
              <a:defRPr/>
            </a:pPr>
            <a:r>
              <a:rPr sz="1200" spc="-60" dirty="0">
                <a:solidFill>
                  <a:srgbClr val="0000FF"/>
                </a:solidFill>
                <a:latin typeface="Arial"/>
                <a:cs typeface="Arial"/>
              </a:rPr>
              <a:t>Skalabilnost</a:t>
            </a:r>
            <a:endParaRPr sz="1200" dirty="0">
              <a:solidFill>
                <a:srgbClr val="0000FF"/>
              </a:solidFill>
              <a:latin typeface="Arial"/>
              <a:cs typeface="Arial"/>
            </a:endParaRPr>
          </a:p>
          <a:p>
            <a:pPr marL="176530" indent="-85090">
              <a:lnSpc>
                <a:spcPts val="1295"/>
              </a:lnSpc>
              <a:spcBef>
                <a:spcPts val="150"/>
              </a:spcBef>
              <a:buFontTx/>
              <a:buChar char="•"/>
              <a:tabLst>
                <a:tab pos="177165" algn="l"/>
              </a:tabLst>
              <a:defRPr/>
            </a:pPr>
            <a:r>
              <a:rPr sz="1200" spc="-100" dirty="0">
                <a:solidFill>
                  <a:srgbClr val="0000FF"/>
                </a:solidFill>
                <a:latin typeface="Arial"/>
                <a:cs typeface="Arial"/>
              </a:rPr>
              <a:t>Razmena </a:t>
            </a:r>
            <a:r>
              <a:rPr sz="1200" spc="-55" dirty="0">
                <a:solidFill>
                  <a:srgbClr val="0000FF"/>
                </a:solidFill>
                <a:latin typeface="Arial"/>
                <a:cs typeface="Arial"/>
              </a:rPr>
              <a:t>podataka</a:t>
            </a:r>
            <a:r>
              <a:rPr sz="1200" spc="-8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200" spc="-45" dirty="0">
                <a:solidFill>
                  <a:srgbClr val="0000FF"/>
                </a:solidFill>
                <a:latin typeface="Arial"/>
                <a:cs typeface="Arial"/>
              </a:rPr>
              <a:t>kompanije</a:t>
            </a:r>
            <a:endParaRPr sz="1200" dirty="0">
              <a:solidFill>
                <a:srgbClr val="0000FF"/>
              </a:solidFill>
              <a:latin typeface="Arial"/>
              <a:cs typeface="Arial"/>
            </a:endParaRPr>
          </a:p>
          <a:p>
            <a:pPr marL="176530">
              <a:lnSpc>
                <a:spcPts val="1295"/>
              </a:lnSpc>
              <a:defRPr/>
            </a:pPr>
            <a:r>
              <a:rPr sz="1200" spc="-80" dirty="0">
                <a:solidFill>
                  <a:srgbClr val="0000FF"/>
                </a:solidFill>
                <a:latin typeface="Arial"/>
                <a:cs typeface="Arial"/>
              </a:rPr>
              <a:t>nezavisna </a:t>
            </a:r>
            <a:r>
              <a:rPr sz="1200" spc="-40" dirty="0">
                <a:solidFill>
                  <a:srgbClr val="0000FF"/>
                </a:solidFill>
                <a:latin typeface="Arial"/>
                <a:cs typeface="Arial"/>
              </a:rPr>
              <a:t>od</a:t>
            </a:r>
            <a:r>
              <a:rPr sz="1200" spc="-7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200" spc="-45" dirty="0">
                <a:solidFill>
                  <a:srgbClr val="0000FF"/>
                </a:solidFill>
                <a:latin typeface="Arial"/>
                <a:cs typeface="Arial"/>
              </a:rPr>
              <a:t>lokacije</a:t>
            </a:r>
            <a:endParaRPr sz="12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xmlns="" id="{D4C2C141-2FA7-4A79-81FC-97E2857B95A7}"/>
              </a:ext>
            </a:extLst>
          </p:cNvPr>
          <p:cNvSpPr txBox="1"/>
          <p:nvPr/>
        </p:nvSpPr>
        <p:spPr>
          <a:xfrm>
            <a:off x="1816101" y="4113213"/>
            <a:ext cx="2074863" cy="582612"/>
          </a:xfrm>
          <a:prstGeom prst="rect">
            <a:avLst/>
          </a:prstGeom>
          <a:noFill/>
        </p:spPr>
        <p:txBody>
          <a:bodyPr lIns="0" tIns="3810" rIns="0" bIns="0">
            <a:spAutoFit/>
          </a:bodyPr>
          <a:lstStyle/>
          <a:p>
            <a:pPr marL="100330">
              <a:spcBef>
                <a:spcPts val="30"/>
              </a:spcBef>
              <a:defRPr/>
            </a:pPr>
            <a:r>
              <a:rPr sz="1200" b="1" i="1" spc="-90" dirty="0">
                <a:latin typeface="Arial"/>
                <a:cs typeface="Arial"/>
              </a:rPr>
              <a:t>Nedostaci:</a:t>
            </a:r>
            <a:endParaRPr sz="1200" dirty="0">
              <a:latin typeface="Arial"/>
              <a:cs typeface="Arial"/>
            </a:endParaRPr>
          </a:p>
          <a:p>
            <a:pPr marL="185420" indent="-85090">
              <a:spcBef>
                <a:spcPts val="145"/>
              </a:spcBef>
              <a:buFont typeface="Arial"/>
              <a:buChar char="•"/>
              <a:tabLst>
                <a:tab pos="186055" algn="l"/>
              </a:tabLst>
              <a:defRPr/>
            </a:pPr>
            <a:r>
              <a:rPr sz="1200" b="1" spc="-75" dirty="0">
                <a:solidFill>
                  <a:srgbClr val="C00000"/>
                </a:solidFill>
                <a:latin typeface="Arial"/>
                <a:cs typeface="Arial"/>
              </a:rPr>
              <a:t>Zaštita</a:t>
            </a:r>
            <a:r>
              <a:rPr sz="1200" b="1" spc="-114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80" dirty="0">
                <a:solidFill>
                  <a:srgbClr val="C00000"/>
                </a:solidFill>
                <a:latin typeface="Arial"/>
                <a:cs typeface="Arial"/>
              </a:rPr>
              <a:t>podataka</a:t>
            </a:r>
            <a:endParaRPr sz="1200" dirty="0">
              <a:latin typeface="Arial"/>
              <a:cs typeface="Arial"/>
            </a:endParaRPr>
          </a:p>
          <a:p>
            <a:pPr marL="185420" indent="-85090">
              <a:spcBef>
                <a:spcPts val="145"/>
              </a:spcBef>
              <a:buFontTx/>
              <a:buChar char="•"/>
              <a:tabLst>
                <a:tab pos="186055" algn="l"/>
              </a:tabLst>
              <a:defRPr/>
            </a:pPr>
            <a:r>
              <a:rPr sz="1200" spc="-70" dirty="0">
                <a:latin typeface="Arial"/>
                <a:cs typeface="Arial"/>
              </a:rPr>
              <a:t>Zavisnost </a:t>
            </a:r>
            <a:r>
              <a:rPr sz="1200" spc="-40" dirty="0">
                <a:latin typeface="Arial"/>
                <a:cs typeface="Arial"/>
              </a:rPr>
              <a:t>od </a:t>
            </a:r>
            <a:r>
              <a:rPr sz="1200" spc="-90" dirty="0">
                <a:latin typeface="Arial"/>
                <a:cs typeface="Arial"/>
              </a:rPr>
              <a:t>IT</a:t>
            </a:r>
            <a:r>
              <a:rPr sz="1200" spc="-114" dirty="0">
                <a:latin typeface="Arial"/>
                <a:cs typeface="Arial"/>
              </a:rPr>
              <a:t> </a:t>
            </a:r>
            <a:r>
              <a:rPr sz="1200" spc="-70" dirty="0">
                <a:latin typeface="Arial"/>
                <a:cs typeface="Arial"/>
              </a:rPr>
              <a:t>mreže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xmlns="" id="{A525FA04-AB23-4435-92C2-2034E021C1C1}"/>
              </a:ext>
            </a:extLst>
          </p:cNvPr>
          <p:cNvSpPr txBox="1"/>
          <p:nvPr/>
        </p:nvSpPr>
        <p:spPr>
          <a:xfrm>
            <a:off x="9144000" y="4908551"/>
            <a:ext cx="800100" cy="180975"/>
          </a:xfrm>
          <a:prstGeom prst="rect">
            <a:avLst/>
          </a:prstGeom>
          <a:noFill/>
        </p:spPr>
        <p:txBody>
          <a:bodyPr lIns="0" tIns="12700" rIns="0" bIns="0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sz="1100" i="1" spc="-55" dirty="0">
                <a:latin typeface="Arial"/>
                <a:cs typeface="Arial"/>
              </a:rPr>
              <a:t>3 </a:t>
            </a:r>
            <a:r>
              <a:rPr sz="1100" i="1" spc="-45" dirty="0">
                <a:latin typeface="Arial"/>
                <a:cs typeface="Arial"/>
              </a:rPr>
              <a:t>ključne</a:t>
            </a:r>
            <a:r>
              <a:rPr sz="1100" i="1" spc="-125" dirty="0">
                <a:latin typeface="Arial"/>
                <a:cs typeface="Arial"/>
              </a:rPr>
              <a:t> </a:t>
            </a:r>
            <a:r>
              <a:rPr sz="1100" i="1" spc="-35" dirty="0">
                <a:latin typeface="Arial"/>
                <a:cs typeface="Arial"/>
              </a:rPr>
              <a:t>reči:</a:t>
            </a:r>
            <a:endParaRPr sz="1100">
              <a:latin typeface="Arial"/>
              <a:cs typeface="Arial"/>
            </a:endParaRP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xmlns="" id="{71603AA1-59BA-468E-AFF3-DD17B1A8C4EA}"/>
              </a:ext>
            </a:extLst>
          </p:cNvPr>
          <p:cNvSpPr txBox="1"/>
          <p:nvPr/>
        </p:nvSpPr>
        <p:spPr>
          <a:xfrm>
            <a:off x="9496426" y="5176838"/>
            <a:ext cx="666750" cy="579438"/>
          </a:xfrm>
          <a:prstGeom prst="rect">
            <a:avLst/>
          </a:prstGeom>
          <a:noFill/>
        </p:spPr>
        <p:txBody>
          <a:bodyPr lIns="0" tIns="29209" rIns="0" bIns="0">
            <a:spAutoFit/>
          </a:bodyPr>
          <a:lstStyle/>
          <a:p>
            <a:pPr marL="193675" indent="-180975">
              <a:spcBef>
                <a:spcPts val="229"/>
              </a:spcBef>
              <a:buFont typeface="Arial"/>
              <a:buChar char="•"/>
              <a:tabLst>
                <a:tab pos="193675" algn="l"/>
                <a:tab pos="194310" algn="l"/>
              </a:tabLst>
              <a:defRPr/>
            </a:pPr>
            <a:r>
              <a:rPr sz="1100" b="1" spc="-65" dirty="0">
                <a:latin typeface="Arial"/>
                <a:cs typeface="Arial"/>
              </a:rPr>
              <a:t>Jeftinije</a:t>
            </a:r>
            <a:endParaRPr sz="1100" dirty="0">
              <a:latin typeface="Arial"/>
              <a:cs typeface="Arial"/>
            </a:endParaRPr>
          </a:p>
          <a:p>
            <a:pPr marL="190500" indent="-177800">
              <a:spcBef>
                <a:spcPts val="130"/>
              </a:spcBef>
              <a:buFont typeface="Arial"/>
              <a:buChar char="•"/>
              <a:tabLst>
                <a:tab pos="190500" algn="l"/>
                <a:tab pos="191135" algn="l"/>
              </a:tabLst>
              <a:defRPr/>
            </a:pPr>
            <a:r>
              <a:rPr sz="1100" b="1" spc="-95" dirty="0">
                <a:latin typeface="Arial"/>
                <a:cs typeface="Arial"/>
              </a:rPr>
              <a:t>Brže</a:t>
            </a:r>
            <a:endParaRPr sz="1100" dirty="0">
              <a:latin typeface="Arial"/>
              <a:cs typeface="Arial"/>
            </a:endParaRPr>
          </a:p>
          <a:p>
            <a:pPr marL="190500" indent="-177800">
              <a:spcBef>
                <a:spcPts val="135"/>
              </a:spcBef>
              <a:buFont typeface="Arial"/>
              <a:buChar char="•"/>
              <a:tabLst>
                <a:tab pos="190500" algn="l"/>
                <a:tab pos="191135" algn="l"/>
              </a:tabLst>
              <a:defRPr/>
            </a:pPr>
            <a:r>
              <a:rPr sz="1100" b="1" spc="-65" dirty="0">
                <a:solidFill>
                  <a:srgbClr val="009900"/>
                </a:solidFill>
                <a:latin typeface="Arial"/>
                <a:cs typeface="Arial"/>
              </a:rPr>
              <a:t>Zelenije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50185" name="object 11">
            <a:extLst>
              <a:ext uri="{FF2B5EF4-FFF2-40B4-BE49-F238E27FC236}">
                <a16:creationId xmlns:a16="http://schemas.microsoft.com/office/drawing/2014/main" xmlns="" id="{C8D1707F-4369-4E48-A2E3-F952AD325F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6850" y="2319338"/>
            <a:ext cx="3729038" cy="247015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sr-Latn-RS" altLang="sr-Latn-RS" sz="2000">
              <a:latin typeface="Arial" panose="020B0604020202020204" pitchFamily="34" charset="0"/>
            </a:endParaRPr>
          </a:p>
        </p:txBody>
      </p:sp>
      <p:sp>
        <p:nvSpPr>
          <p:cNvPr id="50186" name="object 12">
            <a:extLst>
              <a:ext uri="{FF2B5EF4-FFF2-40B4-BE49-F238E27FC236}">
                <a16:creationId xmlns:a16="http://schemas.microsoft.com/office/drawing/2014/main" xmlns="" id="{A05B8CD1-3555-4EE3-B309-AD74081831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1914" y="2314576"/>
            <a:ext cx="2871787" cy="2443163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sr-Latn-RS" altLang="sr-Latn-RS" sz="2000">
              <a:latin typeface="Arial" panose="020B0604020202020204" pitchFamily="34" charset="0"/>
            </a:endParaRPr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xmlns="" id="{B933A22B-A08D-4D9C-AEB6-A93DE3A5F8EB}"/>
              </a:ext>
            </a:extLst>
          </p:cNvPr>
          <p:cNvSpPr txBox="1"/>
          <p:nvPr/>
        </p:nvSpPr>
        <p:spPr>
          <a:xfrm>
            <a:off x="8137525" y="2130426"/>
            <a:ext cx="1524000" cy="130175"/>
          </a:xfrm>
          <a:prstGeom prst="rect">
            <a:avLst/>
          </a:prstGeom>
          <a:noFill/>
        </p:spPr>
        <p:txBody>
          <a:bodyPr lIns="0" tIns="13970" rIns="0" bIns="0">
            <a:spAutoFit/>
          </a:bodyPr>
          <a:lstStyle/>
          <a:p>
            <a:pPr marL="12700">
              <a:spcBef>
                <a:spcPts val="110"/>
              </a:spcBef>
              <a:tabLst>
                <a:tab pos="967105" algn="l"/>
              </a:tabLst>
              <a:defRPr/>
            </a:pPr>
            <a:r>
              <a:rPr sz="750" b="1" spc="-25" dirty="0">
                <a:latin typeface="Arial"/>
                <a:cs typeface="Arial"/>
              </a:rPr>
              <a:t>Bez</a:t>
            </a:r>
            <a:r>
              <a:rPr sz="750" b="1" spc="-10" dirty="0">
                <a:latin typeface="Arial"/>
                <a:cs typeface="Arial"/>
              </a:rPr>
              <a:t> </a:t>
            </a:r>
            <a:r>
              <a:rPr sz="750" b="1" i="1" spc="-20" dirty="0">
                <a:latin typeface="Arial"/>
                <a:cs typeface="Arial"/>
              </a:rPr>
              <a:t>cloud</a:t>
            </a:r>
            <a:r>
              <a:rPr sz="750" b="1" spc="-20" dirty="0">
                <a:latin typeface="Arial"/>
                <a:cs typeface="Arial"/>
              </a:rPr>
              <a:t>-a	</a:t>
            </a:r>
            <a:r>
              <a:rPr sz="750" b="1" spc="-25" dirty="0">
                <a:latin typeface="Arial"/>
                <a:cs typeface="Arial"/>
              </a:rPr>
              <a:t>Sa</a:t>
            </a:r>
            <a:r>
              <a:rPr sz="750" b="1" spc="-55" dirty="0">
                <a:latin typeface="Arial"/>
                <a:cs typeface="Arial"/>
              </a:rPr>
              <a:t> </a:t>
            </a:r>
            <a:r>
              <a:rPr sz="750" b="1" i="1" spc="-25" dirty="0">
                <a:latin typeface="Arial"/>
                <a:cs typeface="Arial"/>
              </a:rPr>
              <a:t>cloud</a:t>
            </a:r>
            <a:r>
              <a:rPr sz="750" b="1" spc="-25" dirty="0">
                <a:latin typeface="Arial"/>
                <a:cs typeface="Arial"/>
              </a:rPr>
              <a:t>-om</a:t>
            </a:r>
            <a:endParaRPr sz="750">
              <a:latin typeface="Arial"/>
              <a:cs typeface="Arial"/>
            </a:endParaRPr>
          </a:p>
        </p:txBody>
      </p:sp>
      <p:sp>
        <p:nvSpPr>
          <p:cNvPr id="50188" name="object 14">
            <a:extLst>
              <a:ext uri="{FF2B5EF4-FFF2-40B4-BE49-F238E27FC236}">
                <a16:creationId xmlns:a16="http://schemas.microsoft.com/office/drawing/2014/main" xmlns="" id="{C3D67B84-DFA2-4A64-9615-7F698000A4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0939" y="3351213"/>
            <a:ext cx="484187" cy="224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065" rIns="0" bIns="0">
            <a:spAutoFit/>
          </a:bodyPr>
          <a:lstStyle>
            <a:lvl1pPr marL="12700"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lnSpc>
                <a:spcPct val="102000"/>
              </a:lnSpc>
              <a:spcBef>
                <a:spcPts val="100"/>
              </a:spcBef>
              <a:buClrTx/>
              <a:buSzTx/>
              <a:buNone/>
            </a:pPr>
            <a:r>
              <a:rPr lang="sr-Latn-RS" altLang="sr-Latn-RS" sz="700" b="1">
                <a:latin typeface="Arial" panose="020B0604020202020204" pitchFamily="34" charset="0"/>
              </a:rPr>
              <a:t>Trenutni  IT troškovi</a:t>
            </a:r>
            <a:endParaRPr lang="sr-Latn-RS" altLang="sr-Latn-RS" sz="700">
              <a:latin typeface="Arial" panose="020B0604020202020204" pitchFamily="34" charset="0"/>
            </a:endParaRPr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xmlns="" id="{FC5974D0-E2B8-46D2-ADF4-803B38B9A2F2}"/>
              </a:ext>
            </a:extLst>
          </p:cNvPr>
          <p:cNvSpPr txBox="1"/>
          <p:nvPr/>
        </p:nvSpPr>
        <p:spPr>
          <a:xfrm>
            <a:off x="9812339" y="2757488"/>
            <a:ext cx="782637" cy="120650"/>
          </a:xfrm>
          <a:prstGeom prst="rect">
            <a:avLst/>
          </a:prstGeom>
        </p:spPr>
        <p:txBody>
          <a:bodyPr lIns="0" tIns="13335" rIns="0" bIns="0">
            <a:spAutoFit/>
          </a:bodyPr>
          <a:lstStyle/>
          <a:p>
            <a:pPr marL="12700">
              <a:spcBef>
                <a:spcPts val="105"/>
              </a:spcBef>
              <a:defRPr/>
            </a:pPr>
            <a:r>
              <a:rPr sz="700" b="1" spc="-20" dirty="0">
                <a:latin typeface="Arial"/>
                <a:cs typeface="Arial"/>
              </a:rPr>
              <a:t>Strateške</a:t>
            </a:r>
            <a:r>
              <a:rPr sz="700" b="1" spc="-65" dirty="0">
                <a:latin typeface="Arial"/>
                <a:cs typeface="Arial"/>
              </a:rPr>
              <a:t> </a:t>
            </a:r>
            <a:r>
              <a:rPr sz="700" b="1" spc="-25" dirty="0">
                <a:latin typeface="Arial"/>
                <a:cs typeface="Arial"/>
              </a:rPr>
              <a:t>promene</a:t>
            </a:r>
            <a:endParaRPr sz="700">
              <a:latin typeface="Arial"/>
              <a:cs typeface="Arial"/>
            </a:endParaRPr>
          </a:p>
        </p:txBody>
      </p:sp>
      <p:sp>
        <p:nvSpPr>
          <p:cNvPr id="16" name="object 16">
            <a:extLst>
              <a:ext uri="{FF2B5EF4-FFF2-40B4-BE49-F238E27FC236}">
                <a16:creationId xmlns:a16="http://schemas.microsoft.com/office/drawing/2014/main" xmlns="" id="{5430258E-6BDC-40BD-B189-C5CE25B26939}"/>
              </a:ext>
            </a:extLst>
          </p:cNvPr>
          <p:cNvSpPr txBox="1"/>
          <p:nvPr/>
        </p:nvSpPr>
        <p:spPr>
          <a:xfrm>
            <a:off x="9812339" y="2973388"/>
            <a:ext cx="777875" cy="120650"/>
          </a:xfrm>
          <a:prstGeom prst="rect">
            <a:avLst/>
          </a:prstGeom>
        </p:spPr>
        <p:txBody>
          <a:bodyPr lIns="0" tIns="13335" rIns="0" bIns="0">
            <a:spAutoFit/>
          </a:bodyPr>
          <a:lstStyle/>
          <a:p>
            <a:pPr marL="12700">
              <a:spcBef>
                <a:spcPts val="105"/>
              </a:spcBef>
              <a:defRPr/>
            </a:pPr>
            <a:r>
              <a:rPr sz="700" b="1" spc="-25" dirty="0">
                <a:latin typeface="Arial"/>
                <a:cs typeface="Arial"/>
              </a:rPr>
              <a:t>Fokus na</a:t>
            </a:r>
            <a:r>
              <a:rPr sz="700" b="1" spc="-55" dirty="0">
                <a:latin typeface="Arial"/>
                <a:cs typeface="Arial"/>
              </a:rPr>
              <a:t> </a:t>
            </a:r>
            <a:r>
              <a:rPr sz="700" b="1" spc="-20" dirty="0">
                <a:latin typeface="Arial"/>
                <a:cs typeface="Arial"/>
              </a:rPr>
              <a:t>inovacije</a:t>
            </a:r>
            <a:endParaRPr sz="700">
              <a:latin typeface="Arial"/>
              <a:cs typeface="Arial"/>
            </a:endParaRPr>
          </a:p>
        </p:txBody>
      </p:sp>
      <p:sp>
        <p:nvSpPr>
          <p:cNvPr id="50191" name="object 17">
            <a:extLst>
              <a:ext uri="{FF2B5EF4-FFF2-40B4-BE49-F238E27FC236}">
                <a16:creationId xmlns:a16="http://schemas.microsoft.com/office/drawing/2014/main" xmlns="" id="{F25EE5FD-2392-44EC-A4CC-ED4EDA294B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9801" y="3887789"/>
            <a:ext cx="779463" cy="920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63500" rIns="0" bIns="0">
            <a:spAutoFit/>
          </a:bodyPr>
          <a:lstStyle>
            <a:lvl1pPr marL="12700"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ts val="500"/>
              </a:spcBef>
              <a:buClrTx/>
              <a:buSzTx/>
              <a:buNone/>
            </a:pPr>
            <a:r>
              <a:rPr lang="sr-Latn-RS" altLang="sr-Latn-RS" sz="700" b="1">
                <a:latin typeface="Arial" panose="020B0604020202020204" pitchFamily="34" charset="0"/>
              </a:rPr>
              <a:t>Hardver</a:t>
            </a:r>
            <a:endParaRPr lang="sr-Latn-RS" altLang="sr-Latn-RS" sz="700">
              <a:latin typeface="Arial" panose="020B0604020202020204" pitchFamily="34" charset="0"/>
            </a:endParaRPr>
          </a:p>
          <a:p>
            <a:pPr>
              <a:buClrTx/>
              <a:buSzTx/>
              <a:buFontTx/>
              <a:buNone/>
            </a:pPr>
            <a:r>
              <a:rPr lang="sr-Latn-RS" altLang="sr-Latn-RS" sz="700" b="1">
                <a:latin typeface="Arial" panose="020B0604020202020204" pitchFamily="34" charset="0"/>
              </a:rPr>
              <a:t>Uštede u radnoj  snazi i energiji</a:t>
            </a:r>
            <a:endParaRPr lang="sr-Latn-RS" altLang="sr-Latn-RS" sz="700">
              <a:latin typeface="Arial" panose="020B0604020202020204" pitchFamily="34" charset="0"/>
            </a:endParaRPr>
          </a:p>
          <a:p>
            <a:pPr>
              <a:spcBef>
                <a:spcPts val="413"/>
              </a:spcBef>
              <a:buClrTx/>
              <a:buSzTx/>
              <a:buNone/>
            </a:pPr>
            <a:r>
              <a:rPr lang="sr-Latn-RS" altLang="sr-Latn-RS" sz="700" b="1">
                <a:latin typeface="Arial" panose="020B0604020202020204" pitchFamily="34" charset="0"/>
              </a:rPr>
              <a:t>Umanjeni godišnji  operativni troškovi  za 83,8%</a:t>
            </a:r>
            <a:endParaRPr lang="sr-Latn-RS" altLang="sr-Latn-RS" sz="700">
              <a:latin typeface="Arial" panose="020B0604020202020204" pitchFamily="34" charset="0"/>
            </a:endParaRPr>
          </a:p>
        </p:txBody>
      </p:sp>
      <p:sp>
        <p:nvSpPr>
          <p:cNvPr id="18" name="object 18">
            <a:extLst>
              <a:ext uri="{FF2B5EF4-FFF2-40B4-BE49-F238E27FC236}">
                <a16:creationId xmlns:a16="http://schemas.microsoft.com/office/drawing/2014/main" xmlns="" id="{9E45D343-4128-4CCE-8E26-DBD2711D242C}"/>
              </a:ext>
            </a:extLst>
          </p:cNvPr>
          <p:cNvSpPr txBox="1"/>
          <p:nvPr/>
        </p:nvSpPr>
        <p:spPr>
          <a:xfrm>
            <a:off x="8078788" y="2398714"/>
            <a:ext cx="508000" cy="130175"/>
          </a:xfrm>
          <a:prstGeom prst="rect">
            <a:avLst/>
          </a:prstGeom>
          <a:noFill/>
        </p:spPr>
        <p:txBody>
          <a:bodyPr lIns="0" tIns="13970" rIns="0" bIns="0">
            <a:spAutoFit/>
          </a:bodyPr>
          <a:lstStyle/>
          <a:p>
            <a:pPr marL="12700">
              <a:spcBef>
                <a:spcPts val="110"/>
              </a:spcBef>
              <a:defRPr/>
            </a:pPr>
            <a:r>
              <a:rPr sz="750" b="1" spc="-20" dirty="0">
                <a:solidFill>
                  <a:srgbClr val="FFFFFF"/>
                </a:solidFill>
                <a:latin typeface="Arial"/>
                <a:cs typeface="Arial"/>
              </a:rPr>
              <a:t>Novi</a:t>
            </a:r>
            <a:r>
              <a:rPr sz="75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50" b="1" spc="-20" dirty="0">
                <a:solidFill>
                  <a:srgbClr val="FFFFFF"/>
                </a:solidFill>
                <a:latin typeface="Arial"/>
                <a:cs typeface="Arial"/>
              </a:rPr>
              <a:t>razvoj</a:t>
            </a:r>
            <a:endParaRPr sz="750">
              <a:latin typeface="Arial"/>
              <a:cs typeface="Arial"/>
            </a:endParaRPr>
          </a:p>
        </p:txBody>
      </p:sp>
      <p:sp>
        <p:nvSpPr>
          <p:cNvPr id="50193" name="object 19">
            <a:extLst>
              <a:ext uri="{FF2B5EF4-FFF2-40B4-BE49-F238E27FC236}">
                <a16:creationId xmlns:a16="http://schemas.microsoft.com/office/drawing/2014/main" xmlns="" id="{F7CF720A-A7AA-443E-8D63-91A0E7C67A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4026" y="2654300"/>
            <a:ext cx="403225" cy="224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065" rIns="0" bIns="0">
            <a:spAutoFit/>
          </a:bodyPr>
          <a:lstStyle>
            <a:lvl1pPr marL="12700"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lnSpc>
                <a:spcPct val="102000"/>
              </a:lnSpc>
              <a:spcBef>
                <a:spcPts val="100"/>
              </a:spcBef>
              <a:buClrTx/>
              <a:buSzTx/>
              <a:buNone/>
            </a:pPr>
            <a:r>
              <a:rPr lang="sr-Latn-RS" altLang="sr-Latn-RS" sz="700" b="1">
                <a:solidFill>
                  <a:srgbClr val="FFFFFF"/>
                </a:solidFill>
                <a:latin typeface="Arial" panose="020B0604020202020204" pitchFamily="34" charset="0"/>
              </a:rPr>
              <a:t>Troškovi  softvera</a:t>
            </a:r>
            <a:endParaRPr lang="sr-Latn-RS" altLang="sr-Latn-RS" sz="700">
              <a:latin typeface="Arial" panose="020B0604020202020204" pitchFamily="34" charset="0"/>
            </a:endParaRPr>
          </a:p>
        </p:txBody>
      </p:sp>
      <p:sp>
        <p:nvSpPr>
          <p:cNvPr id="50194" name="object 20">
            <a:extLst>
              <a:ext uri="{FF2B5EF4-FFF2-40B4-BE49-F238E27FC236}">
                <a16:creationId xmlns:a16="http://schemas.microsoft.com/office/drawing/2014/main" xmlns="" id="{535E7B71-74AC-4AA7-AD7E-BD38AFD5E2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8789" y="3046413"/>
            <a:ext cx="403225" cy="224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065" rIns="0" bIns="0">
            <a:spAutoFit/>
          </a:bodyPr>
          <a:lstStyle>
            <a:lvl1pPr marL="12700"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lnSpc>
                <a:spcPct val="102000"/>
              </a:lnSpc>
              <a:spcBef>
                <a:spcPts val="100"/>
              </a:spcBef>
              <a:buClrTx/>
              <a:buSzTx/>
              <a:buNone/>
            </a:pPr>
            <a:r>
              <a:rPr lang="sr-Latn-RS" altLang="sr-Latn-RS" sz="700" b="1">
                <a:solidFill>
                  <a:srgbClr val="FFFFFF"/>
                </a:solidFill>
                <a:latin typeface="Arial" panose="020B0604020202020204" pitchFamily="34" charset="0"/>
              </a:rPr>
              <a:t>Troškovi  energije</a:t>
            </a:r>
            <a:endParaRPr lang="sr-Latn-RS" altLang="sr-Latn-RS" sz="700">
              <a:latin typeface="Arial" panose="020B0604020202020204" pitchFamily="34" charset="0"/>
            </a:endParaRPr>
          </a:p>
        </p:txBody>
      </p:sp>
      <p:sp>
        <p:nvSpPr>
          <p:cNvPr id="50195" name="object 21">
            <a:extLst>
              <a:ext uri="{FF2B5EF4-FFF2-40B4-BE49-F238E27FC236}">
                <a16:creationId xmlns:a16="http://schemas.microsoft.com/office/drawing/2014/main" xmlns="" id="{6144924E-A108-49A5-85E1-6499F50636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8788" y="3616325"/>
            <a:ext cx="558800" cy="224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065" rIns="0" bIns="0">
            <a:spAutoFit/>
          </a:bodyPr>
          <a:lstStyle>
            <a:lvl1pPr marL="12700"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lnSpc>
                <a:spcPct val="102000"/>
              </a:lnSpc>
              <a:spcBef>
                <a:spcPts val="100"/>
              </a:spcBef>
              <a:buClrTx/>
              <a:buSzTx/>
              <a:buNone/>
            </a:pPr>
            <a:r>
              <a:rPr lang="sr-Latn-RS" altLang="sr-Latn-RS" sz="700" b="1">
                <a:solidFill>
                  <a:srgbClr val="FFFFFF"/>
                </a:solidFill>
                <a:latin typeface="Arial" panose="020B0604020202020204" pitchFamily="34" charset="0"/>
              </a:rPr>
              <a:t>Troškovi  radne snage</a:t>
            </a:r>
            <a:endParaRPr lang="sr-Latn-RS" altLang="sr-Latn-RS" sz="700">
              <a:latin typeface="Arial" panose="020B0604020202020204" pitchFamily="34" charset="0"/>
            </a:endParaRPr>
          </a:p>
        </p:txBody>
      </p:sp>
      <p:sp>
        <p:nvSpPr>
          <p:cNvPr id="50196" name="object 22">
            <a:extLst>
              <a:ext uri="{FF2B5EF4-FFF2-40B4-BE49-F238E27FC236}">
                <a16:creationId xmlns:a16="http://schemas.microsoft.com/office/drawing/2014/main" xmlns="" id="{82851AF5-0652-4E24-B814-0F9E7F548C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8789" y="4252913"/>
            <a:ext cx="407987" cy="224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065" rIns="0" bIns="0">
            <a:spAutoFit/>
          </a:bodyPr>
          <a:lstStyle>
            <a:lvl1pPr marL="12700"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lnSpc>
                <a:spcPct val="102000"/>
              </a:lnSpc>
              <a:spcBef>
                <a:spcPts val="100"/>
              </a:spcBef>
              <a:buClrTx/>
              <a:buSzTx/>
              <a:buNone/>
            </a:pPr>
            <a:r>
              <a:rPr lang="sr-Latn-RS" altLang="sr-Latn-RS" sz="700" b="1">
                <a:solidFill>
                  <a:srgbClr val="FFFFFF"/>
                </a:solidFill>
                <a:latin typeface="Arial" panose="020B0604020202020204" pitchFamily="34" charset="0"/>
              </a:rPr>
              <a:t>Troškovi  hardvera</a:t>
            </a:r>
            <a:endParaRPr lang="sr-Latn-RS" altLang="sr-Latn-RS" sz="700">
              <a:latin typeface="Arial" panose="020B0604020202020204" pitchFamily="34" charset="0"/>
            </a:endParaRPr>
          </a:p>
        </p:txBody>
      </p:sp>
      <p:sp>
        <p:nvSpPr>
          <p:cNvPr id="50197" name="object 23">
            <a:extLst>
              <a:ext uri="{FF2B5EF4-FFF2-40B4-BE49-F238E27FC236}">
                <a16:creationId xmlns:a16="http://schemas.microsoft.com/office/drawing/2014/main" xmlns="" id="{4B3D508A-59DD-4357-AFA2-12938A8A1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2401" y="2679700"/>
            <a:ext cx="574675" cy="33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065" rIns="0" bIns="0">
            <a:spAutoFit/>
          </a:bodyPr>
          <a:lstStyle>
            <a:lvl1pPr marL="12700"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lnSpc>
                <a:spcPct val="102000"/>
              </a:lnSpc>
              <a:spcBef>
                <a:spcPts val="100"/>
              </a:spcBef>
              <a:buClrTx/>
              <a:buSzTx/>
              <a:buNone/>
            </a:pPr>
            <a:r>
              <a:rPr lang="sr-Latn-RS" altLang="sr-Latn-RS" sz="700" b="1">
                <a:solidFill>
                  <a:srgbClr val="FFFFFF"/>
                </a:solidFill>
                <a:latin typeface="Arial" panose="020B0604020202020204" pitchFamily="34" charset="0"/>
              </a:rPr>
              <a:t>Oslobođena  sredstva za  nove razvoje</a:t>
            </a:r>
            <a:endParaRPr lang="sr-Latn-RS" altLang="sr-Latn-RS" sz="700">
              <a:latin typeface="Arial" panose="020B0604020202020204" pitchFamily="34" charset="0"/>
            </a:endParaRPr>
          </a:p>
        </p:txBody>
      </p:sp>
      <p:sp>
        <p:nvSpPr>
          <p:cNvPr id="50198" name="object 24">
            <a:extLst>
              <a:ext uri="{FF2B5EF4-FFF2-40B4-BE49-F238E27FC236}">
                <a16:creationId xmlns:a16="http://schemas.microsoft.com/office/drawing/2014/main" xmlns="" id="{442E8BEE-85F5-426D-A9D7-26C1789B48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2400" y="3448051"/>
            <a:ext cx="558800" cy="1186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3970" rIns="0" bIns="0">
            <a:spAutoFit/>
          </a:bodyPr>
          <a:lstStyle>
            <a:lvl1pPr marL="12700"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ts val="113"/>
              </a:spcBef>
              <a:buClrTx/>
              <a:buSzTx/>
              <a:buNone/>
            </a:pPr>
            <a:r>
              <a:rPr lang="sr-Latn-RS" altLang="sr-Latn-RS" sz="700" b="1">
                <a:solidFill>
                  <a:srgbClr val="FFFFFF"/>
                </a:solidFill>
                <a:latin typeface="Arial" panose="020B0604020202020204" pitchFamily="34" charset="0"/>
              </a:rPr>
              <a:t>Uvođenje</a:t>
            </a:r>
            <a:endParaRPr lang="sr-Latn-RS" altLang="sr-Latn-RS" sz="700">
              <a:latin typeface="Arial" panose="020B0604020202020204" pitchFamily="34" charset="0"/>
            </a:endParaRPr>
          </a:p>
          <a:p>
            <a:pPr>
              <a:lnSpc>
                <a:spcPct val="102000"/>
              </a:lnSpc>
              <a:spcBef>
                <a:spcPts val="563"/>
              </a:spcBef>
              <a:buClrTx/>
              <a:buSzTx/>
              <a:buNone/>
            </a:pPr>
            <a:r>
              <a:rPr lang="sr-Latn-RS" altLang="sr-Latn-RS" sz="700" b="1">
                <a:solidFill>
                  <a:srgbClr val="FFFFFF"/>
                </a:solidFill>
                <a:latin typeface="Arial" panose="020B0604020202020204" pitchFamily="34" charset="0"/>
              </a:rPr>
              <a:t>Troškovi  softvera</a:t>
            </a:r>
            <a:endParaRPr lang="sr-Latn-RS" altLang="sr-Latn-RS" sz="700">
              <a:latin typeface="Arial" panose="020B0604020202020204" pitchFamily="34" charset="0"/>
            </a:endParaRPr>
          </a:p>
          <a:p>
            <a:pPr>
              <a:lnSpc>
                <a:spcPct val="102000"/>
              </a:lnSpc>
              <a:spcBef>
                <a:spcPts val="325"/>
              </a:spcBef>
              <a:buClrTx/>
              <a:buSzTx/>
              <a:buNone/>
            </a:pPr>
            <a:r>
              <a:rPr lang="sr-Latn-RS" altLang="sr-Latn-RS" sz="700" b="1">
                <a:solidFill>
                  <a:srgbClr val="FFFFFF"/>
                </a:solidFill>
                <a:latin typeface="Arial" panose="020B0604020202020204" pitchFamily="34" charset="0"/>
              </a:rPr>
              <a:t>Troškovi  energije</a:t>
            </a:r>
            <a:endParaRPr lang="sr-Latn-RS" altLang="sr-Latn-RS" sz="700">
              <a:latin typeface="Arial" panose="020B0604020202020204" pitchFamily="34" charset="0"/>
            </a:endParaRPr>
          </a:p>
          <a:p>
            <a:pPr>
              <a:lnSpc>
                <a:spcPct val="102000"/>
              </a:lnSpc>
              <a:spcBef>
                <a:spcPts val="250"/>
              </a:spcBef>
              <a:buClrTx/>
              <a:buSzTx/>
              <a:buNone/>
            </a:pPr>
            <a:r>
              <a:rPr lang="sr-Latn-RS" altLang="sr-Latn-RS" sz="700" b="1">
                <a:solidFill>
                  <a:srgbClr val="FFFFFF"/>
                </a:solidFill>
                <a:latin typeface="Arial" panose="020B0604020202020204" pitchFamily="34" charset="0"/>
              </a:rPr>
              <a:t>Troškovi  radne snage</a:t>
            </a:r>
            <a:endParaRPr lang="sr-Latn-RS" altLang="sr-Latn-RS" sz="700">
              <a:latin typeface="Arial" panose="020B0604020202020204" pitchFamily="34" charset="0"/>
            </a:endParaRPr>
          </a:p>
          <a:p>
            <a:pPr>
              <a:lnSpc>
                <a:spcPct val="102000"/>
              </a:lnSpc>
              <a:spcBef>
                <a:spcPts val="325"/>
              </a:spcBef>
              <a:buClrTx/>
              <a:buSzTx/>
              <a:buNone/>
            </a:pPr>
            <a:r>
              <a:rPr lang="sr-Latn-RS" altLang="sr-Latn-RS" sz="700" b="1">
                <a:solidFill>
                  <a:srgbClr val="FFFFFF"/>
                </a:solidFill>
                <a:latin typeface="Arial" panose="020B0604020202020204" pitchFamily="34" charset="0"/>
              </a:rPr>
              <a:t>Troškovi  hardvera</a:t>
            </a:r>
            <a:endParaRPr lang="sr-Latn-RS" altLang="sr-Latn-RS" sz="700">
              <a:latin typeface="Arial" panose="020B0604020202020204" pitchFamily="34" charset="0"/>
            </a:endParaRPr>
          </a:p>
        </p:txBody>
      </p:sp>
      <p:sp>
        <p:nvSpPr>
          <p:cNvPr id="50199" name="object 25">
            <a:extLst>
              <a:ext uri="{FF2B5EF4-FFF2-40B4-BE49-F238E27FC236}">
                <a16:creationId xmlns:a16="http://schemas.microsoft.com/office/drawing/2014/main" xmlns="" id="{2B6FE35F-AD75-4E7D-8B18-63ED599F4C02}"/>
              </a:ext>
            </a:extLst>
          </p:cNvPr>
          <p:cNvSpPr>
            <a:spLocks/>
          </p:cNvSpPr>
          <p:nvPr/>
        </p:nvSpPr>
        <p:spPr bwMode="auto">
          <a:xfrm>
            <a:off x="1816100" y="4827588"/>
            <a:ext cx="5372100" cy="874712"/>
          </a:xfrm>
          <a:custGeom>
            <a:avLst/>
            <a:gdLst>
              <a:gd name="T0" fmla="*/ 0 w 5372100"/>
              <a:gd name="T1" fmla="*/ 875358 h 874395"/>
              <a:gd name="T2" fmla="*/ 5372100 w 5372100"/>
              <a:gd name="T3" fmla="*/ 875358 h 874395"/>
              <a:gd name="T4" fmla="*/ 5372100 w 5372100"/>
              <a:gd name="T5" fmla="*/ 0 h 874395"/>
              <a:gd name="T6" fmla="*/ 0 w 5372100"/>
              <a:gd name="T7" fmla="*/ 0 h 874395"/>
              <a:gd name="T8" fmla="*/ 0 w 5372100"/>
              <a:gd name="T9" fmla="*/ 875358 h 8743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372100" h="874395">
                <a:moveTo>
                  <a:pt x="0" y="874090"/>
                </a:moveTo>
                <a:lnTo>
                  <a:pt x="5372100" y="874090"/>
                </a:lnTo>
                <a:lnTo>
                  <a:pt x="5372100" y="0"/>
                </a:lnTo>
                <a:lnTo>
                  <a:pt x="0" y="0"/>
                </a:lnTo>
                <a:lnTo>
                  <a:pt x="0" y="87409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sr-Latn-RS"/>
          </a:p>
        </p:txBody>
      </p:sp>
      <p:sp>
        <p:nvSpPr>
          <p:cNvPr id="26" name="object 26">
            <a:extLst>
              <a:ext uri="{FF2B5EF4-FFF2-40B4-BE49-F238E27FC236}">
                <a16:creationId xmlns:a16="http://schemas.microsoft.com/office/drawing/2014/main" xmlns="" id="{8B21A0A4-26B3-4B3B-ABBE-3154DDB823CE}"/>
              </a:ext>
            </a:extLst>
          </p:cNvPr>
          <p:cNvSpPr txBox="1"/>
          <p:nvPr/>
        </p:nvSpPr>
        <p:spPr>
          <a:xfrm>
            <a:off x="1816100" y="4789489"/>
            <a:ext cx="5372100" cy="866775"/>
          </a:xfrm>
          <a:prstGeom prst="rect">
            <a:avLst/>
          </a:prstGeom>
          <a:noFill/>
        </p:spPr>
        <p:txBody>
          <a:bodyPr lIns="0" tIns="35560" rIns="0" bIns="0">
            <a:spAutoFit/>
          </a:bodyPr>
          <a:lstStyle/>
          <a:p>
            <a:pPr marL="91440">
              <a:spcBef>
                <a:spcPts val="280"/>
              </a:spcBef>
              <a:defRPr/>
            </a:pPr>
            <a:r>
              <a:rPr sz="1400" i="1" spc="-65" dirty="0">
                <a:latin typeface="Arial"/>
                <a:cs typeface="Arial"/>
              </a:rPr>
              <a:t>Tipovi </a:t>
            </a:r>
            <a:r>
              <a:rPr sz="1400" i="1" spc="-75" dirty="0">
                <a:latin typeface="Arial"/>
                <a:cs typeface="Arial"/>
              </a:rPr>
              <a:t>servisa </a:t>
            </a:r>
            <a:r>
              <a:rPr sz="1400" i="1" spc="-60" dirty="0">
                <a:latin typeface="Arial"/>
                <a:cs typeface="Arial"/>
              </a:rPr>
              <a:t>u</a:t>
            </a:r>
            <a:r>
              <a:rPr sz="1400" i="1" spc="-135" dirty="0">
                <a:latin typeface="Arial"/>
                <a:cs typeface="Arial"/>
              </a:rPr>
              <a:t> </a:t>
            </a:r>
            <a:r>
              <a:rPr sz="1400" i="1" spc="-50" dirty="0">
                <a:latin typeface="Arial"/>
                <a:cs typeface="Arial"/>
              </a:rPr>
              <a:t>oblaku:</a:t>
            </a:r>
            <a:endParaRPr sz="1400" dirty="0">
              <a:latin typeface="Arial"/>
              <a:cs typeface="Arial"/>
            </a:endParaRPr>
          </a:p>
          <a:p>
            <a:pPr marL="178435" indent="-86995">
              <a:spcBef>
                <a:spcPts val="150"/>
              </a:spcBef>
              <a:buFont typeface="Arial"/>
              <a:buChar char="•"/>
              <a:tabLst>
                <a:tab pos="179070" algn="l"/>
              </a:tabLst>
              <a:defRPr/>
            </a:pPr>
            <a:r>
              <a:rPr sz="1200" b="1" spc="-80" dirty="0">
                <a:solidFill>
                  <a:srgbClr val="0000FF"/>
                </a:solidFill>
                <a:latin typeface="Arial"/>
                <a:cs typeface="Arial"/>
              </a:rPr>
              <a:t>Softver </a:t>
            </a:r>
            <a:r>
              <a:rPr sz="1200" spc="-75" dirty="0">
                <a:solidFill>
                  <a:srgbClr val="0000FF"/>
                </a:solidFill>
                <a:latin typeface="Arial"/>
                <a:cs typeface="Arial"/>
              </a:rPr>
              <a:t>kao </a:t>
            </a:r>
            <a:r>
              <a:rPr sz="1200" spc="-70" dirty="0">
                <a:solidFill>
                  <a:srgbClr val="0000FF"/>
                </a:solidFill>
                <a:latin typeface="Arial"/>
                <a:cs typeface="Arial"/>
              </a:rPr>
              <a:t>usluga, </a:t>
            </a:r>
            <a:r>
              <a:rPr sz="1200" b="1" spc="-160" dirty="0">
                <a:solidFill>
                  <a:srgbClr val="0000FF"/>
                </a:solidFill>
                <a:latin typeface="Arial"/>
                <a:cs typeface="Arial"/>
              </a:rPr>
              <a:t>SaaS </a:t>
            </a:r>
            <a:r>
              <a:rPr sz="1200" spc="-50" dirty="0">
                <a:solidFill>
                  <a:srgbClr val="0000FF"/>
                </a:solidFill>
                <a:latin typeface="Arial"/>
                <a:cs typeface="Arial"/>
              </a:rPr>
              <a:t>(</a:t>
            </a:r>
            <a:r>
              <a:rPr sz="1200" i="1" spc="-50" dirty="0">
                <a:solidFill>
                  <a:srgbClr val="0000FF"/>
                </a:solidFill>
                <a:latin typeface="Arial"/>
                <a:cs typeface="Arial"/>
              </a:rPr>
              <a:t>Software </a:t>
            </a:r>
            <a:r>
              <a:rPr sz="1200" i="1" spc="-95" dirty="0">
                <a:solidFill>
                  <a:srgbClr val="0000FF"/>
                </a:solidFill>
                <a:latin typeface="Arial"/>
                <a:cs typeface="Arial"/>
              </a:rPr>
              <a:t>as </a:t>
            </a:r>
            <a:r>
              <a:rPr sz="1200" i="1" spc="-55" dirty="0">
                <a:solidFill>
                  <a:srgbClr val="0000FF"/>
                </a:solidFill>
                <a:latin typeface="Arial"/>
                <a:cs typeface="Arial"/>
              </a:rPr>
              <a:t>a</a:t>
            </a:r>
            <a:r>
              <a:rPr sz="1200" i="1" spc="-10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200" i="1" spc="-80" dirty="0">
                <a:solidFill>
                  <a:srgbClr val="0000FF"/>
                </a:solidFill>
                <a:latin typeface="Arial"/>
                <a:cs typeface="Arial"/>
              </a:rPr>
              <a:t>Service</a:t>
            </a:r>
            <a:r>
              <a:rPr sz="1200" spc="-80" dirty="0">
                <a:solidFill>
                  <a:srgbClr val="0000FF"/>
                </a:solidFill>
                <a:latin typeface="Arial"/>
                <a:cs typeface="Arial"/>
              </a:rPr>
              <a:t>)</a:t>
            </a:r>
            <a:endParaRPr sz="1200" dirty="0">
              <a:solidFill>
                <a:srgbClr val="0000FF"/>
              </a:solidFill>
              <a:latin typeface="Arial"/>
              <a:cs typeface="Arial"/>
            </a:endParaRPr>
          </a:p>
          <a:p>
            <a:pPr marL="178435" indent="-86995">
              <a:spcBef>
                <a:spcPts val="145"/>
              </a:spcBef>
              <a:buFont typeface="Arial"/>
              <a:buChar char="•"/>
              <a:tabLst>
                <a:tab pos="179070" algn="l"/>
              </a:tabLst>
              <a:defRPr/>
            </a:pPr>
            <a:r>
              <a:rPr sz="1200" b="1" spc="-70" dirty="0">
                <a:solidFill>
                  <a:srgbClr val="0000FF"/>
                </a:solidFill>
                <a:latin typeface="Arial"/>
                <a:cs typeface="Arial"/>
              </a:rPr>
              <a:t>Platforma </a:t>
            </a:r>
            <a:r>
              <a:rPr sz="1200" spc="-75" dirty="0">
                <a:solidFill>
                  <a:srgbClr val="0000FF"/>
                </a:solidFill>
                <a:latin typeface="Arial"/>
                <a:cs typeface="Arial"/>
              </a:rPr>
              <a:t>kao </a:t>
            </a:r>
            <a:r>
              <a:rPr sz="1200" spc="-70" dirty="0">
                <a:solidFill>
                  <a:srgbClr val="0000FF"/>
                </a:solidFill>
                <a:latin typeface="Arial"/>
                <a:cs typeface="Arial"/>
              </a:rPr>
              <a:t>usluga, </a:t>
            </a:r>
            <a:r>
              <a:rPr sz="1200" b="1" spc="-150" dirty="0">
                <a:solidFill>
                  <a:srgbClr val="0000FF"/>
                </a:solidFill>
                <a:latin typeface="Arial"/>
                <a:cs typeface="Arial"/>
              </a:rPr>
              <a:t>PaaS </a:t>
            </a:r>
            <a:r>
              <a:rPr sz="1200" spc="-30" dirty="0">
                <a:solidFill>
                  <a:srgbClr val="0000FF"/>
                </a:solidFill>
                <a:latin typeface="Arial"/>
                <a:cs typeface="Arial"/>
              </a:rPr>
              <a:t>(</a:t>
            </a:r>
            <a:r>
              <a:rPr sz="1200" i="1" spc="-30" dirty="0">
                <a:solidFill>
                  <a:srgbClr val="0000FF"/>
                </a:solidFill>
                <a:latin typeface="Arial"/>
                <a:cs typeface="Arial"/>
              </a:rPr>
              <a:t>Platform </a:t>
            </a:r>
            <a:r>
              <a:rPr sz="1200" i="1" spc="-95" dirty="0">
                <a:solidFill>
                  <a:srgbClr val="0000FF"/>
                </a:solidFill>
                <a:latin typeface="Arial"/>
                <a:cs typeface="Arial"/>
              </a:rPr>
              <a:t>as </a:t>
            </a:r>
            <a:r>
              <a:rPr sz="1200" i="1" spc="-55" dirty="0">
                <a:solidFill>
                  <a:srgbClr val="0000FF"/>
                </a:solidFill>
                <a:latin typeface="Arial"/>
                <a:cs typeface="Arial"/>
              </a:rPr>
              <a:t>a</a:t>
            </a:r>
            <a:r>
              <a:rPr sz="1200" i="1" spc="-17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200" i="1" spc="-80" dirty="0">
                <a:solidFill>
                  <a:srgbClr val="0000FF"/>
                </a:solidFill>
                <a:latin typeface="Arial"/>
                <a:cs typeface="Arial"/>
              </a:rPr>
              <a:t>Service</a:t>
            </a:r>
            <a:r>
              <a:rPr sz="1200" spc="-80" dirty="0">
                <a:solidFill>
                  <a:srgbClr val="0000FF"/>
                </a:solidFill>
                <a:latin typeface="Arial"/>
                <a:cs typeface="Arial"/>
              </a:rPr>
              <a:t>)</a:t>
            </a:r>
            <a:endParaRPr sz="1200" dirty="0">
              <a:solidFill>
                <a:srgbClr val="0000FF"/>
              </a:solidFill>
              <a:latin typeface="Arial"/>
              <a:cs typeface="Arial"/>
            </a:endParaRPr>
          </a:p>
          <a:p>
            <a:pPr marL="178435" indent="-86995">
              <a:spcBef>
                <a:spcPts val="145"/>
              </a:spcBef>
              <a:buFont typeface="Arial"/>
              <a:buChar char="•"/>
              <a:tabLst>
                <a:tab pos="179070" algn="l"/>
              </a:tabLst>
              <a:defRPr/>
            </a:pPr>
            <a:r>
              <a:rPr sz="1200" b="1" spc="-65" dirty="0">
                <a:solidFill>
                  <a:srgbClr val="0000FF"/>
                </a:solidFill>
                <a:latin typeface="Arial"/>
                <a:cs typeface="Arial"/>
              </a:rPr>
              <a:t>Infrastruktura </a:t>
            </a:r>
            <a:r>
              <a:rPr sz="1200" spc="-75" dirty="0">
                <a:solidFill>
                  <a:srgbClr val="0000FF"/>
                </a:solidFill>
                <a:latin typeface="Arial"/>
                <a:cs typeface="Arial"/>
              </a:rPr>
              <a:t>kao </a:t>
            </a:r>
            <a:r>
              <a:rPr sz="1200" spc="-70" dirty="0">
                <a:solidFill>
                  <a:srgbClr val="0000FF"/>
                </a:solidFill>
                <a:latin typeface="Arial"/>
                <a:cs typeface="Arial"/>
              </a:rPr>
              <a:t>usluga, </a:t>
            </a:r>
            <a:r>
              <a:rPr sz="1200" b="1" spc="-105" dirty="0">
                <a:solidFill>
                  <a:srgbClr val="0000FF"/>
                </a:solidFill>
                <a:latin typeface="Arial"/>
                <a:cs typeface="Arial"/>
              </a:rPr>
              <a:t>IaaS </a:t>
            </a:r>
            <a:r>
              <a:rPr sz="1200" spc="-30" dirty="0">
                <a:solidFill>
                  <a:srgbClr val="0000FF"/>
                </a:solidFill>
                <a:latin typeface="Arial"/>
                <a:cs typeface="Arial"/>
              </a:rPr>
              <a:t>(</a:t>
            </a:r>
            <a:r>
              <a:rPr sz="1200" i="1" spc="-30" dirty="0">
                <a:solidFill>
                  <a:srgbClr val="0000FF"/>
                </a:solidFill>
                <a:latin typeface="Arial"/>
                <a:cs typeface="Arial"/>
              </a:rPr>
              <a:t>Infrastructure </a:t>
            </a:r>
            <a:r>
              <a:rPr sz="1200" i="1" spc="-95" dirty="0">
                <a:solidFill>
                  <a:srgbClr val="0000FF"/>
                </a:solidFill>
                <a:latin typeface="Arial"/>
                <a:cs typeface="Arial"/>
              </a:rPr>
              <a:t>as </a:t>
            </a:r>
            <a:r>
              <a:rPr sz="1200" i="1" spc="-55" dirty="0">
                <a:solidFill>
                  <a:srgbClr val="0000FF"/>
                </a:solidFill>
                <a:latin typeface="Arial"/>
                <a:cs typeface="Arial"/>
              </a:rPr>
              <a:t>a </a:t>
            </a:r>
            <a:r>
              <a:rPr sz="1200" i="1" spc="-80" dirty="0">
                <a:solidFill>
                  <a:srgbClr val="0000FF"/>
                </a:solidFill>
                <a:latin typeface="Arial"/>
                <a:cs typeface="Arial"/>
              </a:rPr>
              <a:t>Service</a:t>
            </a:r>
            <a:r>
              <a:rPr sz="1200" spc="-80" dirty="0">
                <a:solidFill>
                  <a:srgbClr val="0000FF"/>
                </a:solidFill>
                <a:latin typeface="Arial"/>
                <a:cs typeface="Arial"/>
              </a:rPr>
              <a:t>)</a:t>
            </a:r>
            <a:endParaRPr sz="12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50201" name="object 27">
            <a:extLst>
              <a:ext uri="{FF2B5EF4-FFF2-40B4-BE49-F238E27FC236}">
                <a16:creationId xmlns:a16="http://schemas.microsoft.com/office/drawing/2014/main" xmlns="" id="{67338955-34F7-4739-88E1-D7E3DC0CC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0326" y="4882090"/>
            <a:ext cx="2687637" cy="1217613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sr-Latn-RS" altLang="sr-Latn-RS" sz="2000">
              <a:latin typeface="Arial" panose="020B0604020202020204" pitchFamily="34" charset="0"/>
            </a:endParaRPr>
          </a:p>
        </p:txBody>
      </p:sp>
      <p:sp>
        <p:nvSpPr>
          <p:cNvPr id="50202" name="object 28">
            <a:extLst>
              <a:ext uri="{FF2B5EF4-FFF2-40B4-BE49-F238E27FC236}">
                <a16:creationId xmlns:a16="http://schemas.microsoft.com/office/drawing/2014/main" xmlns="" id="{2EF7286C-6A2C-404D-BCCF-14AF3C4B72E1}"/>
              </a:ext>
            </a:extLst>
          </p:cNvPr>
          <p:cNvSpPr>
            <a:spLocks/>
          </p:cNvSpPr>
          <p:nvPr/>
        </p:nvSpPr>
        <p:spPr bwMode="auto">
          <a:xfrm>
            <a:off x="1816100" y="5756276"/>
            <a:ext cx="5505450" cy="231775"/>
          </a:xfrm>
          <a:custGeom>
            <a:avLst/>
            <a:gdLst>
              <a:gd name="T0" fmla="*/ 0 w 5506085"/>
              <a:gd name="T1" fmla="*/ 231152 h 231775"/>
              <a:gd name="T2" fmla="*/ 5503164 w 5506085"/>
              <a:gd name="T3" fmla="*/ 231152 h 231775"/>
              <a:gd name="T4" fmla="*/ 5503164 w 5506085"/>
              <a:gd name="T5" fmla="*/ 0 h 231775"/>
              <a:gd name="T6" fmla="*/ 0 w 5506085"/>
              <a:gd name="T7" fmla="*/ 0 h 231775"/>
              <a:gd name="T8" fmla="*/ 0 w 5506085"/>
              <a:gd name="T9" fmla="*/ 231152 h 23177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506085" h="231775">
                <a:moveTo>
                  <a:pt x="0" y="231152"/>
                </a:moveTo>
                <a:lnTo>
                  <a:pt x="5505704" y="231152"/>
                </a:lnTo>
                <a:lnTo>
                  <a:pt x="5505704" y="0"/>
                </a:lnTo>
                <a:lnTo>
                  <a:pt x="0" y="0"/>
                </a:lnTo>
                <a:lnTo>
                  <a:pt x="0" y="231152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sr-Latn-RS"/>
          </a:p>
        </p:txBody>
      </p:sp>
      <p:sp>
        <p:nvSpPr>
          <p:cNvPr id="29" name="object 29">
            <a:extLst>
              <a:ext uri="{FF2B5EF4-FFF2-40B4-BE49-F238E27FC236}">
                <a16:creationId xmlns:a16="http://schemas.microsoft.com/office/drawing/2014/main" xmlns="" id="{D00B8E75-15AB-4346-B05F-00E66E78C3A3}"/>
              </a:ext>
            </a:extLst>
          </p:cNvPr>
          <p:cNvSpPr txBox="1"/>
          <p:nvPr/>
        </p:nvSpPr>
        <p:spPr>
          <a:xfrm>
            <a:off x="1816100" y="5768976"/>
            <a:ext cx="4432300" cy="351378"/>
          </a:xfrm>
          <a:prstGeom prst="rect">
            <a:avLst/>
          </a:prstGeom>
          <a:noFill/>
        </p:spPr>
        <p:txBody>
          <a:bodyPr wrap="square" lIns="0" tIns="12700" rIns="0" bIns="0">
            <a:spAutoFit/>
          </a:bodyPr>
          <a:lstStyle/>
          <a:p>
            <a:pPr marL="90805">
              <a:spcBef>
                <a:spcPts val="100"/>
              </a:spcBef>
              <a:defRPr/>
            </a:pPr>
            <a:r>
              <a:rPr sz="1100" b="1" i="1" spc="-105" dirty="0">
                <a:latin typeface="Arial"/>
                <a:cs typeface="Arial"/>
              </a:rPr>
              <a:t>Cloud </a:t>
            </a:r>
            <a:r>
              <a:rPr sz="1100" b="1" i="1" spc="-70" dirty="0">
                <a:latin typeface="Arial"/>
                <a:cs typeface="Arial"/>
              </a:rPr>
              <a:t>rešenja: </a:t>
            </a:r>
            <a:r>
              <a:rPr sz="1100" spc="-175" dirty="0">
                <a:latin typeface="Arial"/>
                <a:cs typeface="Arial"/>
              </a:rPr>
              <a:t>FESTO </a:t>
            </a:r>
            <a:r>
              <a:rPr sz="1100" spc="-30" dirty="0">
                <a:latin typeface="Arial"/>
                <a:cs typeface="Arial"/>
              </a:rPr>
              <a:t>- </a:t>
            </a:r>
            <a:r>
              <a:rPr sz="1100" spc="-60" dirty="0">
                <a:latin typeface="Arial"/>
                <a:cs typeface="Arial"/>
              </a:rPr>
              <a:t>Dashboard, </a:t>
            </a:r>
            <a:r>
              <a:rPr sz="1100" spc="-140" dirty="0">
                <a:latin typeface="Arial"/>
                <a:cs typeface="Arial"/>
              </a:rPr>
              <a:t>SIEMENS </a:t>
            </a:r>
            <a:r>
              <a:rPr sz="1100" spc="-30" dirty="0">
                <a:latin typeface="Arial"/>
                <a:cs typeface="Arial"/>
              </a:rPr>
              <a:t>- </a:t>
            </a:r>
            <a:r>
              <a:rPr sz="1100" spc="-45" dirty="0">
                <a:latin typeface="Arial"/>
                <a:cs typeface="Arial"/>
              </a:rPr>
              <a:t>MindSphere, </a:t>
            </a:r>
            <a:r>
              <a:rPr sz="1100" spc="-155" dirty="0">
                <a:latin typeface="Arial"/>
                <a:cs typeface="Arial"/>
              </a:rPr>
              <a:t>ROCKWELL </a:t>
            </a:r>
            <a:r>
              <a:rPr sz="1100" spc="-30" dirty="0">
                <a:latin typeface="Arial"/>
                <a:cs typeface="Arial"/>
              </a:rPr>
              <a:t>- </a:t>
            </a:r>
            <a:r>
              <a:rPr sz="1100" spc="-50" dirty="0">
                <a:latin typeface="Arial"/>
                <a:cs typeface="Arial"/>
              </a:rPr>
              <a:t>Factory</a:t>
            </a:r>
            <a:r>
              <a:rPr sz="1100" spc="-130" dirty="0">
                <a:latin typeface="Arial"/>
                <a:cs typeface="Arial"/>
              </a:rPr>
              <a:t> </a:t>
            </a:r>
            <a:r>
              <a:rPr sz="1100" spc="-65" dirty="0">
                <a:latin typeface="Arial"/>
                <a:cs typeface="Arial"/>
              </a:rPr>
              <a:t>Cloud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8" name="Espace réservé du numéro de diapositive 3">
            <a:extLst>
              <a:ext uri="{FF2B5EF4-FFF2-40B4-BE49-F238E27FC236}">
                <a16:creationId xmlns:a16="http://schemas.microsoft.com/office/drawing/2014/main" xmlns="" id="{FE44883A-2A5D-4282-A182-9CC32595C378}"/>
              </a:ext>
            </a:extLst>
          </p:cNvPr>
          <p:cNvSpPr txBox="1">
            <a:spLocks/>
          </p:cNvSpPr>
          <p:nvPr/>
        </p:nvSpPr>
        <p:spPr>
          <a:xfrm>
            <a:off x="10769600" y="6457950"/>
            <a:ext cx="1117600" cy="3238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 b="1">
                <a:latin typeface="Corbel" panose="020B0503020204020204" pitchFamily="34" charset="0"/>
              </a:rPr>
              <a:t> </a:t>
            </a:r>
            <a:fld id="{6A8FDE07-382F-4FF8-9EF5-D2EA26C890B1}" type="slidenum">
              <a:rPr lang="en-US" altLang="en-US" b="1" smtClean="0">
                <a:latin typeface="Corbel" panose="020B0503020204020204" pitchFamily="34" charset="0"/>
                <a:cs typeface="Calibri Light" panose="020F0302020204030204" pitchFamily="34" charset="0"/>
              </a:rPr>
              <a:pPr/>
              <a:t>15</a:t>
            </a:fld>
            <a:endParaRPr lang="en-US" altLang="en-US" b="1" dirty="0">
              <a:latin typeface="Corbel" panose="020B0503020204020204" pitchFamily="34" charset="0"/>
              <a:cs typeface="Calibri Light" panose="020F0302020204030204" pitchFamily="34" charset="0"/>
            </a:endParaRPr>
          </a:p>
        </p:txBody>
      </p:sp>
      <p:sp>
        <p:nvSpPr>
          <p:cNvPr id="30" name="Line 6">
            <a:extLst>
              <a:ext uri="{FF2B5EF4-FFF2-40B4-BE49-F238E27FC236}">
                <a16:creationId xmlns:a16="http://schemas.microsoft.com/office/drawing/2014/main" xmlns="" id="{98635456-F387-4C1B-B51E-BD2086DE1DAF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47700"/>
            <a:ext cx="1219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1" name="Line 7">
            <a:extLst>
              <a:ext uri="{FF2B5EF4-FFF2-40B4-BE49-F238E27FC236}">
                <a16:creationId xmlns:a16="http://schemas.microsoft.com/office/drawing/2014/main" xmlns="" id="{26921BDF-9CED-4509-88E9-0EBBF2F41BDF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400800"/>
            <a:ext cx="1219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4BD2BE48-B2AC-461A-97F7-E159754DED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178086"/>
            <a:ext cx="533400" cy="660148"/>
          </a:xfrm>
          <a:prstGeom prst="rect">
            <a:avLst/>
          </a:prstGeom>
        </p:spPr>
      </p:pic>
      <p:sp>
        <p:nvSpPr>
          <p:cNvPr id="34" name="Rectangle 7">
            <a:extLst>
              <a:ext uri="{FF2B5EF4-FFF2-40B4-BE49-F238E27FC236}">
                <a16:creationId xmlns:a16="http://schemas.microsoft.com/office/drawing/2014/main" xmlns="" id="{0C046A0C-F107-47CF-A6F5-D462ADB55D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sr-Latn-RS" sz="36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3. </a:t>
            </a:r>
            <a:r>
              <a:rPr lang="sr-Latn-R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Smernice za implementaciju I4.0 u rudarstvu</a:t>
            </a:r>
            <a:endParaRPr lang="it-IT" sz="3600" b="1" kern="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  <a:cs typeface="Calibri Light" panose="020F03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F01DE622-E521-421F-AAA2-D846F801F74E}"/>
              </a:ext>
            </a:extLst>
          </p:cNvPr>
          <p:cNvSpPr txBox="1"/>
          <p:nvPr/>
        </p:nvSpPr>
        <p:spPr>
          <a:xfrm>
            <a:off x="745786" y="6396335"/>
            <a:ext cx="5867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Industrija</a:t>
            </a:r>
            <a:r>
              <a:rPr lang="en-GB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4.0 </a:t>
            </a:r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GB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njena</a:t>
            </a:r>
            <a:r>
              <a:rPr lang="en-GB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primena</a:t>
            </a:r>
            <a:r>
              <a:rPr lang="en-GB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 </a:t>
            </a:r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rudarstvu</a:t>
            </a:r>
            <a:r>
              <a:rPr lang="en-GB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GB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r-Latn-RS" sz="1200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Prošlost – sadašnjost – budućnost</a:t>
            </a:r>
            <a:endParaRPr lang="sr-Latn-R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>
            <a:extLst>
              <a:ext uri="{FF2B5EF4-FFF2-40B4-BE49-F238E27FC236}">
                <a16:creationId xmlns:a16="http://schemas.microsoft.com/office/drawing/2014/main" xmlns="" id="{1F71B0CD-CB24-44E3-ABAF-29724B78C30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63104" y="727828"/>
            <a:ext cx="8198409" cy="566822"/>
          </a:xfrm>
          <a:ln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Industrija 4.0: </a:t>
            </a:r>
            <a:r>
              <a:rPr sz="3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Big Data</a:t>
            </a:r>
            <a:r>
              <a:rPr lang="sr-Latn-RS" sz="3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(Analytics)</a:t>
            </a:r>
            <a:endParaRPr sz="36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204" name="object 7">
            <a:extLst>
              <a:ext uri="{FF2B5EF4-FFF2-40B4-BE49-F238E27FC236}">
                <a16:creationId xmlns:a16="http://schemas.microsoft.com/office/drawing/2014/main" xmlns="" id="{567AF0C5-D5AC-496F-B315-5B4A09AAE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5950" y="1511300"/>
            <a:ext cx="71818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3335" rIns="0" bIns="0">
            <a:spAutoFit/>
          </a:bodyPr>
          <a:lstStyle>
            <a:lvl1pPr marL="12700"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lnSpc>
                <a:spcPts val="1538"/>
              </a:lnSpc>
              <a:spcBef>
                <a:spcPts val="100"/>
              </a:spcBef>
              <a:buClrTx/>
              <a:buSzTx/>
              <a:buNone/>
            </a:pPr>
            <a:r>
              <a:rPr lang="sr-Latn-RS" altLang="sr-Latn-RS" sz="1400" b="1" dirty="0">
                <a:solidFill>
                  <a:srgbClr val="C00000"/>
                </a:solidFill>
                <a:latin typeface="Arial" panose="020B0604020202020204" pitchFamily="34" charset="0"/>
              </a:rPr>
              <a:t>Big Data</a:t>
            </a:r>
            <a:endParaRPr lang="sr-Latn-RS" altLang="sr-Latn-RS" sz="1400" dirty="0">
              <a:latin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150"/>
              </a:spcBef>
              <a:buClrTx/>
              <a:buSzTx/>
              <a:buNone/>
            </a:pPr>
            <a:r>
              <a:rPr lang="sr-Latn-RS" altLang="sr-Latn-RS" sz="1200" dirty="0">
                <a:solidFill>
                  <a:srgbClr val="0000FF"/>
                </a:solidFill>
                <a:latin typeface="Arial" panose="020B0604020202020204" pitchFamily="34" charset="0"/>
              </a:rPr>
              <a:t>Podaci prikupljeni iz </a:t>
            </a:r>
            <a:r>
              <a:rPr lang="sr-Latn-RS" altLang="sr-Latn-RS" sz="1200" b="1" dirty="0">
                <a:solidFill>
                  <a:srgbClr val="0000FF"/>
                </a:solidFill>
                <a:latin typeface="Arial" panose="020B0604020202020204" pitchFamily="34" charset="0"/>
              </a:rPr>
              <a:t>svih izvora informacija </a:t>
            </a:r>
            <a:r>
              <a:rPr lang="sr-Latn-RS" altLang="sr-Latn-RS" sz="1200" dirty="0">
                <a:solidFill>
                  <a:srgbClr val="0000FF"/>
                </a:solidFill>
                <a:latin typeface="Arial" panose="020B0604020202020204" pitchFamily="34" charset="0"/>
              </a:rPr>
              <a:t>u proizvodnom sistemu/organizaciji sa mogućnošću </a:t>
            </a:r>
            <a:r>
              <a:rPr lang="sr-Latn-RS" altLang="sr-Latn-RS" sz="1200" b="1" dirty="0">
                <a:solidFill>
                  <a:srgbClr val="0000FF"/>
                </a:solidFill>
                <a:latin typeface="Arial" panose="020B0604020202020204" pitchFamily="34" charset="0"/>
              </a:rPr>
              <a:t>pretrage </a:t>
            </a:r>
            <a:r>
              <a:rPr lang="sr-Latn-RS" altLang="sr-Latn-RS" sz="1200" dirty="0">
                <a:solidFill>
                  <a:srgbClr val="0000FF"/>
                </a:solidFill>
                <a:latin typeface="Arial" panose="020B0604020202020204" pitchFamily="34" charset="0"/>
              </a:rPr>
              <a:t>(filtriranja)  i </a:t>
            </a:r>
            <a:r>
              <a:rPr lang="sr-Latn-RS" altLang="sr-Latn-RS" sz="1200" b="1" dirty="0">
                <a:solidFill>
                  <a:srgbClr val="0000FF"/>
                </a:solidFill>
                <a:latin typeface="Arial" panose="020B0604020202020204" pitchFamily="34" charset="0"/>
              </a:rPr>
              <a:t>analize </a:t>
            </a:r>
            <a:r>
              <a:rPr lang="sr-Latn-RS" altLang="sr-Latn-RS" sz="1200" dirty="0">
                <a:solidFill>
                  <a:srgbClr val="0000FF"/>
                </a:solidFill>
                <a:latin typeface="Arial" panose="020B0604020202020204" pitchFamily="34" charset="0"/>
              </a:rPr>
              <a:t>(primenom algoritama) u cilju </a:t>
            </a:r>
            <a:r>
              <a:rPr lang="sr-Latn-RS" altLang="sr-Latn-RS" sz="1200" b="1" dirty="0">
                <a:solidFill>
                  <a:srgbClr val="0000FF"/>
                </a:solidFill>
                <a:latin typeface="Arial" panose="020B0604020202020204" pitchFamily="34" charset="0"/>
              </a:rPr>
              <a:t>optimizacije procesa proizvodnje</a:t>
            </a:r>
            <a:r>
              <a:rPr lang="sr-Latn-RS" altLang="sr-Latn-RS" sz="1200" dirty="0">
                <a:solidFill>
                  <a:srgbClr val="0000FF"/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xmlns="" id="{F79C0E94-DB57-4759-B037-8A50ABA4A49A}"/>
              </a:ext>
            </a:extLst>
          </p:cNvPr>
          <p:cNvSpPr txBox="1"/>
          <p:nvPr/>
        </p:nvSpPr>
        <p:spPr>
          <a:xfrm>
            <a:off x="1884364" y="3073401"/>
            <a:ext cx="2663825" cy="1031875"/>
          </a:xfrm>
          <a:prstGeom prst="rect">
            <a:avLst/>
          </a:prstGeom>
        </p:spPr>
        <p:txBody>
          <a:bodyPr lIns="0" tIns="30480" rIns="0" bIns="0">
            <a:spAutoFit/>
          </a:bodyPr>
          <a:lstStyle/>
          <a:p>
            <a:pPr marL="12700">
              <a:spcBef>
                <a:spcPts val="240"/>
              </a:spcBef>
              <a:defRPr/>
            </a:pPr>
            <a:r>
              <a:rPr sz="1200" b="1" i="1" spc="-85" dirty="0">
                <a:latin typeface="Arial"/>
                <a:cs typeface="Arial"/>
              </a:rPr>
              <a:t>Primena:</a:t>
            </a:r>
            <a:endParaRPr sz="1200" dirty="0">
              <a:latin typeface="Arial"/>
              <a:cs typeface="Arial"/>
            </a:endParaRPr>
          </a:p>
          <a:p>
            <a:pPr marL="97790" indent="-85090">
              <a:spcBef>
                <a:spcPts val="145"/>
              </a:spcBef>
              <a:buFontTx/>
              <a:buChar char="•"/>
              <a:tabLst>
                <a:tab pos="98425" algn="l"/>
              </a:tabLst>
              <a:defRPr/>
            </a:pPr>
            <a:r>
              <a:rPr sz="1200" spc="-45" dirty="0">
                <a:solidFill>
                  <a:srgbClr val="0000FF"/>
                </a:solidFill>
                <a:latin typeface="Arial"/>
                <a:cs typeface="Arial"/>
              </a:rPr>
              <a:t>Optimizacija</a:t>
            </a:r>
            <a:r>
              <a:rPr sz="1200" spc="-9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200" spc="-70" dirty="0">
                <a:solidFill>
                  <a:srgbClr val="0000FF"/>
                </a:solidFill>
                <a:latin typeface="Arial"/>
                <a:cs typeface="Arial"/>
              </a:rPr>
              <a:t>procesa</a:t>
            </a:r>
            <a:endParaRPr sz="1200" dirty="0">
              <a:solidFill>
                <a:srgbClr val="0000FF"/>
              </a:solidFill>
              <a:latin typeface="Arial"/>
              <a:cs typeface="Arial"/>
            </a:endParaRPr>
          </a:p>
          <a:p>
            <a:pPr marL="99060" indent="-86360">
              <a:spcBef>
                <a:spcPts val="145"/>
              </a:spcBef>
              <a:buFontTx/>
              <a:buChar char="•"/>
              <a:tabLst>
                <a:tab pos="99695" algn="l"/>
              </a:tabLst>
              <a:defRPr/>
            </a:pPr>
            <a:r>
              <a:rPr sz="1200" spc="-90" dirty="0">
                <a:solidFill>
                  <a:srgbClr val="0000FF"/>
                </a:solidFill>
                <a:latin typeface="Arial"/>
                <a:cs typeface="Arial"/>
              </a:rPr>
              <a:t>Razvoj </a:t>
            </a:r>
            <a:r>
              <a:rPr sz="1200" spc="-35" dirty="0">
                <a:solidFill>
                  <a:srgbClr val="0000FF"/>
                </a:solidFill>
                <a:latin typeface="Arial"/>
                <a:cs typeface="Arial"/>
              </a:rPr>
              <a:t>novih </a:t>
            </a:r>
            <a:r>
              <a:rPr sz="1200" spc="-45" dirty="0">
                <a:solidFill>
                  <a:srgbClr val="0000FF"/>
                </a:solidFill>
                <a:latin typeface="Arial"/>
                <a:cs typeface="Arial"/>
              </a:rPr>
              <a:t>poslovnih</a:t>
            </a:r>
            <a:r>
              <a:rPr sz="1200" spc="-12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200" spc="-45" dirty="0">
                <a:solidFill>
                  <a:srgbClr val="0000FF"/>
                </a:solidFill>
                <a:latin typeface="Arial"/>
                <a:cs typeface="Arial"/>
              </a:rPr>
              <a:t>modela</a:t>
            </a:r>
            <a:endParaRPr sz="1200" dirty="0">
              <a:solidFill>
                <a:srgbClr val="0000FF"/>
              </a:solidFill>
              <a:latin typeface="Arial"/>
              <a:cs typeface="Arial"/>
            </a:endParaRPr>
          </a:p>
          <a:p>
            <a:pPr marL="97790" indent="-85090">
              <a:spcBef>
                <a:spcPts val="145"/>
              </a:spcBef>
              <a:buFontTx/>
              <a:buChar char="•"/>
              <a:tabLst>
                <a:tab pos="98425" algn="l"/>
              </a:tabLst>
              <a:defRPr/>
            </a:pPr>
            <a:r>
              <a:rPr sz="1200" spc="-35" dirty="0">
                <a:solidFill>
                  <a:srgbClr val="0000FF"/>
                </a:solidFill>
                <a:latin typeface="Arial"/>
                <a:cs typeface="Arial"/>
              </a:rPr>
              <a:t>Inteligentna </a:t>
            </a:r>
            <a:r>
              <a:rPr sz="1200" spc="-30" dirty="0">
                <a:solidFill>
                  <a:srgbClr val="0000FF"/>
                </a:solidFill>
                <a:latin typeface="Arial"/>
                <a:cs typeface="Arial"/>
              </a:rPr>
              <a:t>kontrola </a:t>
            </a:r>
            <a:r>
              <a:rPr sz="1200" spc="-35" dirty="0">
                <a:solidFill>
                  <a:srgbClr val="0000FF"/>
                </a:solidFill>
                <a:latin typeface="Arial"/>
                <a:cs typeface="Arial"/>
              </a:rPr>
              <a:t>potrošnje</a:t>
            </a:r>
            <a:r>
              <a:rPr sz="1200" spc="-20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200" spc="-40" dirty="0">
                <a:solidFill>
                  <a:srgbClr val="0000FF"/>
                </a:solidFill>
                <a:latin typeface="Arial"/>
                <a:cs typeface="Arial"/>
              </a:rPr>
              <a:t>energije</a:t>
            </a:r>
            <a:endParaRPr sz="1200" dirty="0">
              <a:solidFill>
                <a:srgbClr val="0000FF"/>
              </a:solidFill>
              <a:latin typeface="Arial"/>
              <a:cs typeface="Arial"/>
            </a:endParaRPr>
          </a:p>
          <a:p>
            <a:pPr marL="97790" indent="-85090">
              <a:spcBef>
                <a:spcPts val="145"/>
              </a:spcBef>
              <a:buFontTx/>
              <a:buChar char="•"/>
              <a:tabLst>
                <a:tab pos="98425" algn="l"/>
              </a:tabLst>
              <a:defRPr/>
            </a:pPr>
            <a:r>
              <a:rPr sz="1200" spc="-90" dirty="0">
                <a:solidFill>
                  <a:srgbClr val="0000FF"/>
                </a:solidFill>
                <a:latin typeface="Arial"/>
                <a:cs typeface="Arial"/>
              </a:rPr>
              <a:t>Razvoj </a:t>
            </a:r>
            <a:r>
              <a:rPr sz="1200" spc="-35" dirty="0">
                <a:solidFill>
                  <a:srgbClr val="0000FF"/>
                </a:solidFill>
                <a:latin typeface="Arial"/>
                <a:cs typeface="Arial"/>
              </a:rPr>
              <a:t>novih </a:t>
            </a:r>
            <a:r>
              <a:rPr sz="1200" spc="-50" dirty="0">
                <a:solidFill>
                  <a:srgbClr val="0000FF"/>
                </a:solidFill>
                <a:latin typeface="Arial"/>
                <a:cs typeface="Arial"/>
              </a:rPr>
              <a:t>veština </a:t>
            </a:r>
            <a:r>
              <a:rPr sz="1200" spc="-120" dirty="0">
                <a:solidFill>
                  <a:srgbClr val="0000FF"/>
                </a:solidFill>
                <a:latin typeface="Arial"/>
                <a:cs typeface="Arial"/>
              </a:rPr>
              <a:t>za </a:t>
            </a:r>
            <a:r>
              <a:rPr sz="1200" spc="-60" dirty="0">
                <a:solidFill>
                  <a:srgbClr val="0000FF"/>
                </a:solidFill>
                <a:latin typeface="Arial"/>
                <a:cs typeface="Arial"/>
              </a:rPr>
              <a:t>nova </a:t>
            </a:r>
            <a:r>
              <a:rPr sz="1200" spc="-55" dirty="0">
                <a:solidFill>
                  <a:srgbClr val="0000FF"/>
                </a:solidFill>
                <a:latin typeface="Arial"/>
                <a:cs typeface="Arial"/>
              </a:rPr>
              <a:t>radna</a:t>
            </a:r>
            <a:r>
              <a:rPr sz="1200" spc="-14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200" spc="-60" dirty="0">
                <a:solidFill>
                  <a:srgbClr val="0000FF"/>
                </a:solidFill>
                <a:latin typeface="Arial"/>
                <a:cs typeface="Arial"/>
              </a:rPr>
              <a:t>mesta</a:t>
            </a:r>
            <a:endParaRPr sz="12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xmlns="" id="{79DC13CE-4A10-473C-93FE-0D5FC89263F3}"/>
              </a:ext>
            </a:extLst>
          </p:cNvPr>
          <p:cNvSpPr txBox="1"/>
          <p:nvPr/>
        </p:nvSpPr>
        <p:spPr>
          <a:xfrm>
            <a:off x="1824039" y="4248151"/>
            <a:ext cx="3101975" cy="582613"/>
          </a:xfrm>
          <a:prstGeom prst="rect">
            <a:avLst/>
          </a:prstGeom>
          <a:noFill/>
        </p:spPr>
        <p:txBody>
          <a:bodyPr lIns="0" tIns="3810" rIns="0" bIns="0">
            <a:spAutoFit/>
          </a:bodyPr>
          <a:lstStyle/>
          <a:p>
            <a:pPr marL="91440">
              <a:spcBef>
                <a:spcPts val="30"/>
              </a:spcBef>
              <a:defRPr/>
            </a:pPr>
            <a:r>
              <a:rPr sz="1200" b="1" i="1" spc="-90" dirty="0">
                <a:latin typeface="Arial"/>
                <a:cs typeface="Arial"/>
              </a:rPr>
              <a:t>Nedostaci:</a:t>
            </a:r>
            <a:endParaRPr sz="1200" dirty="0">
              <a:latin typeface="Arial"/>
              <a:cs typeface="Arial"/>
            </a:endParaRPr>
          </a:p>
          <a:p>
            <a:pPr marL="176530" indent="-85090">
              <a:spcBef>
                <a:spcPts val="145"/>
              </a:spcBef>
              <a:buFontTx/>
              <a:buChar char="•"/>
              <a:tabLst>
                <a:tab pos="177165" algn="l"/>
              </a:tabLst>
              <a:defRPr/>
            </a:pPr>
            <a:r>
              <a:rPr sz="1200" spc="-40" dirty="0">
                <a:solidFill>
                  <a:srgbClr val="0000FF"/>
                </a:solidFill>
                <a:latin typeface="Arial"/>
                <a:cs typeface="Arial"/>
              </a:rPr>
              <a:t>Prikupljanje </a:t>
            </a:r>
            <a:r>
              <a:rPr sz="1200" spc="-55" dirty="0">
                <a:solidFill>
                  <a:srgbClr val="0000FF"/>
                </a:solidFill>
                <a:latin typeface="Arial"/>
                <a:cs typeface="Arial"/>
              </a:rPr>
              <a:t>podataka </a:t>
            </a:r>
            <a:r>
              <a:rPr sz="1200" spc="-30" dirty="0">
                <a:solidFill>
                  <a:srgbClr val="0000FF"/>
                </a:solidFill>
                <a:latin typeface="Arial"/>
                <a:cs typeface="Arial"/>
              </a:rPr>
              <a:t>koji </a:t>
            </a:r>
            <a:r>
              <a:rPr sz="1200" spc="-50" dirty="0">
                <a:solidFill>
                  <a:srgbClr val="0000FF"/>
                </a:solidFill>
                <a:latin typeface="Arial"/>
                <a:cs typeface="Arial"/>
              </a:rPr>
              <a:t>nisu</a:t>
            </a:r>
            <a:r>
              <a:rPr sz="1200" spc="-19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200" spc="-35" dirty="0">
                <a:solidFill>
                  <a:srgbClr val="0000FF"/>
                </a:solidFill>
                <a:latin typeface="Arial"/>
                <a:cs typeface="Arial"/>
              </a:rPr>
              <a:t>relevantni</a:t>
            </a:r>
            <a:endParaRPr sz="1200" dirty="0">
              <a:solidFill>
                <a:srgbClr val="0000FF"/>
              </a:solidFill>
              <a:latin typeface="Arial"/>
              <a:cs typeface="Arial"/>
            </a:endParaRPr>
          </a:p>
          <a:p>
            <a:pPr marL="176530" indent="-85090">
              <a:spcBef>
                <a:spcPts val="145"/>
              </a:spcBef>
              <a:buFontTx/>
              <a:buChar char="•"/>
              <a:tabLst>
                <a:tab pos="177165" algn="l"/>
              </a:tabLst>
              <a:defRPr/>
            </a:pPr>
            <a:r>
              <a:rPr sz="1200" spc="-45" dirty="0">
                <a:solidFill>
                  <a:srgbClr val="0000FF"/>
                </a:solidFill>
                <a:latin typeface="Arial"/>
                <a:cs typeface="Arial"/>
              </a:rPr>
              <a:t>Problemi </a:t>
            </a:r>
            <a:r>
              <a:rPr sz="1200" spc="-114" dirty="0">
                <a:solidFill>
                  <a:srgbClr val="0000FF"/>
                </a:solidFill>
                <a:latin typeface="Arial"/>
                <a:cs typeface="Arial"/>
              </a:rPr>
              <a:t>sa </a:t>
            </a:r>
            <a:r>
              <a:rPr sz="1200" spc="-45" dirty="0">
                <a:solidFill>
                  <a:srgbClr val="0000FF"/>
                </a:solidFill>
                <a:latin typeface="Arial"/>
                <a:cs typeface="Arial"/>
              </a:rPr>
              <a:t>privatnošću </a:t>
            </a:r>
            <a:r>
              <a:rPr sz="1200" spc="5" dirty="0">
                <a:solidFill>
                  <a:srgbClr val="0000FF"/>
                </a:solidFill>
                <a:latin typeface="Arial"/>
                <a:cs typeface="Arial"/>
              </a:rPr>
              <a:t>i </a:t>
            </a:r>
            <a:r>
              <a:rPr sz="1200" spc="-45" dirty="0">
                <a:solidFill>
                  <a:srgbClr val="0000FF"/>
                </a:solidFill>
                <a:latin typeface="Arial"/>
                <a:cs typeface="Arial"/>
              </a:rPr>
              <a:t>zaštitom</a:t>
            </a:r>
            <a:r>
              <a:rPr sz="1200" spc="-16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200" spc="-55" dirty="0">
                <a:solidFill>
                  <a:srgbClr val="0000FF"/>
                </a:solidFill>
                <a:latin typeface="Arial"/>
                <a:cs typeface="Arial"/>
              </a:rPr>
              <a:t>podataka</a:t>
            </a:r>
            <a:endParaRPr sz="12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xmlns="" id="{BE58B752-E421-4926-9AB8-484FDCB0E792}"/>
              </a:ext>
            </a:extLst>
          </p:cNvPr>
          <p:cNvSpPr txBox="1"/>
          <p:nvPr/>
        </p:nvSpPr>
        <p:spPr>
          <a:xfrm>
            <a:off x="1895476" y="2119314"/>
            <a:ext cx="5057775" cy="866775"/>
          </a:xfrm>
          <a:prstGeom prst="rect">
            <a:avLst/>
          </a:prstGeom>
        </p:spPr>
        <p:txBody>
          <a:bodyPr lIns="0" tIns="35560" rIns="0" bIns="0">
            <a:spAutoFit/>
          </a:bodyPr>
          <a:lstStyle/>
          <a:p>
            <a:pPr marL="12700">
              <a:spcBef>
                <a:spcPts val="280"/>
              </a:spcBef>
              <a:defRPr/>
            </a:pPr>
            <a:r>
              <a:rPr sz="1400" i="1" spc="-75" dirty="0">
                <a:latin typeface="Arial"/>
                <a:cs typeface="Arial"/>
              </a:rPr>
              <a:t>Big </a:t>
            </a:r>
            <a:r>
              <a:rPr sz="1400" i="1" spc="-55" dirty="0">
                <a:latin typeface="Arial"/>
                <a:cs typeface="Arial"/>
              </a:rPr>
              <a:t>Data</a:t>
            </a:r>
            <a:r>
              <a:rPr sz="1400" i="1" spc="-80" dirty="0">
                <a:latin typeface="Arial"/>
                <a:cs typeface="Arial"/>
              </a:rPr>
              <a:t> </a:t>
            </a:r>
            <a:r>
              <a:rPr sz="1400" i="1" spc="-65" dirty="0">
                <a:latin typeface="Arial"/>
                <a:cs typeface="Arial"/>
              </a:rPr>
              <a:t>osobine:</a:t>
            </a:r>
            <a:endParaRPr sz="1400" dirty="0">
              <a:latin typeface="Arial"/>
              <a:cs typeface="Arial"/>
            </a:endParaRPr>
          </a:p>
          <a:p>
            <a:pPr marL="99060" indent="-86360">
              <a:spcBef>
                <a:spcPts val="150"/>
              </a:spcBef>
              <a:buFontTx/>
              <a:buChar char="•"/>
              <a:tabLst>
                <a:tab pos="99695" algn="l"/>
              </a:tabLst>
              <a:defRPr/>
            </a:pPr>
            <a:r>
              <a:rPr sz="1200" spc="-75" dirty="0">
                <a:solidFill>
                  <a:srgbClr val="0000FF"/>
                </a:solidFill>
                <a:latin typeface="Arial"/>
                <a:cs typeface="Arial"/>
              </a:rPr>
              <a:t>Podaci </a:t>
            </a:r>
            <a:r>
              <a:rPr sz="1200" spc="-105" dirty="0">
                <a:solidFill>
                  <a:srgbClr val="0000FF"/>
                </a:solidFill>
                <a:latin typeface="Arial"/>
                <a:cs typeface="Arial"/>
              </a:rPr>
              <a:t>se </a:t>
            </a:r>
            <a:r>
              <a:rPr sz="1200" spc="-55" dirty="0">
                <a:solidFill>
                  <a:srgbClr val="0000FF"/>
                </a:solidFill>
                <a:latin typeface="Arial"/>
                <a:cs typeface="Arial"/>
              </a:rPr>
              <a:t>generišu </a:t>
            </a:r>
            <a:r>
              <a:rPr sz="1200" b="1" spc="-85" dirty="0">
                <a:solidFill>
                  <a:srgbClr val="0000FF"/>
                </a:solidFill>
                <a:latin typeface="Arial"/>
                <a:cs typeface="Arial"/>
              </a:rPr>
              <a:t>velikom </a:t>
            </a:r>
            <a:r>
              <a:rPr sz="1200" b="1" spc="-80" dirty="0">
                <a:solidFill>
                  <a:srgbClr val="0000FF"/>
                </a:solidFill>
                <a:latin typeface="Arial"/>
                <a:cs typeface="Arial"/>
              </a:rPr>
              <a:t>brzinom </a:t>
            </a:r>
            <a:r>
              <a:rPr sz="1200" spc="-35" dirty="0">
                <a:solidFill>
                  <a:srgbClr val="0000FF"/>
                </a:solidFill>
                <a:latin typeface="Arial"/>
                <a:cs typeface="Arial"/>
              </a:rPr>
              <a:t>- </a:t>
            </a:r>
            <a:r>
              <a:rPr sz="1200" i="1" spc="-50" dirty="0">
                <a:solidFill>
                  <a:srgbClr val="0000FF"/>
                </a:solidFill>
                <a:latin typeface="Arial"/>
                <a:cs typeface="Arial"/>
              </a:rPr>
              <a:t>Velocity </a:t>
            </a:r>
            <a:r>
              <a:rPr sz="1200" i="1" spc="-55" dirty="0">
                <a:solidFill>
                  <a:srgbClr val="0000FF"/>
                </a:solidFill>
                <a:latin typeface="Arial"/>
                <a:cs typeface="Arial"/>
              </a:rPr>
              <a:t>(generisanje u </a:t>
            </a:r>
            <a:r>
              <a:rPr sz="1200" b="1" i="1" spc="-75" dirty="0">
                <a:solidFill>
                  <a:srgbClr val="0000FF"/>
                </a:solidFill>
                <a:latin typeface="Arial"/>
                <a:cs typeface="Arial"/>
              </a:rPr>
              <a:t>realnom</a:t>
            </a:r>
            <a:r>
              <a:rPr sz="1200" b="1" i="1" spc="-5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200" b="1" i="1" spc="-85" dirty="0">
                <a:solidFill>
                  <a:srgbClr val="0000FF"/>
                </a:solidFill>
                <a:latin typeface="Arial"/>
                <a:cs typeface="Arial"/>
              </a:rPr>
              <a:t>vremenu</a:t>
            </a:r>
            <a:r>
              <a:rPr sz="1200" i="1" spc="-85" dirty="0">
                <a:solidFill>
                  <a:srgbClr val="0000FF"/>
                </a:solidFill>
                <a:latin typeface="Arial"/>
                <a:cs typeface="Arial"/>
              </a:rPr>
              <a:t>)</a:t>
            </a:r>
            <a:endParaRPr sz="1200" dirty="0">
              <a:solidFill>
                <a:srgbClr val="0000FF"/>
              </a:solidFill>
              <a:latin typeface="Arial"/>
              <a:cs typeface="Arial"/>
            </a:endParaRPr>
          </a:p>
          <a:p>
            <a:pPr marL="99060" indent="-86360">
              <a:spcBef>
                <a:spcPts val="145"/>
              </a:spcBef>
              <a:buFontTx/>
              <a:buChar char="•"/>
              <a:tabLst>
                <a:tab pos="99695" algn="l"/>
              </a:tabLst>
              <a:defRPr/>
            </a:pPr>
            <a:r>
              <a:rPr sz="1200" spc="-75" dirty="0">
                <a:solidFill>
                  <a:srgbClr val="0000FF"/>
                </a:solidFill>
                <a:latin typeface="Arial"/>
                <a:cs typeface="Arial"/>
              </a:rPr>
              <a:t>Podaci </a:t>
            </a:r>
            <a:r>
              <a:rPr sz="1200" spc="-90" dirty="0">
                <a:solidFill>
                  <a:srgbClr val="0000FF"/>
                </a:solidFill>
                <a:latin typeface="Arial"/>
                <a:cs typeface="Arial"/>
              </a:rPr>
              <a:t>su </a:t>
            </a:r>
            <a:r>
              <a:rPr sz="1200" b="1" spc="-80" dirty="0">
                <a:solidFill>
                  <a:srgbClr val="0000FF"/>
                </a:solidFill>
                <a:latin typeface="Arial"/>
                <a:cs typeface="Arial"/>
              </a:rPr>
              <a:t>različitog </a:t>
            </a:r>
            <a:r>
              <a:rPr sz="1200" b="1" spc="-60" dirty="0">
                <a:solidFill>
                  <a:srgbClr val="0000FF"/>
                </a:solidFill>
                <a:latin typeface="Arial"/>
                <a:cs typeface="Arial"/>
              </a:rPr>
              <a:t>formata </a:t>
            </a:r>
            <a:r>
              <a:rPr sz="1200" spc="-35" dirty="0">
                <a:solidFill>
                  <a:srgbClr val="0000FF"/>
                </a:solidFill>
                <a:latin typeface="Arial"/>
                <a:cs typeface="Arial"/>
              </a:rPr>
              <a:t>- </a:t>
            </a:r>
            <a:r>
              <a:rPr sz="1200" i="1" spc="-50" dirty="0">
                <a:solidFill>
                  <a:srgbClr val="0000FF"/>
                </a:solidFill>
                <a:latin typeface="Arial"/>
                <a:cs typeface="Arial"/>
              </a:rPr>
              <a:t>Variety </a:t>
            </a:r>
            <a:r>
              <a:rPr sz="1200" spc="-65" dirty="0">
                <a:solidFill>
                  <a:srgbClr val="0000FF"/>
                </a:solidFill>
                <a:latin typeface="Arial"/>
                <a:cs typeface="Arial"/>
              </a:rPr>
              <a:t>(</a:t>
            </a:r>
            <a:r>
              <a:rPr sz="1200" i="1" spc="-65" dirty="0">
                <a:solidFill>
                  <a:srgbClr val="0000FF"/>
                </a:solidFill>
                <a:latin typeface="Arial"/>
                <a:cs typeface="Arial"/>
              </a:rPr>
              <a:t>više </a:t>
            </a:r>
            <a:r>
              <a:rPr sz="1200" i="1" spc="-55" dirty="0">
                <a:solidFill>
                  <a:srgbClr val="0000FF"/>
                </a:solidFill>
                <a:latin typeface="Arial"/>
                <a:cs typeface="Arial"/>
              </a:rPr>
              <a:t>od </a:t>
            </a:r>
            <a:r>
              <a:rPr sz="1200" i="1" spc="-110" dirty="0">
                <a:solidFill>
                  <a:srgbClr val="0000FF"/>
                </a:solidFill>
                <a:latin typeface="Arial"/>
                <a:cs typeface="Arial"/>
              </a:rPr>
              <a:t>80% </a:t>
            </a:r>
            <a:r>
              <a:rPr sz="1200" i="1" spc="-65" dirty="0">
                <a:solidFill>
                  <a:srgbClr val="0000FF"/>
                </a:solidFill>
                <a:latin typeface="Arial"/>
                <a:cs typeface="Arial"/>
              </a:rPr>
              <a:t>čine </a:t>
            </a:r>
            <a:r>
              <a:rPr sz="1200" b="1" i="1" spc="-70" dirty="0">
                <a:solidFill>
                  <a:srgbClr val="0000FF"/>
                </a:solidFill>
                <a:latin typeface="Arial"/>
                <a:cs typeface="Arial"/>
              </a:rPr>
              <a:t>nestrukturirani</a:t>
            </a:r>
            <a:r>
              <a:rPr sz="1200" b="1" i="1" spc="2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200" i="1" spc="-55" dirty="0">
                <a:solidFill>
                  <a:srgbClr val="0000FF"/>
                </a:solidFill>
                <a:latin typeface="Arial"/>
                <a:cs typeface="Arial"/>
              </a:rPr>
              <a:t>podaci</a:t>
            </a:r>
            <a:r>
              <a:rPr sz="1200" spc="-55" dirty="0">
                <a:solidFill>
                  <a:srgbClr val="0000FF"/>
                </a:solidFill>
                <a:latin typeface="Arial"/>
                <a:cs typeface="Arial"/>
              </a:rPr>
              <a:t>)</a:t>
            </a:r>
            <a:endParaRPr sz="1200" dirty="0">
              <a:solidFill>
                <a:srgbClr val="0000FF"/>
              </a:solidFill>
              <a:latin typeface="Arial"/>
              <a:cs typeface="Arial"/>
            </a:endParaRPr>
          </a:p>
          <a:p>
            <a:pPr marL="99060" indent="-86360">
              <a:spcBef>
                <a:spcPts val="145"/>
              </a:spcBef>
              <a:buFontTx/>
              <a:buChar char="•"/>
              <a:tabLst>
                <a:tab pos="99695" algn="l"/>
              </a:tabLst>
              <a:defRPr/>
            </a:pPr>
            <a:r>
              <a:rPr sz="1200" spc="-75" dirty="0">
                <a:solidFill>
                  <a:srgbClr val="0000FF"/>
                </a:solidFill>
                <a:latin typeface="Arial"/>
                <a:cs typeface="Arial"/>
              </a:rPr>
              <a:t>Podaci </a:t>
            </a:r>
            <a:r>
              <a:rPr sz="1200" spc="-90" dirty="0">
                <a:solidFill>
                  <a:srgbClr val="0000FF"/>
                </a:solidFill>
                <a:latin typeface="Arial"/>
                <a:cs typeface="Arial"/>
              </a:rPr>
              <a:t>su </a:t>
            </a:r>
            <a:r>
              <a:rPr sz="1200" b="1" spc="-95" dirty="0">
                <a:solidFill>
                  <a:srgbClr val="0000FF"/>
                </a:solidFill>
                <a:latin typeface="Arial"/>
                <a:cs typeface="Arial"/>
              </a:rPr>
              <a:t>velikog </a:t>
            </a:r>
            <a:r>
              <a:rPr sz="1200" b="1" spc="-80" dirty="0">
                <a:solidFill>
                  <a:srgbClr val="0000FF"/>
                </a:solidFill>
                <a:latin typeface="Arial"/>
                <a:cs typeface="Arial"/>
              </a:rPr>
              <a:t>obima </a:t>
            </a:r>
            <a:r>
              <a:rPr sz="1200" spc="-35" dirty="0">
                <a:solidFill>
                  <a:srgbClr val="0000FF"/>
                </a:solidFill>
                <a:latin typeface="Arial"/>
                <a:cs typeface="Arial"/>
              </a:rPr>
              <a:t>- </a:t>
            </a:r>
            <a:r>
              <a:rPr sz="1200" i="1" spc="-70" dirty="0">
                <a:solidFill>
                  <a:srgbClr val="0000FF"/>
                </a:solidFill>
                <a:latin typeface="Arial"/>
                <a:cs typeface="Arial"/>
              </a:rPr>
              <a:t>Volume </a:t>
            </a:r>
            <a:r>
              <a:rPr sz="1200" i="1" spc="-40" dirty="0">
                <a:solidFill>
                  <a:srgbClr val="0000FF"/>
                </a:solidFill>
                <a:latin typeface="Arial"/>
                <a:cs typeface="Arial"/>
              </a:rPr>
              <a:t>(</a:t>
            </a:r>
            <a:r>
              <a:rPr sz="1200" b="1" i="1" spc="-40" dirty="0">
                <a:solidFill>
                  <a:srgbClr val="0000FF"/>
                </a:solidFill>
                <a:latin typeface="Arial"/>
                <a:cs typeface="Arial"/>
              </a:rPr>
              <a:t>terabajti</a:t>
            </a:r>
            <a:r>
              <a:rPr sz="1200" b="1" i="1" spc="4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200" i="1" spc="-50" dirty="0">
                <a:solidFill>
                  <a:srgbClr val="0000FF"/>
                </a:solidFill>
                <a:latin typeface="Arial"/>
                <a:cs typeface="Arial"/>
              </a:rPr>
              <a:t>podataka)</a:t>
            </a:r>
            <a:endParaRPr sz="12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51208" name="object 13">
            <a:extLst>
              <a:ext uri="{FF2B5EF4-FFF2-40B4-BE49-F238E27FC236}">
                <a16:creationId xmlns:a16="http://schemas.microsoft.com/office/drawing/2014/main" xmlns="" id="{DEBA8415-EA82-44D5-9FEA-9A8A044CB7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3314" y="2854325"/>
            <a:ext cx="3341687" cy="2173288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sr-Latn-RS" altLang="sr-Latn-RS" sz="2000">
              <a:latin typeface="Arial" panose="020B0604020202020204" pitchFamily="34" charset="0"/>
            </a:endParaRPr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xmlns="" id="{D22BD454-3D39-48D9-97C3-B7E9995F3040}"/>
              </a:ext>
            </a:extLst>
          </p:cNvPr>
          <p:cNvSpPr txBox="1"/>
          <p:nvPr/>
        </p:nvSpPr>
        <p:spPr>
          <a:xfrm>
            <a:off x="5945189" y="2947988"/>
            <a:ext cx="1838325" cy="290464"/>
          </a:xfrm>
          <a:prstGeom prst="rect">
            <a:avLst/>
          </a:prstGeom>
        </p:spPr>
        <p:txBody>
          <a:bodyPr lIns="0" tIns="13335" rIns="0" bIns="0">
            <a:spAutoFit/>
          </a:bodyPr>
          <a:lstStyle/>
          <a:p>
            <a:pPr marL="12700">
              <a:spcBef>
                <a:spcPts val="105"/>
              </a:spcBef>
              <a:defRPr/>
            </a:pPr>
            <a:r>
              <a:rPr spc="-135" dirty="0">
                <a:latin typeface="Arial"/>
                <a:cs typeface="Arial"/>
              </a:rPr>
              <a:t>Big </a:t>
            </a:r>
            <a:r>
              <a:rPr spc="-114" dirty="0">
                <a:latin typeface="Arial"/>
                <a:cs typeface="Arial"/>
              </a:rPr>
              <a:t>Data</a:t>
            </a:r>
            <a:r>
              <a:rPr spc="-175" dirty="0">
                <a:latin typeface="Arial"/>
                <a:cs typeface="Arial"/>
              </a:rPr>
              <a:t> </a:t>
            </a:r>
            <a:r>
              <a:rPr spc="-75" dirty="0">
                <a:latin typeface="Arial"/>
                <a:cs typeface="Arial"/>
              </a:rPr>
              <a:t>analytics</a:t>
            </a:r>
            <a:endParaRPr>
              <a:latin typeface="Arial"/>
              <a:cs typeface="Arial"/>
            </a:endParaRPr>
          </a:p>
        </p:txBody>
      </p:sp>
      <p:sp>
        <p:nvSpPr>
          <p:cNvPr id="51210" name="object 15">
            <a:extLst>
              <a:ext uri="{FF2B5EF4-FFF2-40B4-BE49-F238E27FC236}">
                <a16:creationId xmlns:a16="http://schemas.microsoft.com/office/drawing/2014/main" xmlns="" id="{5ECA6DD4-7E6D-402D-A407-E9547DBCFF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7213" y="4967289"/>
            <a:ext cx="5600700" cy="796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lnSpc>
                <a:spcPts val="1300"/>
              </a:lnSpc>
              <a:spcBef>
                <a:spcPts val="100"/>
              </a:spcBef>
              <a:buClrTx/>
              <a:buSzTx/>
              <a:buNone/>
            </a:pPr>
            <a:r>
              <a:rPr lang="sr-Latn-RS" altLang="sr-Latn-RS" sz="1200" dirty="0">
                <a:solidFill>
                  <a:srgbClr val="0000FF"/>
                </a:solidFill>
                <a:latin typeface="Arial" panose="020B0604020202020204" pitchFamily="34" charset="0"/>
              </a:rPr>
              <a:t>Podaci se analiziraju pomoću algoritama za rudarenje podataka (</a:t>
            </a:r>
            <a:r>
              <a:rPr lang="sr-Latn-RS" altLang="sr-Latn-RS" sz="1200" i="1" dirty="0">
                <a:solidFill>
                  <a:srgbClr val="0000FF"/>
                </a:solidFill>
                <a:latin typeface="Arial" panose="020B0604020202020204" pitchFamily="34" charset="0"/>
              </a:rPr>
              <a:t>data mining</a:t>
            </a:r>
            <a:r>
              <a:rPr lang="sr-Latn-RS" altLang="sr-Latn-RS" sz="1200" dirty="0">
                <a:solidFill>
                  <a:srgbClr val="0000FF"/>
                </a:solidFill>
                <a:latin typeface="Arial" panose="020B0604020202020204" pitchFamily="34" charset="0"/>
              </a:rPr>
              <a:t>).</a:t>
            </a:r>
          </a:p>
          <a:p>
            <a:pPr>
              <a:lnSpc>
                <a:spcPct val="80000"/>
              </a:lnSpc>
              <a:spcBef>
                <a:spcPts val="150"/>
              </a:spcBef>
              <a:buClrTx/>
              <a:buSzTx/>
              <a:buNone/>
            </a:pPr>
            <a:r>
              <a:rPr lang="sr-Latn-RS" altLang="sr-Latn-RS" sz="1200" b="1" dirty="0">
                <a:solidFill>
                  <a:srgbClr val="0000FF"/>
                </a:solidFill>
                <a:latin typeface="Arial" panose="020B0604020202020204" pitchFamily="34" charset="0"/>
              </a:rPr>
              <a:t>Rudarenje podataka</a:t>
            </a:r>
            <a:r>
              <a:rPr lang="sr-Latn-RS" altLang="sr-Latn-RS" sz="1200" dirty="0">
                <a:solidFill>
                  <a:srgbClr val="0000FF"/>
                </a:solidFill>
                <a:latin typeface="Arial" panose="020B0604020202020204" pitchFamily="34" charset="0"/>
              </a:rPr>
              <a:t>: Analiza podataka primenom različitih algoritama koji implementiraju  razne matematičke i statističke modele primenjive u poslovne svrhe. Cilj je pronalaženje  šablona tj. </a:t>
            </a:r>
            <a:r>
              <a:rPr lang="sr-Latn-RS" altLang="sr-Latn-RS" sz="1200" b="1" dirty="0">
                <a:solidFill>
                  <a:srgbClr val="0000FF"/>
                </a:solidFill>
                <a:latin typeface="Arial" panose="020B0604020202020204" pitchFamily="34" charset="0"/>
              </a:rPr>
              <a:t>obrazaca ponašanja </a:t>
            </a:r>
            <a:r>
              <a:rPr lang="sr-Latn-RS" altLang="sr-Latn-RS" sz="1200" dirty="0">
                <a:solidFill>
                  <a:srgbClr val="0000FF"/>
                </a:solidFill>
                <a:latin typeface="Arial" panose="020B0604020202020204" pitchFamily="34" charset="0"/>
              </a:rPr>
              <a:t>otkrivanjem skrivenih veza između vrednosti podataka.</a:t>
            </a:r>
          </a:p>
        </p:txBody>
      </p:sp>
      <p:sp>
        <p:nvSpPr>
          <p:cNvPr id="51211" name="object 16">
            <a:extLst>
              <a:ext uri="{FF2B5EF4-FFF2-40B4-BE49-F238E27FC236}">
                <a16:creationId xmlns:a16="http://schemas.microsoft.com/office/drawing/2014/main" xmlns="" id="{751CDE53-AACD-4DD9-81F3-31E1721DDC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4889" y="4773614"/>
            <a:ext cx="1125537" cy="1030287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sr-Latn-RS" altLang="sr-Latn-RS" sz="2000">
              <a:latin typeface="Arial" panose="020B0604020202020204" pitchFamily="34" charset="0"/>
            </a:endParaRPr>
          </a:p>
        </p:txBody>
      </p:sp>
      <p:sp>
        <p:nvSpPr>
          <p:cNvPr id="51212" name="object 17">
            <a:extLst>
              <a:ext uri="{FF2B5EF4-FFF2-40B4-BE49-F238E27FC236}">
                <a16:creationId xmlns:a16="http://schemas.microsoft.com/office/drawing/2014/main" xmlns="" id="{FFE2FA91-0BD7-408C-A330-01C2907AB5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35900" y="3429001"/>
            <a:ext cx="2617788" cy="2289175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sr-Latn-RS" altLang="sr-Latn-RS" sz="2000">
              <a:latin typeface="Arial" panose="020B0604020202020204" pitchFamily="34" charset="0"/>
            </a:endParaRPr>
          </a:p>
        </p:txBody>
      </p:sp>
      <p:sp>
        <p:nvSpPr>
          <p:cNvPr id="51213" name="object 18">
            <a:extLst>
              <a:ext uri="{FF2B5EF4-FFF2-40B4-BE49-F238E27FC236}">
                <a16:creationId xmlns:a16="http://schemas.microsoft.com/office/drawing/2014/main" xmlns="" id="{CD2C65BF-18EF-4435-B527-85AEB86314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05232" y="3632200"/>
            <a:ext cx="2335213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43180" rIns="0" bIns="0"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>
              <a:spcBef>
                <a:spcPts val="338"/>
              </a:spcBef>
              <a:buClrTx/>
              <a:buSzTx/>
              <a:buNone/>
            </a:pPr>
            <a:r>
              <a:rPr lang="sr-Latn-RS" altLang="sr-Latn-RS" sz="1600" dirty="0">
                <a:latin typeface="Arial" panose="020B0604020202020204" pitchFamily="34" charset="0"/>
              </a:rPr>
              <a:t>Interpretacija</a:t>
            </a:r>
          </a:p>
          <a:p>
            <a:pPr>
              <a:spcBef>
                <a:spcPts val="213"/>
              </a:spcBef>
              <a:buClrTx/>
              <a:buSzTx/>
              <a:buNone/>
            </a:pPr>
            <a:r>
              <a:rPr lang="sr-Latn-RS" altLang="sr-Latn-RS" sz="1400" dirty="0">
                <a:latin typeface="Arial" panose="020B0604020202020204" pitchFamily="34" charset="0"/>
              </a:rPr>
              <a:t>Rudarenje podataka</a:t>
            </a:r>
          </a:p>
          <a:p>
            <a:pPr>
              <a:spcBef>
                <a:spcPts val="450"/>
              </a:spcBef>
              <a:buClrTx/>
              <a:buSzTx/>
              <a:buNone/>
            </a:pPr>
            <a:r>
              <a:rPr lang="sr-Latn-RS" altLang="sr-Latn-RS" sz="1200" dirty="0">
                <a:latin typeface="Arial" panose="020B0604020202020204" pitchFamily="34" charset="0"/>
              </a:rPr>
              <a:t>Transformacija</a:t>
            </a:r>
          </a:p>
          <a:p>
            <a:pPr>
              <a:spcBef>
                <a:spcPts val="413"/>
              </a:spcBef>
              <a:buClrTx/>
              <a:buSzTx/>
              <a:buNone/>
            </a:pPr>
            <a:r>
              <a:rPr lang="sr-Latn-RS" altLang="sr-Latn-RS" sz="1200" dirty="0">
                <a:latin typeface="Arial" panose="020B0604020202020204" pitchFamily="34" charset="0"/>
              </a:rPr>
              <a:t>Pre-procesiranje</a:t>
            </a:r>
          </a:p>
          <a:p>
            <a:pPr>
              <a:spcBef>
                <a:spcPts val="75"/>
              </a:spcBef>
              <a:buClrTx/>
              <a:buSzTx/>
              <a:buNone/>
            </a:pPr>
            <a:r>
              <a:rPr lang="sr-Latn-RS" altLang="sr-Latn-RS" sz="1100" dirty="0">
                <a:latin typeface="Arial" panose="020B0604020202020204" pitchFamily="34" charset="0"/>
              </a:rPr>
              <a:t>Selekcija</a:t>
            </a:r>
          </a:p>
        </p:txBody>
      </p:sp>
      <p:sp>
        <p:nvSpPr>
          <p:cNvPr id="51214" name="object 19">
            <a:extLst>
              <a:ext uri="{FF2B5EF4-FFF2-40B4-BE49-F238E27FC236}">
                <a16:creationId xmlns:a16="http://schemas.microsoft.com/office/drawing/2014/main" xmlns="" id="{293E69ED-2858-43FA-99C7-F34F01C0CA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0050" y="1482726"/>
            <a:ext cx="2408238" cy="2092325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sr-Latn-RS" altLang="sr-Latn-RS" sz="1600">
              <a:latin typeface="Arial" panose="020B0604020202020204" pitchFamily="34" charset="0"/>
            </a:endParaRPr>
          </a:p>
        </p:txBody>
      </p:sp>
      <p:sp>
        <p:nvSpPr>
          <p:cNvPr id="51215" name="object 20">
            <a:extLst>
              <a:ext uri="{FF2B5EF4-FFF2-40B4-BE49-F238E27FC236}">
                <a16:creationId xmlns:a16="http://schemas.microsoft.com/office/drawing/2014/main" xmlns="" id="{F7F5A4B2-52B8-47D1-8A36-49AAE25884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3826" y="2160588"/>
            <a:ext cx="46037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3335" rIns="0" bIns="0">
            <a:spAutoFit/>
          </a:bodyPr>
          <a:lstStyle>
            <a:lvl1pPr marL="50800" indent="-39688"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ts val="100"/>
              </a:spcBef>
              <a:buClrTx/>
              <a:buSzTx/>
              <a:buNone/>
            </a:pPr>
            <a:r>
              <a:rPr lang="sr-Latn-RS" altLang="sr-Latn-RS" sz="700">
                <a:latin typeface="Arial" panose="020B0604020202020204" pitchFamily="34" charset="0"/>
              </a:rPr>
              <a:t>Smanjenje  troškova</a:t>
            </a:r>
          </a:p>
        </p:txBody>
      </p:sp>
      <p:sp>
        <p:nvSpPr>
          <p:cNvPr id="51216" name="object 21">
            <a:extLst>
              <a:ext uri="{FF2B5EF4-FFF2-40B4-BE49-F238E27FC236}">
                <a16:creationId xmlns:a16="http://schemas.microsoft.com/office/drawing/2014/main" xmlns="" id="{0F61CEAE-814B-4701-9260-39D88A6DAD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5375" y="2906713"/>
            <a:ext cx="2413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7463" indent="-6350"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ts val="100"/>
              </a:spcBef>
              <a:buClrTx/>
              <a:buSzTx/>
              <a:buNone/>
            </a:pPr>
            <a:r>
              <a:rPr lang="sr-Latn-RS" altLang="sr-Latn-RS" sz="700">
                <a:latin typeface="Arial" panose="020B0604020202020204" pitchFamily="34" charset="0"/>
              </a:rPr>
              <a:t>Nove  ideje</a:t>
            </a:r>
          </a:p>
        </p:txBody>
      </p:sp>
      <p:sp>
        <p:nvSpPr>
          <p:cNvPr id="51217" name="object 22">
            <a:extLst>
              <a:ext uri="{FF2B5EF4-FFF2-40B4-BE49-F238E27FC236}">
                <a16:creationId xmlns:a16="http://schemas.microsoft.com/office/drawing/2014/main" xmlns="" id="{DAE80A1D-A0AB-4AC9-B61B-9A7E74FEA4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44039" y="2854325"/>
            <a:ext cx="454025" cy="382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 indent="119063"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ts val="100"/>
              </a:spcBef>
              <a:buClrTx/>
              <a:buSzTx/>
              <a:buNone/>
            </a:pPr>
            <a:r>
              <a:rPr lang="sr-Latn-RS" altLang="sr-Latn-RS" sz="800">
                <a:latin typeface="Arial" panose="020B0604020202020204" pitchFamily="34" charset="0"/>
              </a:rPr>
              <a:t>Novi  proizvodi i</a:t>
            </a:r>
          </a:p>
        </p:txBody>
      </p:sp>
      <p:sp>
        <p:nvSpPr>
          <p:cNvPr id="23" name="object 23">
            <a:extLst>
              <a:ext uri="{FF2B5EF4-FFF2-40B4-BE49-F238E27FC236}">
                <a16:creationId xmlns:a16="http://schemas.microsoft.com/office/drawing/2014/main" xmlns="" id="{2DAF42C6-BA64-4686-8B8E-D902C424FD95}"/>
              </a:ext>
            </a:extLst>
          </p:cNvPr>
          <p:cNvSpPr txBox="1"/>
          <p:nvPr/>
        </p:nvSpPr>
        <p:spPr>
          <a:xfrm>
            <a:off x="9529764" y="3097214"/>
            <a:ext cx="282575" cy="136525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sz="800" spc="-70" dirty="0">
                <a:latin typeface="Arial"/>
                <a:cs typeface="Arial"/>
              </a:rPr>
              <a:t>s</a:t>
            </a:r>
            <a:r>
              <a:rPr sz="800" spc="-80" dirty="0">
                <a:latin typeface="Arial"/>
                <a:cs typeface="Arial"/>
              </a:rPr>
              <a:t>e</a:t>
            </a:r>
            <a:r>
              <a:rPr sz="800" spc="5" dirty="0">
                <a:latin typeface="Arial"/>
                <a:cs typeface="Arial"/>
              </a:rPr>
              <a:t>r</a:t>
            </a:r>
            <a:r>
              <a:rPr sz="800" spc="-45" dirty="0">
                <a:latin typeface="Arial"/>
                <a:cs typeface="Arial"/>
              </a:rPr>
              <a:t>v</a:t>
            </a:r>
            <a:r>
              <a:rPr sz="800" dirty="0">
                <a:latin typeface="Arial"/>
                <a:cs typeface="Arial"/>
              </a:rPr>
              <a:t>i</a:t>
            </a:r>
            <a:r>
              <a:rPr sz="800" spc="-45" dirty="0">
                <a:latin typeface="Arial"/>
                <a:cs typeface="Arial"/>
              </a:rPr>
              <a:t>si</a:t>
            </a:r>
            <a:endParaRPr sz="800">
              <a:latin typeface="Arial"/>
              <a:cs typeface="Arial"/>
            </a:endParaRPr>
          </a:p>
        </p:txBody>
      </p:sp>
      <p:sp>
        <p:nvSpPr>
          <p:cNvPr id="51219" name="object 24">
            <a:extLst>
              <a:ext uri="{FF2B5EF4-FFF2-40B4-BE49-F238E27FC236}">
                <a16:creationId xmlns:a16="http://schemas.microsoft.com/office/drawing/2014/main" xmlns="" id="{EB99F08D-D6C1-41ED-8899-4DF3750D31FF}"/>
              </a:ext>
            </a:extLst>
          </p:cNvPr>
          <p:cNvSpPr>
            <a:spLocks/>
          </p:cNvSpPr>
          <p:nvPr/>
        </p:nvSpPr>
        <p:spPr bwMode="auto">
          <a:xfrm>
            <a:off x="7181850" y="2243139"/>
            <a:ext cx="1435100" cy="788987"/>
          </a:xfrm>
          <a:custGeom>
            <a:avLst/>
            <a:gdLst>
              <a:gd name="T0" fmla="*/ 1237488 w 1435100"/>
              <a:gd name="T1" fmla="*/ 0 h 789939"/>
              <a:gd name="T2" fmla="*/ 1237488 w 1435100"/>
              <a:gd name="T3" fmla="*/ 89483 h 789939"/>
              <a:gd name="T4" fmla="*/ 345566 w 1435100"/>
              <a:gd name="T5" fmla="*/ 89483 h 789939"/>
              <a:gd name="T6" fmla="*/ 298696 w 1435100"/>
              <a:gd name="T7" fmla="*/ 92622 h 789939"/>
              <a:gd name="T8" fmla="*/ 253735 w 1435100"/>
              <a:gd name="T9" fmla="*/ 101765 h 789939"/>
              <a:gd name="T10" fmla="*/ 211097 w 1435100"/>
              <a:gd name="T11" fmla="*/ 116504 h 789939"/>
              <a:gd name="T12" fmla="*/ 171196 w 1435100"/>
              <a:gd name="T13" fmla="*/ 136429 h 789939"/>
              <a:gd name="T14" fmla="*/ 134442 w 1435100"/>
              <a:gd name="T15" fmla="*/ 161131 h 789939"/>
              <a:gd name="T16" fmla="*/ 101250 w 1435100"/>
              <a:gd name="T17" fmla="*/ 190200 h 789939"/>
              <a:gd name="T18" fmla="*/ 72032 w 1435100"/>
              <a:gd name="T19" fmla="*/ 223225 h 789939"/>
              <a:gd name="T20" fmla="*/ 47201 w 1435100"/>
              <a:gd name="T21" fmla="*/ 259799 h 789939"/>
              <a:gd name="T22" fmla="*/ 27170 w 1435100"/>
              <a:gd name="T23" fmla="*/ 299512 h 789939"/>
              <a:gd name="T24" fmla="*/ 12350 w 1435100"/>
              <a:gd name="T25" fmla="*/ 341953 h 789939"/>
              <a:gd name="T26" fmla="*/ 3150 w 1435100"/>
              <a:gd name="T27" fmla="*/ 386805 h 789939"/>
              <a:gd name="T28" fmla="*/ 0 w 1435100"/>
              <a:gd name="T29" fmla="*/ 433387 h 789939"/>
              <a:gd name="T30" fmla="*/ 0 w 1435100"/>
              <a:gd name="T31" fmla="*/ 786012 h 789939"/>
              <a:gd name="T32" fmla="*/ 197484 w 1435100"/>
              <a:gd name="T33" fmla="*/ 786012 h 789939"/>
              <a:gd name="T34" fmla="*/ 197484 w 1435100"/>
              <a:gd name="T35" fmla="*/ 433387 h 789939"/>
              <a:gd name="T36" fmla="*/ 205033 w 1435100"/>
              <a:gd name="T37" fmla="*/ 386805 h 789939"/>
              <a:gd name="T38" fmla="*/ 226054 w 1435100"/>
              <a:gd name="T39" fmla="*/ 346351 h 789939"/>
              <a:gd name="T40" fmla="*/ 258109 w 1435100"/>
              <a:gd name="T41" fmla="*/ 314450 h 789939"/>
              <a:gd name="T42" fmla="*/ 298759 w 1435100"/>
              <a:gd name="T43" fmla="*/ 293530 h 789939"/>
              <a:gd name="T44" fmla="*/ 345566 w 1435100"/>
              <a:gd name="T45" fmla="*/ 286017 h 789939"/>
              <a:gd name="T46" fmla="*/ 1331581 w 1435100"/>
              <a:gd name="T47" fmla="*/ 286017 h 789939"/>
              <a:gd name="T48" fmla="*/ 1434845 w 1435100"/>
              <a:gd name="T49" fmla="*/ 187814 h 789939"/>
              <a:gd name="T50" fmla="*/ 1237488 w 1435100"/>
              <a:gd name="T51" fmla="*/ 0 h 789939"/>
              <a:gd name="T52" fmla="*/ 1331581 w 1435100"/>
              <a:gd name="T53" fmla="*/ 286017 h 789939"/>
              <a:gd name="T54" fmla="*/ 1237488 w 1435100"/>
              <a:gd name="T55" fmla="*/ 286017 h 789939"/>
              <a:gd name="T56" fmla="*/ 1237488 w 1435100"/>
              <a:gd name="T57" fmla="*/ 375500 h 789939"/>
              <a:gd name="T58" fmla="*/ 1331581 w 1435100"/>
              <a:gd name="T59" fmla="*/ 286017 h 789939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1435100" h="789939">
                <a:moveTo>
                  <a:pt x="1237488" y="0"/>
                </a:moveTo>
                <a:lnTo>
                  <a:pt x="1237488" y="89915"/>
                </a:lnTo>
                <a:lnTo>
                  <a:pt x="345566" y="89915"/>
                </a:lnTo>
                <a:lnTo>
                  <a:pt x="298696" y="93070"/>
                </a:lnTo>
                <a:lnTo>
                  <a:pt x="253735" y="102257"/>
                </a:lnTo>
                <a:lnTo>
                  <a:pt x="211097" y="117068"/>
                </a:lnTo>
                <a:lnTo>
                  <a:pt x="171196" y="137089"/>
                </a:lnTo>
                <a:lnTo>
                  <a:pt x="134442" y="161910"/>
                </a:lnTo>
                <a:lnTo>
                  <a:pt x="101250" y="191119"/>
                </a:lnTo>
                <a:lnTo>
                  <a:pt x="72032" y="224304"/>
                </a:lnTo>
                <a:lnTo>
                  <a:pt x="47201" y="261055"/>
                </a:lnTo>
                <a:lnTo>
                  <a:pt x="27170" y="300960"/>
                </a:lnTo>
                <a:lnTo>
                  <a:pt x="12350" y="343607"/>
                </a:lnTo>
                <a:lnTo>
                  <a:pt x="3150" y="388675"/>
                </a:lnTo>
                <a:lnTo>
                  <a:pt x="0" y="435483"/>
                </a:lnTo>
                <a:lnTo>
                  <a:pt x="0" y="789813"/>
                </a:lnTo>
                <a:lnTo>
                  <a:pt x="197484" y="789813"/>
                </a:lnTo>
                <a:lnTo>
                  <a:pt x="197484" y="435483"/>
                </a:lnTo>
                <a:lnTo>
                  <a:pt x="205033" y="388675"/>
                </a:lnTo>
                <a:lnTo>
                  <a:pt x="226054" y="348025"/>
                </a:lnTo>
                <a:lnTo>
                  <a:pt x="258109" y="315970"/>
                </a:lnTo>
                <a:lnTo>
                  <a:pt x="298759" y="294949"/>
                </a:lnTo>
                <a:lnTo>
                  <a:pt x="345566" y="287400"/>
                </a:lnTo>
                <a:lnTo>
                  <a:pt x="1331581" y="287400"/>
                </a:lnTo>
                <a:lnTo>
                  <a:pt x="1434845" y="188722"/>
                </a:lnTo>
                <a:lnTo>
                  <a:pt x="1237488" y="0"/>
                </a:lnTo>
                <a:close/>
              </a:path>
              <a:path w="1435100" h="789939">
                <a:moveTo>
                  <a:pt x="1331581" y="287400"/>
                </a:moveTo>
                <a:lnTo>
                  <a:pt x="1237488" y="287400"/>
                </a:lnTo>
                <a:lnTo>
                  <a:pt x="1237488" y="377316"/>
                </a:lnTo>
                <a:lnTo>
                  <a:pt x="1331581" y="287400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sr-Latn-RS"/>
          </a:p>
        </p:txBody>
      </p:sp>
      <p:sp>
        <p:nvSpPr>
          <p:cNvPr id="20" name="Espace réservé du numéro de diapositive 3">
            <a:extLst>
              <a:ext uri="{FF2B5EF4-FFF2-40B4-BE49-F238E27FC236}">
                <a16:creationId xmlns:a16="http://schemas.microsoft.com/office/drawing/2014/main" xmlns="" id="{A9EC8697-737C-4D3F-BEE5-2C5C4C6EC5E0}"/>
              </a:ext>
            </a:extLst>
          </p:cNvPr>
          <p:cNvSpPr txBox="1">
            <a:spLocks/>
          </p:cNvSpPr>
          <p:nvPr/>
        </p:nvSpPr>
        <p:spPr>
          <a:xfrm>
            <a:off x="10769600" y="6457950"/>
            <a:ext cx="1117600" cy="3238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 b="1">
                <a:latin typeface="Corbel" panose="020B0503020204020204" pitchFamily="34" charset="0"/>
              </a:rPr>
              <a:t> </a:t>
            </a:r>
            <a:fld id="{6A8FDE07-382F-4FF8-9EF5-D2EA26C890B1}" type="slidenum">
              <a:rPr lang="en-US" altLang="en-US" b="1" smtClean="0">
                <a:latin typeface="Corbel" panose="020B0503020204020204" pitchFamily="34" charset="0"/>
                <a:cs typeface="Calibri Light" panose="020F0302020204030204" pitchFamily="34" charset="0"/>
              </a:rPr>
              <a:pPr/>
              <a:t>16</a:t>
            </a:fld>
            <a:endParaRPr lang="en-US" altLang="en-US" b="1" dirty="0">
              <a:latin typeface="Corbel" panose="020B0503020204020204" pitchFamily="34" charset="0"/>
              <a:cs typeface="Calibri Light" panose="020F0302020204030204" pitchFamily="34" charset="0"/>
            </a:endParaRPr>
          </a:p>
        </p:txBody>
      </p:sp>
      <p:sp>
        <p:nvSpPr>
          <p:cNvPr id="21" name="Line 6">
            <a:extLst>
              <a:ext uri="{FF2B5EF4-FFF2-40B4-BE49-F238E27FC236}">
                <a16:creationId xmlns:a16="http://schemas.microsoft.com/office/drawing/2014/main" xmlns="" id="{EF84404C-07F4-41F4-8D0B-04C98A1A1385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47700"/>
            <a:ext cx="1219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2" name="Line 7">
            <a:extLst>
              <a:ext uri="{FF2B5EF4-FFF2-40B4-BE49-F238E27FC236}">
                <a16:creationId xmlns:a16="http://schemas.microsoft.com/office/drawing/2014/main" xmlns="" id="{04B09FE3-A9E5-495A-BDA1-97CB94F53B84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400800"/>
            <a:ext cx="1219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A490154E-4043-4E64-912E-08BEB6EDB6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178086"/>
            <a:ext cx="533400" cy="660148"/>
          </a:xfrm>
          <a:prstGeom prst="rect">
            <a:avLst/>
          </a:prstGeom>
        </p:spPr>
      </p:pic>
      <p:sp>
        <p:nvSpPr>
          <p:cNvPr id="26" name="Rectangle 7">
            <a:extLst>
              <a:ext uri="{FF2B5EF4-FFF2-40B4-BE49-F238E27FC236}">
                <a16:creationId xmlns:a16="http://schemas.microsoft.com/office/drawing/2014/main" xmlns="" id="{DC2AD4FE-2F8A-43D7-9A9C-2D77C1118B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sr-Latn-RS" sz="36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3. </a:t>
            </a:r>
            <a:r>
              <a:rPr lang="sr-Latn-R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Smernice za implementaciju I4.0 u rudarstvu</a:t>
            </a:r>
            <a:endParaRPr lang="it-IT" sz="3600" b="1" kern="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  <a:cs typeface="Calibri Light" panose="020F03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4EF17368-6565-4904-9355-57ABA4C0AED7}"/>
              </a:ext>
            </a:extLst>
          </p:cNvPr>
          <p:cNvSpPr txBox="1"/>
          <p:nvPr/>
        </p:nvSpPr>
        <p:spPr>
          <a:xfrm>
            <a:off x="745786" y="6396335"/>
            <a:ext cx="5867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Industrija</a:t>
            </a:r>
            <a:r>
              <a:rPr lang="en-GB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4.0 </a:t>
            </a:r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GB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njena</a:t>
            </a:r>
            <a:r>
              <a:rPr lang="en-GB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primena</a:t>
            </a:r>
            <a:r>
              <a:rPr lang="en-GB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 </a:t>
            </a:r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rudarstvu</a:t>
            </a:r>
            <a:r>
              <a:rPr lang="en-GB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GB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r-Latn-RS" sz="1200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Prošlost – sadašnjost – budućnost</a:t>
            </a:r>
            <a:endParaRPr lang="sr-Latn-R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>
            <a:extLst>
              <a:ext uri="{FF2B5EF4-FFF2-40B4-BE49-F238E27FC236}">
                <a16:creationId xmlns:a16="http://schemas.microsoft.com/office/drawing/2014/main" xmlns="" id="{61A11851-70A4-42FC-85BC-EC9A8B42C30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28957" y="797598"/>
            <a:ext cx="10192823" cy="1120820"/>
          </a:xfrm>
          <a:ln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Industrija 4.0: </a:t>
            </a:r>
            <a:r>
              <a:rPr sz="3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Machine-to-Machine komunikacija (M2M)</a:t>
            </a: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xmlns="" id="{C175021C-370C-48B7-9EFD-A73AB17444BE}"/>
              </a:ext>
            </a:extLst>
          </p:cNvPr>
          <p:cNvSpPr txBox="1"/>
          <p:nvPr/>
        </p:nvSpPr>
        <p:spPr>
          <a:xfrm>
            <a:off x="1931988" y="1531939"/>
            <a:ext cx="8399462" cy="358775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marL="91440">
              <a:lnSpc>
                <a:spcPts val="1405"/>
              </a:lnSpc>
              <a:defRPr/>
            </a:pPr>
            <a:r>
              <a:rPr sz="1200" b="1" spc="5" dirty="0">
                <a:solidFill>
                  <a:srgbClr val="C00000"/>
                </a:solidFill>
                <a:latin typeface="Arial"/>
                <a:cs typeface="Arial"/>
              </a:rPr>
              <a:t>M2M </a:t>
            </a:r>
            <a:r>
              <a:rPr sz="1200" spc="-100" dirty="0">
                <a:solidFill>
                  <a:srgbClr val="0000FF"/>
                </a:solidFill>
                <a:latin typeface="Arial"/>
                <a:cs typeface="Arial"/>
              </a:rPr>
              <a:t>označava </a:t>
            </a:r>
            <a:r>
              <a:rPr sz="1200" spc="-50" dirty="0">
                <a:solidFill>
                  <a:srgbClr val="0000FF"/>
                </a:solidFill>
                <a:latin typeface="Arial"/>
                <a:cs typeface="Arial"/>
              </a:rPr>
              <a:t>automatizovanu </a:t>
            </a:r>
            <a:r>
              <a:rPr sz="1200" b="1" spc="-100" dirty="0">
                <a:solidFill>
                  <a:srgbClr val="0000FF"/>
                </a:solidFill>
                <a:latin typeface="Arial"/>
                <a:cs typeface="Arial"/>
              </a:rPr>
              <a:t>razmenu </a:t>
            </a:r>
            <a:r>
              <a:rPr sz="1200" b="1" spc="-85" dirty="0">
                <a:solidFill>
                  <a:srgbClr val="0000FF"/>
                </a:solidFill>
                <a:latin typeface="Arial"/>
                <a:cs typeface="Arial"/>
              </a:rPr>
              <a:t>podatka </a:t>
            </a:r>
            <a:r>
              <a:rPr sz="1200" b="1" spc="-90" dirty="0">
                <a:solidFill>
                  <a:srgbClr val="0000FF"/>
                </a:solidFill>
                <a:latin typeface="Arial"/>
                <a:cs typeface="Arial"/>
              </a:rPr>
              <a:t>između </a:t>
            </a:r>
            <a:r>
              <a:rPr sz="1200" b="1" spc="-110" dirty="0">
                <a:solidFill>
                  <a:srgbClr val="0000FF"/>
                </a:solidFill>
                <a:latin typeface="Arial"/>
                <a:cs typeface="Arial"/>
              </a:rPr>
              <a:t>mašina </a:t>
            </a:r>
            <a:r>
              <a:rPr sz="1200" b="1" spc="-45" dirty="0">
                <a:solidFill>
                  <a:srgbClr val="0000FF"/>
                </a:solidFill>
                <a:latin typeface="Arial"/>
                <a:cs typeface="Arial"/>
              </a:rPr>
              <a:t>i </a:t>
            </a:r>
            <a:r>
              <a:rPr sz="1200" b="1" spc="-70" dirty="0">
                <a:solidFill>
                  <a:srgbClr val="0000FF"/>
                </a:solidFill>
                <a:latin typeface="Arial"/>
                <a:cs typeface="Arial"/>
              </a:rPr>
              <a:t>uređaja</a:t>
            </a:r>
            <a:r>
              <a:rPr sz="1200" spc="-70" dirty="0">
                <a:solidFill>
                  <a:srgbClr val="0000FF"/>
                </a:solidFill>
                <a:latin typeface="Arial"/>
                <a:cs typeface="Arial"/>
              </a:rPr>
              <a:t>. </a:t>
            </a:r>
            <a:r>
              <a:rPr sz="1200" spc="-130" dirty="0">
                <a:solidFill>
                  <a:srgbClr val="0000FF"/>
                </a:solidFill>
                <a:latin typeface="Arial"/>
                <a:cs typeface="Arial"/>
              </a:rPr>
              <a:t>Da </a:t>
            </a:r>
            <a:r>
              <a:rPr sz="1200" spc="-20" dirty="0">
                <a:solidFill>
                  <a:srgbClr val="0000FF"/>
                </a:solidFill>
                <a:latin typeface="Arial"/>
                <a:cs typeface="Arial"/>
              </a:rPr>
              <a:t>bi </a:t>
            </a:r>
            <a:r>
              <a:rPr sz="1200" spc="5" dirty="0">
                <a:solidFill>
                  <a:srgbClr val="0000FF"/>
                </a:solidFill>
                <a:latin typeface="Arial"/>
                <a:cs typeface="Arial"/>
              </a:rPr>
              <a:t>to </a:t>
            </a:r>
            <a:r>
              <a:rPr sz="1200" spc="-20" dirty="0">
                <a:solidFill>
                  <a:srgbClr val="0000FF"/>
                </a:solidFill>
                <a:latin typeface="Arial"/>
                <a:cs typeface="Arial"/>
              </a:rPr>
              <a:t>bilo </a:t>
            </a:r>
            <a:r>
              <a:rPr sz="1200" spc="-65" dirty="0">
                <a:solidFill>
                  <a:srgbClr val="0000FF"/>
                </a:solidFill>
                <a:latin typeface="Arial"/>
                <a:cs typeface="Arial"/>
              </a:rPr>
              <a:t>omogućeno, </a:t>
            </a:r>
            <a:r>
              <a:rPr sz="1200" spc="-70" dirty="0">
                <a:solidFill>
                  <a:srgbClr val="0000FF"/>
                </a:solidFill>
                <a:latin typeface="Arial"/>
                <a:cs typeface="Arial"/>
              </a:rPr>
              <a:t>mašine </a:t>
            </a:r>
            <a:r>
              <a:rPr sz="1200" spc="-40" dirty="0">
                <a:solidFill>
                  <a:srgbClr val="0000FF"/>
                </a:solidFill>
                <a:latin typeface="Arial"/>
                <a:cs typeface="Arial"/>
              </a:rPr>
              <a:t>moraju</a:t>
            </a:r>
            <a:r>
              <a:rPr sz="1200" spc="-23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200" spc="10" dirty="0">
                <a:solidFill>
                  <a:srgbClr val="0000FF"/>
                </a:solidFill>
                <a:latin typeface="Arial"/>
                <a:cs typeface="Arial"/>
              </a:rPr>
              <a:t>biti</a:t>
            </a:r>
            <a:endParaRPr sz="1200" dirty="0">
              <a:solidFill>
                <a:srgbClr val="0000FF"/>
              </a:solidFill>
              <a:latin typeface="Arial"/>
              <a:cs typeface="Arial"/>
            </a:endParaRPr>
          </a:p>
          <a:p>
            <a:pPr marL="91440">
              <a:lnSpc>
                <a:spcPts val="1405"/>
              </a:lnSpc>
              <a:defRPr/>
            </a:pPr>
            <a:r>
              <a:rPr sz="1200" b="1" spc="-95" dirty="0">
                <a:solidFill>
                  <a:srgbClr val="0000FF"/>
                </a:solidFill>
                <a:latin typeface="Arial"/>
                <a:cs typeface="Arial"/>
              </a:rPr>
              <a:t>umrežene </a:t>
            </a:r>
            <a:r>
              <a:rPr sz="1200" spc="5" dirty="0">
                <a:solidFill>
                  <a:srgbClr val="0000FF"/>
                </a:solidFill>
                <a:latin typeface="Arial"/>
                <a:cs typeface="Arial"/>
              </a:rPr>
              <a:t>i </a:t>
            </a:r>
            <a:r>
              <a:rPr sz="1200" spc="-65" dirty="0">
                <a:solidFill>
                  <a:srgbClr val="0000FF"/>
                </a:solidFill>
                <a:latin typeface="Arial"/>
                <a:cs typeface="Arial"/>
              </a:rPr>
              <a:t>spremne </a:t>
            </a:r>
            <a:r>
              <a:rPr sz="1200" spc="-135" dirty="0">
                <a:solidFill>
                  <a:srgbClr val="0000FF"/>
                </a:solidFill>
                <a:latin typeface="Arial"/>
                <a:cs typeface="Arial"/>
              </a:rPr>
              <a:t>za </a:t>
            </a:r>
            <a:r>
              <a:rPr sz="1200" spc="-65" dirty="0">
                <a:solidFill>
                  <a:srgbClr val="0000FF"/>
                </a:solidFill>
                <a:latin typeface="Arial"/>
                <a:cs typeface="Arial"/>
              </a:rPr>
              <a:t>razmenu </a:t>
            </a:r>
            <a:r>
              <a:rPr sz="1200" spc="-60" dirty="0">
                <a:solidFill>
                  <a:srgbClr val="0000FF"/>
                </a:solidFill>
                <a:latin typeface="Arial"/>
                <a:cs typeface="Arial"/>
              </a:rPr>
              <a:t>podataka. </a:t>
            </a:r>
            <a:r>
              <a:rPr sz="1200" spc="-65" dirty="0">
                <a:solidFill>
                  <a:srgbClr val="0000FF"/>
                </a:solidFill>
                <a:latin typeface="Arial"/>
                <a:cs typeface="Arial"/>
              </a:rPr>
              <a:t>Neophodan </a:t>
            </a:r>
            <a:r>
              <a:rPr sz="1200" spc="-35" dirty="0">
                <a:solidFill>
                  <a:srgbClr val="0000FF"/>
                </a:solidFill>
                <a:latin typeface="Arial"/>
                <a:cs typeface="Arial"/>
              </a:rPr>
              <a:t>je </a:t>
            </a:r>
            <a:r>
              <a:rPr sz="1200" spc="5" dirty="0">
                <a:solidFill>
                  <a:srgbClr val="0000FF"/>
                </a:solidFill>
                <a:latin typeface="Arial"/>
                <a:cs typeface="Arial"/>
              </a:rPr>
              <a:t>i </a:t>
            </a:r>
            <a:r>
              <a:rPr sz="1200" spc="-60" dirty="0">
                <a:solidFill>
                  <a:srgbClr val="0000FF"/>
                </a:solidFill>
                <a:latin typeface="Arial"/>
                <a:cs typeface="Arial"/>
              </a:rPr>
              <a:t>odgovarajući </a:t>
            </a:r>
            <a:r>
              <a:rPr sz="1200" b="1" spc="-100" dirty="0">
                <a:solidFill>
                  <a:srgbClr val="0000FF"/>
                </a:solidFill>
                <a:latin typeface="Arial"/>
                <a:cs typeface="Arial"/>
              </a:rPr>
              <a:t>standard </a:t>
            </a:r>
            <a:r>
              <a:rPr sz="1200" b="1" spc="-70" dirty="0">
                <a:solidFill>
                  <a:srgbClr val="0000FF"/>
                </a:solidFill>
                <a:latin typeface="Arial"/>
                <a:cs typeface="Arial"/>
              </a:rPr>
              <a:t>(protokol) </a:t>
            </a:r>
            <a:r>
              <a:rPr sz="1200" b="1" spc="-120" dirty="0">
                <a:solidFill>
                  <a:srgbClr val="0000FF"/>
                </a:solidFill>
                <a:latin typeface="Arial"/>
                <a:cs typeface="Arial"/>
              </a:rPr>
              <a:t>za</a:t>
            </a:r>
            <a:r>
              <a:rPr sz="1200" b="1" spc="-11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200" b="1" spc="-90" dirty="0">
                <a:solidFill>
                  <a:srgbClr val="0000FF"/>
                </a:solidFill>
                <a:latin typeface="Arial"/>
                <a:cs typeface="Arial"/>
              </a:rPr>
              <a:t>komunikaciju.</a:t>
            </a:r>
            <a:endParaRPr sz="12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52229" name="object 7">
            <a:extLst>
              <a:ext uri="{FF2B5EF4-FFF2-40B4-BE49-F238E27FC236}">
                <a16:creationId xmlns:a16="http://schemas.microsoft.com/office/drawing/2014/main" xmlns="" id="{8434067A-B9D8-49A6-B472-E65B9B2BB1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0376" y="2355851"/>
            <a:ext cx="1971675" cy="3261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065" rIns="0" bIns="0">
            <a:spAutoFit/>
          </a:bodyPr>
          <a:lstStyle>
            <a:lvl1pPr marL="12700"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ts val="100"/>
              </a:spcBef>
              <a:buClrTx/>
              <a:buSzTx/>
              <a:buNone/>
            </a:pPr>
            <a:r>
              <a:rPr lang="sr-Latn-RS" altLang="sr-Latn-RS" sz="1300" b="1" dirty="0">
                <a:solidFill>
                  <a:srgbClr val="C00000"/>
                </a:solidFill>
                <a:latin typeface="Arial" panose="020B0604020202020204" pitchFamily="34" charset="0"/>
              </a:rPr>
              <a:t>M2M standardi / protokoli:</a:t>
            </a:r>
            <a:endParaRPr lang="sr-Latn-RS" altLang="sr-Latn-RS" sz="1300" dirty="0">
              <a:solidFill>
                <a:srgbClr val="C000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sr-Latn-RS" altLang="sr-Latn-RS" sz="13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sr-Latn-RS" altLang="sr-Latn-RS" sz="1300" b="1" dirty="0">
                <a:solidFill>
                  <a:srgbClr val="C00000"/>
                </a:solidFill>
                <a:latin typeface="Arial" panose="020B0604020202020204" pitchFamily="34" charset="0"/>
              </a:rPr>
              <a:t>OPC-UA</a:t>
            </a:r>
            <a:endParaRPr lang="sr-Latn-RS" altLang="sr-Latn-RS" sz="1300" dirty="0">
              <a:solidFill>
                <a:srgbClr val="C00000"/>
              </a:solidFill>
              <a:latin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225"/>
              </a:spcBef>
              <a:buClrTx/>
              <a:buSzTx/>
              <a:buNone/>
            </a:pPr>
            <a:r>
              <a:rPr lang="sr-Latn-RS" altLang="sr-Latn-RS" sz="1000" b="1" dirty="0">
                <a:solidFill>
                  <a:srgbClr val="C00000"/>
                </a:solidFill>
                <a:latin typeface="Arial" panose="020B0604020202020204" pitchFamily="34" charset="0"/>
              </a:rPr>
              <a:t>(Open Protocol Communication –  Unified Architecture)</a:t>
            </a:r>
            <a:endParaRPr lang="sr-Latn-RS" altLang="sr-Latn-RS" sz="1000" dirty="0">
              <a:solidFill>
                <a:srgbClr val="C00000"/>
              </a:solidFill>
              <a:latin typeface="Arial" panose="020B0604020202020204" pitchFamily="34" charset="0"/>
            </a:endParaRPr>
          </a:p>
          <a:p>
            <a:pPr>
              <a:lnSpc>
                <a:spcPts val="1538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sr-Latn-RS" altLang="sr-Latn-RS" sz="1300" b="1" dirty="0">
                <a:solidFill>
                  <a:srgbClr val="C00000"/>
                </a:solidFill>
                <a:latin typeface="Arial" panose="020B0604020202020204" pitchFamily="34" charset="0"/>
              </a:rPr>
              <a:t>OMA DM</a:t>
            </a:r>
            <a:endParaRPr lang="sr-Latn-RS" altLang="sr-Latn-RS" sz="1300" dirty="0">
              <a:solidFill>
                <a:srgbClr val="C00000"/>
              </a:solidFill>
              <a:latin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213"/>
              </a:spcBef>
              <a:buClrTx/>
              <a:buSzTx/>
              <a:buNone/>
            </a:pPr>
            <a:r>
              <a:rPr lang="sr-Latn-RS" altLang="sr-Latn-RS" sz="1000" b="1" dirty="0">
                <a:solidFill>
                  <a:srgbClr val="C00000"/>
                </a:solidFill>
                <a:latin typeface="Arial" panose="020B0604020202020204" pitchFamily="34" charset="0"/>
              </a:rPr>
              <a:t>(Open Mobile Alliance  Device Management)</a:t>
            </a:r>
            <a:endParaRPr lang="sr-Latn-RS" altLang="sr-Latn-RS" sz="1000" dirty="0">
              <a:solidFill>
                <a:srgbClr val="C00000"/>
              </a:solidFill>
              <a:latin typeface="Arial" panose="020B0604020202020204" pitchFamily="34" charset="0"/>
            </a:endParaRPr>
          </a:p>
          <a:p>
            <a:pPr>
              <a:lnSpc>
                <a:spcPts val="1538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sr-Latn-RS" altLang="sr-Latn-RS" sz="1300" b="1" dirty="0">
                <a:solidFill>
                  <a:srgbClr val="C00000"/>
                </a:solidFill>
                <a:latin typeface="Arial" panose="020B0604020202020204" pitchFamily="34" charset="0"/>
              </a:rPr>
              <a:t>OMA LightweightM2M</a:t>
            </a:r>
            <a:endParaRPr lang="sr-Latn-RS" altLang="sr-Latn-RS" sz="1300" dirty="0">
              <a:solidFill>
                <a:srgbClr val="C000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sr-Latn-RS" altLang="sr-Latn-RS" sz="1300" b="1" dirty="0">
                <a:solidFill>
                  <a:srgbClr val="C00000"/>
                </a:solidFill>
                <a:latin typeface="Arial" panose="020B0604020202020204" pitchFamily="34" charset="0"/>
              </a:rPr>
              <a:t>MQTT</a:t>
            </a:r>
            <a:endParaRPr lang="sr-Latn-RS" altLang="sr-Latn-RS" sz="1300" dirty="0">
              <a:solidFill>
                <a:srgbClr val="C000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sr-Latn-RS" altLang="sr-Latn-RS" sz="1300" b="1" dirty="0">
                <a:solidFill>
                  <a:srgbClr val="C00000"/>
                </a:solidFill>
                <a:latin typeface="Arial" panose="020B0604020202020204" pitchFamily="34" charset="0"/>
              </a:rPr>
              <a:t>TR-069 </a:t>
            </a:r>
            <a:r>
              <a:rPr lang="sr-Latn-RS" altLang="sr-Latn-RS" sz="1000" b="1" dirty="0">
                <a:solidFill>
                  <a:srgbClr val="C00000"/>
                </a:solidFill>
                <a:latin typeface="Arial" panose="020B0604020202020204" pitchFamily="34" charset="0"/>
              </a:rPr>
              <a:t>(Technical Report 069)</a:t>
            </a:r>
            <a:endParaRPr lang="sr-Latn-RS" altLang="sr-Latn-RS" sz="1000" dirty="0">
              <a:solidFill>
                <a:srgbClr val="C000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sr-Latn-RS" altLang="sr-Latn-RS" sz="1300" b="1" dirty="0">
                <a:solidFill>
                  <a:srgbClr val="C00000"/>
                </a:solidFill>
                <a:latin typeface="Arial" panose="020B0604020202020204" pitchFamily="34" charset="0"/>
              </a:rPr>
              <a:t>HyperCat</a:t>
            </a:r>
            <a:endParaRPr lang="sr-Latn-RS" altLang="sr-Latn-RS" sz="1300" dirty="0">
              <a:solidFill>
                <a:srgbClr val="C000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sr-Latn-RS" altLang="sr-Latn-RS" sz="1300" b="1" dirty="0">
                <a:solidFill>
                  <a:srgbClr val="C00000"/>
                </a:solidFill>
                <a:latin typeface="Arial" panose="020B0604020202020204" pitchFamily="34" charset="0"/>
              </a:rPr>
              <a:t>OneM2M</a:t>
            </a:r>
            <a:endParaRPr lang="sr-Latn-RS" altLang="sr-Latn-RS" sz="1300" dirty="0">
              <a:solidFill>
                <a:srgbClr val="C000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sr-Latn-RS" altLang="sr-Latn-RS" sz="1300" b="1" dirty="0">
                <a:solidFill>
                  <a:srgbClr val="C00000"/>
                </a:solidFill>
                <a:latin typeface="Arial" panose="020B0604020202020204" pitchFamily="34" charset="0"/>
              </a:rPr>
              <a:t>Google Thread</a:t>
            </a:r>
            <a:endParaRPr lang="sr-Latn-RS" altLang="sr-Latn-RS" sz="1300" dirty="0">
              <a:solidFill>
                <a:srgbClr val="C000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sr-Latn-RS" altLang="sr-Latn-RS" sz="1300" b="1" dirty="0">
                <a:solidFill>
                  <a:srgbClr val="C00000"/>
                </a:solidFill>
                <a:latin typeface="Arial" panose="020B0604020202020204" pitchFamily="34" charset="0"/>
              </a:rPr>
              <a:t>AllJoyn</a:t>
            </a:r>
            <a:endParaRPr lang="sr-Latn-RS" altLang="sr-Latn-RS" sz="1300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52230" name="object 8">
            <a:extLst>
              <a:ext uri="{FF2B5EF4-FFF2-40B4-BE49-F238E27FC236}">
                <a16:creationId xmlns:a16="http://schemas.microsoft.com/office/drawing/2014/main" xmlns="" id="{D3568431-E8A6-40F1-8DB4-8BB20D99FA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9739" y="2098676"/>
            <a:ext cx="6262687" cy="3865563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sr-Latn-RS" altLang="sr-Latn-RS" sz="2000">
              <a:latin typeface="Arial" panose="020B0604020202020204" pitchFamily="34" charset="0"/>
            </a:endParaRPr>
          </a:p>
        </p:txBody>
      </p:sp>
      <p:sp>
        <p:nvSpPr>
          <p:cNvPr id="7" name="Espace réservé du numéro de diapositive 3">
            <a:extLst>
              <a:ext uri="{FF2B5EF4-FFF2-40B4-BE49-F238E27FC236}">
                <a16:creationId xmlns:a16="http://schemas.microsoft.com/office/drawing/2014/main" xmlns="" id="{B3152D0F-E201-4D20-86F3-3124CBACBCFF}"/>
              </a:ext>
            </a:extLst>
          </p:cNvPr>
          <p:cNvSpPr txBox="1">
            <a:spLocks/>
          </p:cNvSpPr>
          <p:nvPr/>
        </p:nvSpPr>
        <p:spPr>
          <a:xfrm>
            <a:off x="10769600" y="6457950"/>
            <a:ext cx="1117600" cy="3238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 b="1">
                <a:latin typeface="Corbel" panose="020B0503020204020204" pitchFamily="34" charset="0"/>
              </a:rPr>
              <a:t> </a:t>
            </a:r>
            <a:fld id="{6A8FDE07-382F-4FF8-9EF5-D2EA26C890B1}" type="slidenum">
              <a:rPr lang="en-US" altLang="en-US" b="1" smtClean="0">
                <a:latin typeface="Corbel" panose="020B0503020204020204" pitchFamily="34" charset="0"/>
                <a:cs typeface="Calibri Light" panose="020F0302020204030204" pitchFamily="34" charset="0"/>
              </a:rPr>
              <a:pPr/>
              <a:t>17</a:t>
            </a:fld>
            <a:endParaRPr lang="en-US" altLang="en-US" b="1" dirty="0">
              <a:latin typeface="Corbel" panose="020B050302020402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Line 6">
            <a:extLst>
              <a:ext uri="{FF2B5EF4-FFF2-40B4-BE49-F238E27FC236}">
                <a16:creationId xmlns:a16="http://schemas.microsoft.com/office/drawing/2014/main" xmlns="" id="{8E98BF7B-36AF-475D-9430-4D194A5D3AF6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47700"/>
            <a:ext cx="1219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" name="Line 7">
            <a:extLst>
              <a:ext uri="{FF2B5EF4-FFF2-40B4-BE49-F238E27FC236}">
                <a16:creationId xmlns:a16="http://schemas.microsoft.com/office/drawing/2014/main" xmlns="" id="{9927BDF9-AD5B-41DF-A64C-623F0DB87E81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400800"/>
            <a:ext cx="1219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1C90DCE-902B-4047-91E1-98EAC35FDC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178086"/>
            <a:ext cx="533400" cy="660148"/>
          </a:xfrm>
          <a:prstGeom prst="rect">
            <a:avLst/>
          </a:prstGeom>
        </p:spPr>
      </p:pic>
      <p:sp>
        <p:nvSpPr>
          <p:cNvPr id="12" name="Rectangle 7">
            <a:extLst>
              <a:ext uri="{FF2B5EF4-FFF2-40B4-BE49-F238E27FC236}">
                <a16:creationId xmlns:a16="http://schemas.microsoft.com/office/drawing/2014/main" xmlns="" id="{387BB435-D982-4BFA-A144-5604C952A9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sr-Latn-RS" sz="36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3. </a:t>
            </a:r>
            <a:r>
              <a:rPr lang="sr-Latn-R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Smernice za implementaciju I4.0 u rudarstvu</a:t>
            </a:r>
            <a:endParaRPr lang="it-IT" sz="3600" b="1" kern="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  <a:cs typeface="Calibri Light" panose="020F03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DDBFADF-E36C-4813-BE91-8FD24D27D0E3}"/>
              </a:ext>
            </a:extLst>
          </p:cNvPr>
          <p:cNvSpPr txBox="1"/>
          <p:nvPr/>
        </p:nvSpPr>
        <p:spPr>
          <a:xfrm>
            <a:off x="745786" y="6396335"/>
            <a:ext cx="5867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Industrija</a:t>
            </a:r>
            <a:r>
              <a:rPr lang="en-GB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4.0 </a:t>
            </a:r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GB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njena</a:t>
            </a:r>
            <a:r>
              <a:rPr lang="en-GB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primena</a:t>
            </a:r>
            <a:r>
              <a:rPr lang="en-GB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 </a:t>
            </a:r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rudarstvu</a:t>
            </a:r>
            <a:r>
              <a:rPr lang="en-GB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GB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r-Latn-RS" sz="1200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Prošlost – sadašnjost – budućnost</a:t>
            </a:r>
            <a:endParaRPr lang="sr-Latn-R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>
            <a:extLst>
              <a:ext uri="{FF2B5EF4-FFF2-40B4-BE49-F238E27FC236}">
                <a16:creationId xmlns:a16="http://schemas.microsoft.com/office/drawing/2014/main" xmlns="" id="{1175A3C3-6661-4A8D-8343-92A1D2B9F29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96795" y="782202"/>
            <a:ext cx="8198409" cy="566822"/>
          </a:xfrm>
          <a:ln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Industrija 4.0: </a:t>
            </a:r>
            <a:r>
              <a:rPr sz="3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Vođeni operater</a:t>
            </a:r>
          </a:p>
        </p:txBody>
      </p:sp>
      <p:sp>
        <p:nvSpPr>
          <p:cNvPr id="53252" name="object 6">
            <a:extLst>
              <a:ext uri="{FF2B5EF4-FFF2-40B4-BE49-F238E27FC236}">
                <a16:creationId xmlns:a16="http://schemas.microsoft.com/office/drawing/2014/main" xmlns="" id="{7A9E122A-34FF-4CBD-B0EB-4F2457B4D2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7826" y="1609726"/>
            <a:ext cx="4862513" cy="2735263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sr-Latn-RS" altLang="sr-Latn-RS" sz="2000">
              <a:latin typeface="Arial" panose="020B0604020202020204" pitchFamily="34" charset="0"/>
            </a:endParaRPr>
          </a:p>
        </p:txBody>
      </p:sp>
      <p:sp>
        <p:nvSpPr>
          <p:cNvPr id="53253" name="object 7">
            <a:extLst>
              <a:ext uri="{FF2B5EF4-FFF2-40B4-BE49-F238E27FC236}">
                <a16:creationId xmlns:a16="http://schemas.microsoft.com/office/drawing/2014/main" xmlns="" id="{9062BBF6-4139-4BAD-BE25-D5A9B04568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7063" y="1612900"/>
            <a:ext cx="3490912" cy="884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90488"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lnSpc>
                <a:spcPts val="1650"/>
              </a:lnSpc>
              <a:spcBef>
                <a:spcPct val="0"/>
              </a:spcBef>
              <a:buClrTx/>
              <a:buSzTx/>
              <a:buNone/>
            </a:pPr>
            <a:r>
              <a:rPr lang="sr-Latn-RS" altLang="sr-Latn-RS" sz="1400" b="1" dirty="0">
                <a:solidFill>
                  <a:srgbClr val="C00000"/>
                </a:solidFill>
                <a:latin typeface="Arial" panose="020B0604020202020204" pitchFamily="34" charset="0"/>
              </a:rPr>
              <a:t>Assisted Operator</a:t>
            </a:r>
            <a:endParaRPr lang="sr-Latn-RS" altLang="sr-Latn-RS" sz="1400" dirty="0">
              <a:latin typeface="Arial" panose="020B0604020202020204" pitchFamily="34" charset="0"/>
            </a:endParaRPr>
          </a:p>
          <a:p>
            <a:pPr>
              <a:lnSpc>
                <a:spcPts val="1150"/>
              </a:lnSpc>
              <a:spcBef>
                <a:spcPts val="425"/>
              </a:spcBef>
              <a:buClrTx/>
              <a:buSzTx/>
              <a:buNone/>
            </a:pPr>
            <a:r>
              <a:rPr lang="sr-Latn-RS" altLang="sr-Latn-RS" sz="1200" dirty="0">
                <a:solidFill>
                  <a:srgbClr val="0000FF"/>
                </a:solidFill>
                <a:latin typeface="Arial" panose="020B0604020202020204" pitchFamily="34" charset="0"/>
              </a:rPr>
              <a:t>Radniku se pomaže pružanjem </a:t>
            </a:r>
            <a:r>
              <a:rPr lang="sr-Latn-RS" altLang="sr-Latn-RS" sz="1200" b="1" dirty="0">
                <a:solidFill>
                  <a:srgbClr val="0000FF"/>
                </a:solidFill>
                <a:latin typeface="Arial" panose="020B0604020202020204" pitchFamily="34" charset="0"/>
              </a:rPr>
              <a:t>dodatnih informacija</a:t>
            </a:r>
            <a:r>
              <a:rPr lang="sr-Latn-RS" altLang="sr-Latn-RS" sz="1200" dirty="0">
                <a:solidFill>
                  <a:srgbClr val="0000FF"/>
                </a:solidFill>
                <a:latin typeface="Arial" panose="020B0604020202020204" pitchFamily="34" charset="0"/>
              </a:rPr>
              <a:t>,  pomoć oko izvršavanja manuelnog rada i mogućnost  da se fokusira na radni zadatak.</a:t>
            </a: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xmlns="" id="{0977BD4B-95E9-4C5D-838B-20D2D1CCE7CA}"/>
              </a:ext>
            </a:extLst>
          </p:cNvPr>
          <p:cNvSpPr txBox="1"/>
          <p:nvPr/>
        </p:nvSpPr>
        <p:spPr>
          <a:xfrm>
            <a:off x="1905001" y="2490788"/>
            <a:ext cx="3457575" cy="779462"/>
          </a:xfrm>
          <a:prstGeom prst="rect">
            <a:avLst/>
          </a:prstGeom>
          <a:noFill/>
        </p:spPr>
        <p:txBody>
          <a:bodyPr lIns="0" tIns="3175" rIns="0" bIns="0">
            <a:spAutoFit/>
          </a:bodyPr>
          <a:lstStyle/>
          <a:p>
            <a:pPr marL="91440">
              <a:spcBef>
                <a:spcPts val="25"/>
              </a:spcBef>
              <a:defRPr/>
            </a:pPr>
            <a:r>
              <a:rPr sz="1200" b="1" i="1" spc="-85" dirty="0">
                <a:latin typeface="Arial"/>
                <a:cs typeface="Arial"/>
              </a:rPr>
              <a:t>Primena:</a:t>
            </a:r>
            <a:endParaRPr sz="1200" dirty="0">
              <a:latin typeface="Arial"/>
              <a:cs typeface="Arial"/>
            </a:endParaRPr>
          </a:p>
          <a:p>
            <a:pPr marL="177800" indent="-86360">
              <a:spcBef>
                <a:spcPts val="145"/>
              </a:spcBef>
              <a:buFontTx/>
              <a:buChar char="•"/>
              <a:tabLst>
                <a:tab pos="178435" algn="l"/>
              </a:tabLst>
              <a:defRPr/>
            </a:pPr>
            <a:r>
              <a:rPr sz="1200" spc="-95" dirty="0">
                <a:solidFill>
                  <a:srgbClr val="0000FF"/>
                </a:solidFill>
                <a:latin typeface="Arial"/>
                <a:cs typeface="Arial"/>
              </a:rPr>
              <a:t>Na </a:t>
            </a:r>
            <a:r>
              <a:rPr sz="1200" spc="-40" dirty="0">
                <a:solidFill>
                  <a:srgbClr val="0000FF"/>
                </a:solidFill>
                <a:latin typeface="Arial"/>
                <a:cs typeface="Arial"/>
              </a:rPr>
              <a:t>montažnim</a:t>
            </a:r>
            <a:r>
              <a:rPr sz="1200" spc="-6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200" spc="-30" dirty="0">
                <a:solidFill>
                  <a:srgbClr val="0000FF"/>
                </a:solidFill>
                <a:latin typeface="Arial"/>
                <a:cs typeface="Arial"/>
              </a:rPr>
              <a:t>linijama</a:t>
            </a:r>
            <a:endParaRPr sz="1200" dirty="0">
              <a:solidFill>
                <a:srgbClr val="0000FF"/>
              </a:solidFill>
              <a:latin typeface="Arial"/>
              <a:cs typeface="Arial"/>
            </a:endParaRPr>
          </a:p>
          <a:p>
            <a:pPr marL="177800" indent="-86360">
              <a:spcBef>
                <a:spcPts val="145"/>
              </a:spcBef>
              <a:buFontTx/>
              <a:buChar char="•"/>
              <a:tabLst>
                <a:tab pos="178435" algn="l"/>
              </a:tabLst>
              <a:defRPr/>
            </a:pPr>
            <a:r>
              <a:rPr sz="1200" spc="-100" dirty="0">
                <a:solidFill>
                  <a:srgbClr val="0000FF"/>
                </a:solidFill>
                <a:latin typeface="Arial"/>
                <a:cs typeface="Arial"/>
              </a:rPr>
              <a:t>U </a:t>
            </a:r>
            <a:r>
              <a:rPr sz="1200" spc="-30" dirty="0">
                <a:solidFill>
                  <a:srgbClr val="0000FF"/>
                </a:solidFill>
                <a:latin typeface="Arial"/>
                <a:cs typeface="Arial"/>
              </a:rPr>
              <a:t>području</a:t>
            </a:r>
            <a:r>
              <a:rPr sz="1200" spc="-6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200" spc="-40" dirty="0">
                <a:solidFill>
                  <a:srgbClr val="0000FF"/>
                </a:solidFill>
                <a:latin typeface="Arial"/>
                <a:cs typeface="Arial"/>
              </a:rPr>
              <a:t>logistike</a:t>
            </a:r>
            <a:endParaRPr sz="1200" dirty="0">
              <a:solidFill>
                <a:srgbClr val="0000FF"/>
              </a:solidFill>
              <a:latin typeface="Arial"/>
              <a:cs typeface="Arial"/>
            </a:endParaRPr>
          </a:p>
          <a:p>
            <a:pPr marL="176530" indent="-85090">
              <a:spcBef>
                <a:spcPts val="145"/>
              </a:spcBef>
              <a:buFontTx/>
              <a:buChar char="•"/>
              <a:tabLst>
                <a:tab pos="177165" algn="l"/>
              </a:tabLst>
              <a:defRPr/>
            </a:pPr>
            <a:r>
              <a:rPr sz="1200" spc="-100" dirty="0">
                <a:solidFill>
                  <a:srgbClr val="0000FF"/>
                </a:solidFill>
                <a:latin typeface="Arial"/>
                <a:cs typeface="Arial"/>
              </a:rPr>
              <a:t>U </a:t>
            </a:r>
            <a:r>
              <a:rPr sz="1200" spc="-55" dirty="0">
                <a:solidFill>
                  <a:srgbClr val="0000FF"/>
                </a:solidFill>
                <a:latin typeface="Arial"/>
                <a:cs typeface="Arial"/>
              </a:rPr>
              <a:t>održavanju, </a:t>
            </a:r>
            <a:r>
              <a:rPr sz="1200" spc="-50" dirty="0">
                <a:solidFill>
                  <a:srgbClr val="0000FF"/>
                </a:solidFill>
                <a:latin typeface="Arial"/>
                <a:cs typeface="Arial"/>
              </a:rPr>
              <a:t>pružanjem </a:t>
            </a:r>
            <a:r>
              <a:rPr sz="1200" spc="-35" dirty="0">
                <a:solidFill>
                  <a:srgbClr val="0000FF"/>
                </a:solidFill>
                <a:latin typeface="Arial"/>
                <a:cs typeface="Arial"/>
              </a:rPr>
              <a:t>relevantnih</a:t>
            </a:r>
            <a:r>
              <a:rPr sz="1200" spc="-16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200" spc="-35" dirty="0">
                <a:solidFill>
                  <a:srgbClr val="0000FF"/>
                </a:solidFill>
                <a:latin typeface="Arial"/>
                <a:cs typeface="Arial"/>
              </a:rPr>
              <a:t>informacija</a:t>
            </a:r>
            <a:endParaRPr sz="12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xmlns="" id="{3368212F-ABEA-4F67-BB54-4A03536D42E8}"/>
              </a:ext>
            </a:extLst>
          </p:cNvPr>
          <p:cNvSpPr txBox="1"/>
          <p:nvPr/>
        </p:nvSpPr>
        <p:spPr>
          <a:xfrm>
            <a:off x="1924050" y="3462338"/>
            <a:ext cx="3448050" cy="779462"/>
          </a:xfrm>
          <a:prstGeom prst="rect">
            <a:avLst/>
          </a:prstGeom>
          <a:noFill/>
        </p:spPr>
        <p:txBody>
          <a:bodyPr lIns="0" tIns="3810" rIns="0" bIns="0">
            <a:spAutoFit/>
          </a:bodyPr>
          <a:lstStyle/>
          <a:p>
            <a:pPr marL="91440">
              <a:spcBef>
                <a:spcPts val="30"/>
              </a:spcBef>
              <a:defRPr/>
            </a:pPr>
            <a:r>
              <a:rPr sz="1200" b="1" i="1" spc="-90" dirty="0">
                <a:latin typeface="Arial"/>
                <a:cs typeface="Arial"/>
              </a:rPr>
              <a:t>Tehnologije:</a:t>
            </a:r>
            <a:endParaRPr sz="1200" dirty="0">
              <a:latin typeface="Arial"/>
              <a:cs typeface="Arial"/>
            </a:endParaRPr>
          </a:p>
          <a:p>
            <a:pPr marL="178435" indent="-86995">
              <a:spcBef>
                <a:spcPts val="145"/>
              </a:spcBef>
              <a:buFontTx/>
              <a:buChar char="•"/>
              <a:tabLst>
                <a:tab pos="179070" algn="l"/>
              </a:tabLst>
              <a:defRPr/>
            </a:pPr>
            <a:r>
              <a:rPr sz="1200" spc="-10" dirty="0">
                <a:solidFill>
                  <a:srgbClr val="0000FF"/>
                </a:solidFill>
                <a:latin typeface="Arial"/>
                <a:cs typeface="Arial"/>
              </a:rPr>
              <a:t>Mobilni</a:t>
            </a:r>
            <a:r>
              <a:rPr sz="1200" spc="-9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0000FF"/>
                </a:solidFill>
                <a:latin typeface="Arial"/>
                <a:cs typeface="Arial"/>
              </a:rPr>
              <a:t>uređaji</a:t>
            </a:r>
            <a:r>
              <a:rPr sz="1200" spc="-8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100" spc="-15" dirty="0">
                <a:solidFill>
                  <a:srgbClr val="0000FF"/>
                </a:solidFill>
                <a:latin typeface="Arial"/>
                <a:cs typeface="Arial"/>
              </a:rPr>
              <a:t>(tablet,</a:t>
            </a:r>
            <a:r>
              <a:rPr sz="1100" spc="-7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100" spc="-30" dirty="0">
                <a:solidFill>
                  <a:srgbClr val="0000FF"/>
                </a:solidFill>
                <a:latin typeface="Arial"/>
                <a:cs typeface="Arial"/>
              </a:rPr>
              <a:t>pametni</a:t>
            </a:r>
            <a:r>
              <a:rPr sz="1100" spc="-9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100" spc="-15" dirty="0">
                <a:solidFill>
                  <a:srgbClr val="0000FF"/>
                </a:solidFill>
                <a:latin typeface="Arial"/>
                <a:cs typeface="Arial"/>
              </a:rPr>
              <a:t>telefoni,</a:t>
            </a:r>
            <a:r>
              <a:rPr sz="1100" spc="-9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100" spc="-30" dirty="0">
                <a:solidFill>
                  <a:srgbClr val="0000FF"/>
                </a:solidFill>
                <a:latin typeface="Arial"/>
                <a:cs typeface="Arial"/>
              </a:rPr>
              <a:t>pametni</a:t>
            </a:r>
            <a:r>
              <a:rPr sz="1100" spc="-7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100" spc="-50" dirty="0">
                <a:solidFill>
                  <a:srgbClr val="0000FF"/>
                </a:solidFill>
                <a:latin typeface="Arial"/>
                <a:cs typeface="Arial"/>
              </a:rPr>
              <a:t>sat)</a:t>
            </a:r>
            <a:endParaRPr sz="1100" dirty="0">
              <a:solidFill>
                <a:srgbClr val="0000FF"/>
              </a:solidFill>
              <a:latin typeface="Arial"/>
              <a:cs typeface="Arial"/>
            </a:endParaRPr>
          </a:p>
          <a:p>
            <a:pPr marL="178435" indent="-86995">
              <a:spcBef>
                <a:spcPts val="140"/>
              </a:spcBef>
              <a:buFontTx/>
              <a:buChar char="•"/>
              <a:tabLst>
                <a:tab pos="179070" algn="l"/>
              </a:tabLst>
              <a:defRPr/>
            </a:pPr>
            <a:r>
              <a:rPr sz="1200" dirty="0">
                <a:solidFill>
                  <a:srgbClr val="0000FF"/>
                </a:solidFill>
                <a:latin typeface="Arial"/>
                <a:cs typeface="Arial"/>
              </a:rPr>
              <a:t>Monitor</a:t>
            </a:r>
            <a:r>
              <a:rPr lang="sr-Latn-RS" sz="120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200" spc="-65" dirty="0" err="1">
                <a:solidFill>
                  <a:srgbClr val="0000FF"/>
                </a:solidFill>
                <a:latin typeface="Arial"/>
                <a:cs typeface="Arial"/>
              </a:rPr>
              <a:t>na</a:t>
            </a:r>
            <a:r>
              <a:rPr sz="1200" spc="-6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200" spc="-45" dirty="0">
                <a:solidFill>
                  <a:srgbClr val="0000FF"/>
                </a:solidFill>
                <a:latin typeface="Arial"/>
                <a:cs typeface="Arial"/>
              </a:rPr>
              <a:t>radnom</a:t>
            </a:r>
            <a:r>
              <a:rPr sz="1200" spc="-18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200" spc="-45" dirty="0">
                <a:solidFill>
                  <a:srgbClr val="0000FF"/>
                </a:solidFill>
                <a:latin typeface="Arial"/>
                <a:cs typeface="Arial"/>
              </a:rPr>
              <a:t>mestu</a:t>
            </a:r>
            <a:endParaRPr sz="1200" dirty="0">
              <a:solidFill>
                <a:srgbClr val="0000FF"/>
              </a:solidFill>
              <a:latin typeface="Arial"/>
              <a:cs typeface="Arial"/>
            </a:endParaRPr>
          </a:p>
          <a:p>
            <a:pPr marL="176530" indent="-85090">
              <a:spcBef>
                <a:spcPts val="145"/>
              </a:spcBef>
              <a:buFontTx/>
              <a:buChar char="•"/>
              <a:tabLst>
                <a:tab pos="177165" algn="l"/>
              </a:tabLst>
              <a:defRPr/>
            </a:pPr>
            <a:r>
              <a:rPr sz="1200" spc="-65" dirty="0">
                <a:solidFill>
                  <a:srgbClr val="0000FF"/>
                </a:solidFill>
                <a:latin typeface="Arial"/>
                <a:cs typeface="Arial"/>
              </a:rPr>
              <a:t>Pametne naočare </a:t>
            </a:r>
            <a:r>
              <a:rPr sz="1200" spc="-60" dirty="0">
                <a:solidFill>
                  <a:srgbClr val="0000FF"/>
                </a:solidFill>
                <a:latin typeface="Arial"/>
                <a:cs typeface="Arial"/>
              </a:rPr>
              <a:t>(Proširena</a:t>
            </a:r>
            <a:r>
              <a:rPr sz="1200" spc="-10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200" spc="-40" dirty="0">
                <a:solidFill>
                  <a:srgbClr val="0000FF"/>
                </a:solidFill>
                <a:latin typeface="Arial"/>
                <a:cs typeface="Arial"/>
              </a:rPr>
              <a:t>realnost)</a:t>
            </a:r>
            <a:endParaRPr sz="12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53256" name="object 10">
            <a:extLst>
              <a:ext uri="{FF2B5EF4-FFF2-40B4-BE49-F238E27FC236}">
                <a16:creationId xmlns:a16="http://schemas.microsoft.com/office/drawing/2014/main" xmlns="" id="{B577D911-DB74-46D9-B5BE-DDF96A0DEE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151" y="4724400"/>
            <a:ext cx="3552825" cy="884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90488"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lnSpc>
                <a:spcPts val="1650"/>
              </a:lnSpc>
              <a:spcBef>
                <a:spcPct val="0"/>
              </a:spcBef>
              <a:buClrTx/>
              <a:buSzTx/>
              <a:buNone/>
            </a:pPr>
            <a:r>
              <a:rPr lang="sr-Latn-RS" altLang="sr-Latn-RS" sz="1400" b="1">
                <a:solidFill>
                  <a:srgbClr val="C00000"/>
                </a:solidFill>
                <a:latin typeface="Arial" panose="020B0604020202020204" pitchFamily="34" charset="0"/>
              </a:rPr>
              <a:t>Pick By Light</a:t>
            </a:r>
            <a:endParaRPr lang="sr-Latn-RS" altLang="sr-Latn-RS" sz="1400">
              <a:latin typeface="Arial" panose="020B0604020202020204" pitchFamily="34" charset="0"/>
            </a:endParaRPr>
          </a:p>
          <a:p>
            <a:pPr>
              <a:lnSpc>
                <a:spcPts val="1150"/>
              </a:lnSpc>
              <a:spcBef>
                <a:spcPts val="425"/>
              </a:spcBef>
              <a:buClrTx/>
              <a:buSzTx/>
              <a:buNone/>
            </a:pPr>
            <a:r>
              <a:rPr lang="sr-Latn-RS" altLang="sr-Latn-RS" sz="1200">
                <a:solidFill>
                  <a:srgbClr val="0000FF"/>
                </a:solidFill>
                <a:latin typeface="Arial" panose="020B0604020202020204" pitchFamily="34" charset="0"/>
              </a:rPr>
              <a:t>Metoda koja pomoću svetlosnog signala obezbeđuje  da se bez papira izvrši precizno i efikasano </a:t>
            </a:r>
            <a:r>
              <a:rPr lang="sr-Latn-RS" altLang="sr-Latn-RS" sz="1200" b="1">
                <a:solidFill>
                  <a:srgbClr val="0000FF"/>
                </a:solidFill>
                <a:latin typeface="Arial" panose="020B0604020202020204" pitchFamily="34" charset="0"/>
              </a:rPr>
              <a:t>odvajanje,  smeštanje, sortiranje </a:t>
            </a:r>
            <a:r>
              <a:rPr lang="sr-Latn-RS" altLang="sr-Latn-RS" sz="1200">
                <a:solidFill>
                  <a:srgbClr val="0000FF"/>
                </a:solidFill>
                <a:latin typeface="Arial" panose="020B0604020202020204" pitchFamily="34" charset="0"/>
              </a:rPr>
              <a:t>delova i </a:t>
            </a:r>
            <a:r>
              <a:rPr lang="sr-Latn-RS" altLang="sr-Latn-RS" sz="1200" b="1">
                <a:solidFill>
                  <a:srgbClr val="0000FF"/>
                </a:solidFill>
                <a:latin typeface="Arial" panose="020B0604020202020204" pitchFamily="34" charset="0"/>
              </a:rPr>
              <a:t>montaža </a:t>
            </a:r>
            <a:r>
              <a:rPr lang="sr-Latn-RS" altLang="sr-Latn-RS" sz="1200">
                <a:solidFill>
                  <a:srgbClr val="0000FF"/>
                </a:solidFill>
                <a:latin typeface="Arial" panose="020B0604020202020204" pitchFamily="34" charset="0"/>
              </a:rPr>
              <a:t>proizvoda.</a:t>
            </a:r>
          </a:p>
        </p:txBody>
      </p:sp>
      <p:sp>
        <p:nvSpPr>
          <p:cNvPr id="53257" name="object 11">
            <a:extLst>
              <a:ext uri="{FF2B5EF4-FFF2-40B4-BE49-F238E27FC236}">
                <a16:creationId xmlns:a16="http://schemas.microsoft.com/office/drawing/2014/main" xmlns="" id="{B32A4C3D-AA86-4360-8585-0F24FD4224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2589" y="4419600"/>
            <a:ext cx="2166937" cy="14859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sr-Latn-RS" altLang="sr-Latn-RS" sz="2000">
              <a:latin typeface="Arial" panose="020B0604020202020204" pitchFamily="34" charset="0"/>
            </a:endParaRPr>
          </a:p>
        </p:txBody>
      </p:sp>
      <p:sp>
        <p:nvSpPr>
          <p:cNvPr id="53258" name="object 12">
            <a:extLst>
              <a:ext uri="{FF2B5EF4-FFF2-40B4-BE49-F238E27FC236}">
                <a16:creationId xmlns:a16="http://schemas.microsoft.com/office/drawing/2014/main" xmlns="" id="{89F67D71-977B-41F4-A983-0886566807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81926" y="4410075"/>
            <a:ext cx="2543175" cy="1500188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sr-Latn-RS" altLang="sr-Latn-RS" sz="2000">
              <a:latin typeface="Arial" panose="020B0604020202020204" pitchFamily="34" charset="0"/>
            </a:endParaRPr>
          </a:p>
        </p:txBody>
      </p:sp>
      <p:sp>
        <p:nvSpPr>
          <p:cNvPr id="12" name="Espace réservé du numéro de diapositive 3">
            <a:extLst>
              <a:ext uri="{FF2B5EF4-FFF2-40B4-BE49-F238E27FC236}">
                <a16:creationId xmlns:a16="http://schemas.microsoft.com/office/drawing/2014/main" xmlns="" id="{9C3A0B1D-6F4C-40F3-92FB-A7C9C28E4713}"/>
              </a:ext>
            </a:extLst>
          </p:cNvPr>
          <p:cNvSpPr txBox="1">
            <a:spLocks/>
          </p:cNvSpPr>
          <p:nvPr/>
        </p:nvSpPr>
        <p:spPr>
          <a:xfrm>
            <a:off x="10769600" y="6457950"/>
            <a:ext cx="1117600" cy="3238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 b="1">
                <a:latin typeface="Corbel" panose="020B0503020204020204" pitchFamily="34" charset="0"/>
              </a:rPr>
              <a:t> </a:t>
            </a:r>
            <a:fld id="{6A8FDE07-382F-4FF8-9EF5-D2EA26C890B1}" type="slidenum">
              <a:rPr lang="en-US" altLang="en-US" b="1" smtClean="0">
                <a:latin typeface="Corbel" panose="020B0503020204020204" pitchFamily="34" charset="0"/>
                <a:cs typeface="Calibri Light" panose="020F0302020204030204" pitchFamily="34" charset="0"/>
              </a:rPr>
              <a:pPr/>
              <a:t>18</a:t>
            </a:fld>
            <a:endParaRPr lang="en-US" altLang="en-US" b="1" dirty="0">
              <a:latin typeface="Corbel" panose="020B0503020204020204" pitchFamily="34" charset="0"/>
              <a:cs typeface="Calibri Light" panose="020F0302020204030204" pitchFamily="34" charset="0"/>
            </a:endParaRPr>
          </a:p>
        </p:txBody>
      </p:sp>
      <p:sp>
        <p:nvSpPr>
          <p:cNvPr id="13" name="Line 6">
            <a:extLst>
              <a:ext uri="{FF2B5EF4-FFF2-40B4-BE49-F238E27FC236}">
                <a16:creationId xmlns:a16="http://schemas.microsoft.com/office/drawing/2014/main" xmlns="" id="{67882C2A-CD0F-4508-BA4D-C6AE333DAA01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47700"/>
            <a:ext cx="1219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" name="Line 7">
            <a:extLst>
              <a:ext uri="{FF2B5EF4-FFF2-40B4-BE49-F238E27FC236}">
                <a16:creationId xmlns:a16="http://schemas.microsoft.com/office/drawing/2014/main" xmlns="" id="{E40C1320-ACE8-45CD-AFB1-EEBB66DB0FA6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400800"/>
            <a:ext cx="1219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13EB3A4-BD46-4B3C-BCCC-69B640AE8F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178086"/>
            <a:ext cx="533400" cy="660148"/>
          </a:xfrm>
          <a:prstGeom prst="rect">
            <a:avLst/>
          </a:prstGeom>
        </p:spPr>
      </p:pic>
      <p:sp>
        <p:nvSpPr>
          <p:cNvPr id="17" name="Rectangle 7">
            <a:extLst>
              <a:ext uri="{FF2B5EF4-FFF2-40B4-BE49-F238E27FC236}">
                <a16:creationId xmlns:a16="http://schemas.microsoft.com/office/drawing/2014/main" xmlns="" id="{636E657A-4371-4301-BBF4-473C3FA3C5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sr-Latn-RS" sz="36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3. </a:t>
            </a:r>
            <a:r>
              <a:rPr lang="sr-Latn-R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Smernice za implementaciju I4.0 u rudarstvu</a:t>
            </a:r>
            <a:endParaRPr lang="it-IT" sz="3600" b="1" kern="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  <a:cs typeface="Calibri Light" panose="020F03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77FA824-FEBD-46D5-84E8-9F640FF44191}"/>
              </a:ext>
            </a:extLst>
          </p:cNvPr>
          <p:cNvSpPr txBox="1"/>
          <p:nvPr/>
        </p:nvSpPr>
        <p:spPr>
          <a:xfrm>
            <a:off x="745786" y="6396335"/>
            <a:ext cx="5867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Industrija</a:t>
            </a:r>
            <a:r>
              <a:rPr lang="en-GB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4.0 </a:t>
            </a:r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GB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njena</a:t>
            </a:r>
            <a:r>
              <a:rPr lang="en-GB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primena</a:t>
            </a:r>
            <a:r>
              <a:rPr lang="en-GB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 </a:t>
            </a:r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rudarstvu</a:t>
            </a:r>
            <a:r>
              <a:rPr lang="en-GB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GB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r-Latn-RS" sz="1200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Prošlost – sadašnjost – budućnost</a:t>
            </a:r>
            <a:endParaRPr lang="sr-Latn-R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>
            <a:extLst>
              <a:ext uri="{FF2B5EF4-FFF2-40B4-BE49-F238E27FC236}">
                <a16:creationId xmlns:a16="http://schemas.microsoft.com/office/drawing/2014/main" xmlns="" id="{829C036D-C2E3-453B-858A-DEAE4A6D792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96795" y="763258"/>
            <a:ext cx="8198409" cy="566822"/>
          </a:xfrm>
          <a:ln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Industrija 4.0: </a:t>
            </a:r>
            <a:r>
              <a:rPr sz="3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Proširena stvarnost</a:t>
            </a:r>
          </a:p>
        </p:txBody>
      </p:sp>
      <p:sp>
        <p:nvSpPr>
          <p:cNvPr id="54276" name="object 6">
            <a:extLst>
              <a:ext uri="{FF2B5EF4-FFF2-40B4-BE49-F238E27FC236}">
                <a16:creationId xmlns:a16="http://schemas.microsoft.com/office/drawing/2014/main" xmlns="" id="{F0ECECE5-2909-43F6-B589-3C58755E3D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4526" y="1524001"/>
            <a:ext cx="3438525" cy="1392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90488"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lnSpc>
                <a:spcPts val="1650"/>
              </a:lnSpc>
              <a:spcBef>
                <a:spcPct val="0"/>
              </a:spcBef>
              <a:buClrTx/>
              <a:buSzTx/>
              <a:buNone/>
            </a:pPr>
            <a:r>
              <a:rPr lang="sr-Latn-RS" altLang="sr-Latn-RS" sz="1400" b="1" dirty="0">
                <a:solidFill>
                  <a:srgbClr val="C00000"/>
                </a:solidFill>
                <a:latin typeface="Arial" panose="020B0604020202020204" pitchFamily="34" charset="0"/>
              </a:rPr>
              <a:t>Augmented Reality</a:t>
            </a:r>
            <a:endParaRPr lang="sr-Latn-RS" altLang="sr-Latn-RS" sz="1400" dirty="0">
              <a:latin typeface="Arial" panose="020B0604020202020204" pitchFamily="34" charset="0"/>
            </a:endParaRPr>
          </a:p>
          <a:p>
            <a:pPr>
              <a:lnSpc>
                <a:spcPts val="1300"/>
              </a:lnSpc>
              <a:spcBef>
                <a:spcPts val="150"/>
              </a:spcBef>
              <a:buClrTx/>
              <a:buSzTx/>
              <a:buNone/>
            </a:pPr>
            <a:r>
              <a:rPr lang="sr-Latn-RS" altLang="sr-Latn-RS" sz="1200" dirty="0">
                <a:solidFill>
                  <a:srgbClr val="0000FF"/>
                </a:solidFill>
                <a:latin typeface="Arial" panose="020B0604020202020204" pitchFamily="34" charset="0"/>
              </a:rPr>
              <a:t>U </a:t>
            </a:r>
            <a:r>
              <a:rPr lang="sr-Latn-RS" altLang="sr-Latn-RS" sz="1200" b="1" dirty="0">
                <a:solidFill>
                  <a:srgbClr val="0000FF"/>
                </a:solidFill>
                <a:latin typeface="Arial" panose="020B0604020202020204" pitchFamily="34" charset="0"/>
              </a:rPr>
              <a:t>AR </a:t>
            </a:r>
            <a:r>
              <a:rPr lang="sr-Latn-RS" altLang="sr-Latn-RS" sz="1200" dirty="0">
                <a:solidFill>
                  <a:srgbClr val="0000FF"/>
                </a:solidFill>
                <a:latin typeface="Arial" panose="020B0604020202020204" pitchFamily="34" charset="0"/>
              </a:rPr>
              <a:t>aplikacijama vidljivi (realni) svet se </a:t>
            </a:r>
            <a:r>
              <a:rPr lang="sr-Latn-RS" altLang="sr-Latn-RS" sz="1200" b="1" dirty="0">
                <a:solidFill>
                  <a:srgbClr val="0000FF"/>
                </a:solidFill>
                <a:latin typeface="Arial" panose="020B0604020202020204" pitchFamily="34" charset="0"/>
              </a:rPr>
              <a:t>preklapa sa</a:t>
            </a:r>
            <a:endParaRPr lang="sr-Latn-RS" altLang="sr-Latn-RS" sz="12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150"/>
              </a:spcBef>
              <a:buClrTx/>
              <a:buSzTx/>
              <a:buNone/>
            </a:pPr>
            <a:r>
              <a:rPr lang="sr-Latn-RS" altLang="sr-Latn-RS" sz="1200" b="1" dirty="0">
                <a:solidFill>
                  <a:srgbClr val="0000FF"/>
                </a:solidFill>
                <a:latin typeface="Arial" panose="020B0604020202020204" pitchFamily="34" charset="0"/>
              </a:rPr>
              <a:t>slojem digitalnog sadržaja</a:t>
            </a:r>
            <a:r>
              <a:rPr lang="sr-Latn-RS" altLang="sr-Latn-RS" sz="1200" dirty="0">
                <a:solidFill>
                  <a:srgbClr val="0000FF"/>
                </a:solidFill>
                <a:latin typeface="Arial" panose="020B0604020202020204" pitchFamily="34" charset="0"/>
              </a:rPr>
              <a:t>, kao pomoćni sistem u  logistici, održavanju, montaži,....</a:t>
            </a:r>
          </a:p>
          <a:p>
            <a:pPr>
              <a:lnSpc>
                <a:spcPct val="80000"/>
              </a:lnSpc>
              <a:spcBef>
                <a:spcPts val="425"/>
              </a:spcBef>
              <a:buClrTx/>
              <a:buSzTx/>
              <a:buNone/>
            </a:pPr>
            <a:r>
              <a:rPr lang="sr-Latn-RS" altLang="sr-Latn-RS" sz="1200" dirty="0">
                <a:solidFill>
                  <a:srgbClr val="0000FF"/>
                </a:solidFill>
                <a:latin typeface="Arial" panose="020B0604020202020204" pitchFamily="34" charset="0"/>
              </a:rPr>
              <a:t>Treba praviti razliku u odnosu na koncept virtuelne  stvarnosti (Virtual Reality), gde se realni svet  zamenjuje virtuelnim.</a:t>
            </a:r>
          </a:p>
        </p:txBody>
      </p:sp>
      <p:sp>
        <p:nvSpPr>
          <p:cNvPr id="54277" name="object 7">
            <a:extLst>
              <a:ext uri="{FF2B5EF4-FFF2-40B4-BE49-F238E27FC236}">
                <a16:creationId xmlns:a16="http://schemas.microsoft.com/office/drawing/2014/main" xmlns="" id="{36A4E096-D5CF-4B53-BA34-BB9E35E190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1" y="3023091"/>
            <a:ext cx="3457575" cy="1091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175" rIns="0" bIns="0">
            <a:spAutoFit/>
          </a:bodyPr>
          <a:lstStyle>
            <a:lvl1pPr marL="90488"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ts val="25"/>
              </a:spcBef>
              <a:buClrTx/>
              <a:buSzTx/>
              <a:buNone/>
            </a:pPr>
            <a:r>
              <a:rPr lang="sr-Latn-RS" altLang="sr-Latn-RS" sz="1200" b="1" i="1" dirty="0">
                <a:latin typeface="Arial" panose="020B0604020202020204" pitchFamily="34" charset="0"/>
              </a:rPr>
              <a:t>Primena:</a:t>
            </a:r>
            <a:endParaRPr lang="sr-Latn-RS" altLang="sr-Latn-RS" sz="1200" dirty="0">
              <a:latin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438"/>
              </a:spcBef>
              <a:buClrTx/>
              <a:buSzTx/>
              <a:buFontTx/>
              <a:buChar char="•"/>
            </a:pPr>
            <a:r>
              <a:rPr lang="sr-Latn-RS" altLang="sr-Latn-RS" sz="1200" dirty="0">
                <a:solidFill>
                  <a:srgbClr val="0000FF"/>
                </a:solidFill>
                <a:latin typeface="Arial" panose="020B0604020202020204" pitchFamily="34" charset="0"/>
              </a:rPr>
              <a:t>Pomoć servisnom osoblju i radnicima pri  održavanju</a:t>
            </a:r>
          </a:p>
          <a:p>
            <a:pPr>
              <a:spcBef>
                <a:spcPts val="150"/>
              </a:spcBef>
              <a:buClrTx/>
              <a:buSzTx/>
              <a:buFontTx/>
              <a:buChar char="•"/>
            </a:pPr>
            <a:r>
              <a:rPr lang="sr-Latn-RS" altLang="sr-Latn-RS" sz="1200" dirty="0">
                <a:solidFill>
                  <a:srgbClr val="0000FF"/>
                </a:solidFill>
                <a:latin typeface="Arial" panose="020B0604020202020204" pitchFamily="34" charset="0"/>
              </a:rPr>
              <a:t>Pomoć radniku prilikom montaže proizvoda</a:t>
            </a:r>
          </a:p>
          <a:p>
            <a:pPr>
              <a:lnSpc>
                <a:spcPct val="80000"/>
              </a:lnSpc>
              <a:spcBef>
                <a:spcPts val="438"/>
              </a:spcBef>
              <a:buClrTx/>
              <a:buSzTx/>
              <a:buFontTx/>
              <a:buChar char="•"/>
            </a:pPr>
            <a:r>
              <a:rPr lang="sr-Latn-RS" altLang="sr-Latn-RS" sz="1200" dirty="0">
                <a:solidFill>
                  <a:srgbClr val="0000FF"/>
                </a:solidFill>
                <a:latin typeface="Arial" panose="020B0604020202020204" pitchFamily="34" charset="0"/>
              </a:rPr>
              <a:t>Pomoć u logistici (korišćenjem pametnih naočara  "Pick by vision")</a:t>
            </a:r>
          </a:p>
        </p:txBody>
      </p:sp>
      <p:sp>
        <p:nvSpPr>
          <p:cNvPr id="54278" name="object 8">
            <a:extLst>
              <a:ext uri="{FF2B5EF4-FFF2-40B4-BE49-F238E27FC236}">
                <a16:creationId xmlns:a16="http://schemas.microsoft.com/office/drawing/2014/main" xmlns="" id="{4DCE8ACC-9E1D-4FC3-A2C3-F0F5E7D8D5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5614" y="1519238"/>
            <a:ext cx="4810125" cy="27051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sr-Latn-RS" altLang="sr-Latn-RS" sz="2000">
              <a:latin typeface="Arial" panose="020B0604020202020204" pitchFamily="34" charset="0"/>
            </a:endParaRPr>
          </a:p>
        </p:txBody>
      </p:sp>
      <p:sp>
        <p:nvSpPr>
          <p:cNvPr id="54279" name="object 9">
            <a:extLst>
              <a:ext uri="{FF2B5EF4-FFF2-40B4-BE49-F238E27FC236}">
                <a16:creationId xmlns:a16="http://schemas.microsoft.com/office/drawing/2014/main" xmlns="" id="{89F1481D-84C1-4681-94B6-CA14127239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0239" y="4348164"/>
            <a:ext cx="2116137" cy="1411287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sr-Latn-RS" altLang="sr-Latn-RS" sz="2000">
              <a:latin typeface="Arial" panose="020B0604020202020204" pitchFamily="34" charset="0"/>
            </a:endParaRPr>
          </a:p>
        </p:txBody>
      </p:sp>
      <p:sp>
        <p:nvSpPr>
          <p:cNvPr id="54280" name="object 10">
            <a:extLst>
              <a:ext uri="{FF2B5EF4-FFF2-40B4-BE49-F238E27FC236}">
                <a16:creationId xmlns:a16="http://schemas.microsoft.com/office/drawing/2014/main" xmlns="" id="{981B1AB9-A9AE-422C-8496-EE463A7DE8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4163" y="4344989"/>
            <a:ext cx="2432050" cy="1398587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sr-Latn-RS" altLang="sr-Latn-RS" sz="2000">
              <a:latin typeface="Arial" panose="020B0604020202020204" pitchFamily="34" charset="0"/>
            </a:endParaRPr>
          </a:p>
        </p:txBody>
      </p:sp>
      <p:sp>
        <p:nvSpPr>
          <p:cNvPr id="54281" name="object 11">
            <a:extLst>
              <a:ext uri="{FF2B5EF4-FFF2-40B4-BE49-F238E27FC236}">
                <a16:creationId xmlns:a16="http://schemas.microsoft.com/office/drawing/2014/main" xmlns="" id="{EDF61188-D4B4-4EC3-A630-BC3F064058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4901" y="4346575"/>
            <a:ext cx="2003425" cy="1447800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sr-Latn-RS" altLang="sr-Latn-RS" sz="2000">
              <a:latin typeface="Arial" panose="020B0604020202020204" pitchFamily="34" charset="0"/>
            </a:endParaRPr>
          </a:p>
        </p:txBody>
      </p:sp>
      <p:sp>
        <p:nvSpPr>
          <p:cNvPr id="54282" name="object 12">
            <a:extLst>
              <a:ext uri="{FF2B5EF4-FFF2-40B4-BE49-F238E27FC236}">
                <a16:creationId xmlns:a16="http://schemas.microsoft.com/office/drawing/2014/main" xmlns="" id="{6B783086-4851-4D66-BD61-7B16C3AEAA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2300" y="4346576"/>
            <a:ext cx="1701800" cy="1476375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sr-Latn-RS" altLang="sr-Latn-RS" sz="2000">
              <a:latin typeface="Arial" panose="020B0604020202020204" pitchFamily="34" charset="0"/>
            </a:endParaRPr>
          </a:p>
        </p:txBody>
      </p:sp>
      <p:sp>
        <p:nvSpPr>
          <p:cNvPr id="12" name="Espace réservé du numéro de diapositive 3">
            <a:extLst>
              <a:ext uri="{FF2B5EF4-FFF2-40B4-BE49-F238E27FC236}">
                <a16:creationId xmlns:a16="http://schemas.microsoft.com/office/drawing/2014/main" xmlns="" id="{457E8786-2BA3-4288-B5D0-92467CDFDECF}"/>
              </a:ext>
            </a:extLst>
          </p:cNvPr>
          <p:cNvSpPr txBox="1">
            <a:spLocks/>
          </p:cNvSpPr>
          <p:nvPr/>
        </p:nvSpPr>
        <p:spPr>
          <a:xfrm>
            <a:off x="10769600" y="6457950"/>
            <a:ext cx="1117600" cy="3238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 b="1">
                <a:latin typeface="Corbel" panose="020B0503020204020204" pitchFamily="34" charset="0"/>
              </a:rPr>
              <a:t> </a:t>
            </a:r>
            <a:fld id="{6A8FDE07-382F-4FF8-9EF5-D2EA26C890B1}" type="slidenum">
              <a:rPr lang="en-US" altLang="en-US" b="1" smtClean="0">
                <a:latin typeface="Corbel" panose="020B0503020204020204" pitchFamily="34" charset="0"/>
                <a:cs typeface="Calibri Light" panose="020F0302020204030204" pitchFamily="34" charset="0"/>
              </a:rPr>
              <a:pPr/>
              <a:t>19</a:t>
            </a:fld>
            <a:endParaRPr lang="en-US" altLang="en-US" b="1" dirty="0">
              <a:latin typeface="Corbel" panose="020B0503020204020204" pitchFamily="34" charset="0"/>
              <a:cs typeface="Calibri Light" panose="020F0302020204030204" pitchFamily="34" charset="0"/>
            </a:endParaRPr>
          </a:p>
        </p:txBody>
      </p:sp>
      <p:sp>
        <p:nvSpPr>
          <p:cNvPr id="13" name="Line 6">
            <a:extLst>
              <a:ext uri="{FF2B5EF4-FFF2-40B4-BE49-F238E27FC236}">
                <a16:creationId xmlns:a16="http://schemas.microsoft.com/office/drawing/2014/main" xmlns="" id="{4BD21469-7CC6-41AB-B19B-284C60056290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47700"/>
            <a:ext cx="1219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" name="Line 7">
            <a:extLst>
              <a:ext uri="{FF2B5EF4-FFF2-40B4-BE49-F238E27FC236}">
                <a16:creationId xmlns:a16="http://schemas.microsoft.com/office/drawing/2014/main" xmlns="" id="{A15886AB-125C-41F9-B943-76E127BFA1E9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400800"/>
            <a:ext cx="1219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D623504-9D2F-429F-9489-53687FBC333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178086"/>
            <a:ext cx="533400" cy="660148"/>
          </a:xfrm>
          <a:prstGeom prst="rect">
            <a:avLst/>
          </a:prstGeom>
        </p:spPr>
      </p:pic>
      <p:sp>
        <p:nvSpPr>
          <p:cNvPr id="17" name="Rectangle 7">
            <a:extLst>
              <a:ext uri="{FF2B5EF4-FFF2-40B4-BE49-F238E27FC236}">
                <a16:creationId xmlns:a16="http://schemas.microsoft.com/office/drawing/2014/main" xmlns="" id="{0F6FE32E-D08A-4401-A1B0-937A01DA4C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sr-Latn-RS" sz="36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3. </a:t>
            </a:r>
            <a:r>
              <a:rPr lang="sr-Latn-R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Smernice za implementaciju I4.0 u rudarstvu</a:t>
            </a:r>
            <a:endParaRPr lang="it-IT" sz="3600" b="1" kern="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  <a:cs typeface="Calibri Light" panose="020F03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CB8C686-AEA9-44A6-8DE3-202F07DBD92D}"/>
              </a:ext>
            </a:extLst>
          </p:cNvPr>
          <p:cNvSpPr txBox="1"/>
          <p:nvPr/>
        </p:nvSpPr>
        <p:spPr>
          <a:xfrm>
            <a:off x="745786" y="6396335"/>
            <a:ext cx="5867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Industrija</a:t>
            </a:r>
            <a:r>
              <a:rPr lang="en-GB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4.0 </a:t>
            </a:r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GB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njena</a:t>
            </a:r>
            <a:r>
              <a:rPr lang="en-GB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primena</a:t>
            </a:r>
            <a:r>
              <a:rPr lang="en-GB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 </a:t>
            </a:r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rudarstvu</a:t>
            </a:r>
            <a:r>
              <a:rPr lang="en-GB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GB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r-Latn-RS" sz="1200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Prošlost – sadašnjost – budućnost</a:t>
            </a:r>
            <a:endParaRPr lang="sr-Latn-R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10769600" y="6457950"/>
            <a:ext cx="1117600" cy="3238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800" b="1" dirty="0">
                <a:latin typeface="Corbel" panose="020B0503020204020204" pitchFamily="34" charset="0"/>
              </a:rPr>
              <a:t> </a:t>
            </a:r>
            <a:fld id="{6A8FDE07-382F-4FF8-9EF5-D2EA26C890B1}" type="slidenum">
              <a:rPr lang="en-US" altLang="en-US" sz="1800" b="1">
                <a:latin typeface="Corbel" panose="020B0503020204020204" pitchFamily="34" charset="0"/>
                <a:cs typeface="Calibri Light" panose="020F0302020204030204" pitchFamily="34" charset="0"/>
              </a:rPr>
              <a:pPr/>
              <a:t>2</a:t>
            </a:fld>
            <a:endParaRPr lang="en-US" altLang="en-US" sz="1800" b="1" dirty="0">
              <a:latin typeface="Corbel" panose="020B0503020204020204" pitchFamily="34" charset="0"/>
              <a:cs typeface="Calibri Light" panose="020F0302020204030204" pitchFamily="34" charset="0"/>
            </a:endParaRPr>
          </a:p>
        </p:txBody>
      </p:sp>
      <p:sp>
        <p:nvSpPr>
          <p:cNvPr id="16" name="Line 6"/>
          <p:cNvSpPr>
            <a:spLocks noChangeShapeType="1"/>
          </p:cNvSpPr>
          <p:nvPr/>
        </p:nvSpPr>
        <p:spPr bwMode="auto">
          <a:xfrm>
            <a:off x="0" y="647700"/>
            <a:ext cx="1219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" name="Rectangle 7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0" y="0"/>
            <a:ext cx="1219200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r>
              <a:rPr lang="sr-Latn-R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Plan prezentacije</a:t>
            </a:r>
            <a:endParaRPr lang="it-IT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  <a:cs typeface="Calibri Light" panose="020F0302020204030204" pitchFamily="34" charset="0"/>
            </a:endParaRPr>
          </a:p>
        </p:txBody>
      </p:sp>
      <p:sp>
        <p:nvSpPr>
          <p:cNvPr id="18" name="Line 7"/>
          <p:cNvSpPr>
            <a:spLocks noChangeShapeType="1"/>
          </p:cNvSpPr>
          <p:nvPr/>
        </p:nvSpPr>
        <p:spPr bwMode="auto">
          <a:xfrm>
            <a:off x="0" y="6400800"/>
            <a:ext cx="1219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15" name="Content Placeholder 2"/>
          <p:cNvSpPr txBox="1">
            <a:spLocks noGrp="1"/>
          </p:cNvSpPr>
          <p:nvPr>
            <p:ph idx="1"/>
          </p:nvPr>
        </p:nvSpPr>
        <p:spPr>
          <a:xfrm>
            <a:off x="1524000" y="963929"/>
            <a:ext cx="9525000" cy="3836671"/>
          </a:xfrm>
          <a:solidFill>
            <a:srgbClr val="EDEDED"/>
          </a:solidFill>
          <a:ln w="28575" cap="flat">
            <a:solidFill>
              <a:srgbClr val="FFC000"/>
            </a:solidFill>
            <a:prstDash val="solid"/>
            <a:miter/>
          </a:ln>
        </p:spPr>
        <p:txBody>
          <a:bodyPr/>
          <a:lstStyle/>
          <a:p>
            <a:pPr marL="0" lvl="0" indent="0">
              <a:buNone/>
            </a:pPr>
            <a:r>
              <a:rPr lang="en-GB" sz="33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1. </a:t>
            </a:r>
            <a:r>
              <a:rPr lang="sr-Latn-RS" sz="33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Uvod – trenutno stanje u rudarstvu Republike Srbije</a:t>
            </a:r>
            <a:endParaRPr lang="en-GB" sz="33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</a:endParaRPr>
          </a:p>
          <a:p>
            <a:pPr marL="0" lvl="0" indent="0">
              <a:buNone/>
            </a:pPr>
            <a:r>
              <a:rPr lang="en-GB" sz="33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2. </a:t>
            </a:r>
            <a:r>
              <a:rPr lang="sr-Latn-RS" sz="33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Industrija 4.0 i rudarstvo - analogija</a:t>
            </a:r>
            <a:endParaRPr lang="en-US" sz="33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</a:endParaRPr>
          </a:p>
          <a:p>
            <a:pPr marL="0" lvl="0" indent="0">
              <a:buNone/>
            </a:pPr>
            <a:r>
              <a:rPr lang="en-US" sz="33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3. </a:t>
            </a:r>
            <a:r>
              <a:rPr lang="sr-Latn-RS" sz="33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Smernice za implementaciju I4.0 u rudarstvu</a:t>
            </a:r>
            <a:endParaRPr lang="en-US" sz="33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</a:endParaRPr>
          </a:p>
          <a:p>
            <a:pPr marL="0" lvl="0" indent="0">
              <a:buNone/>
            </a:pPr>
            <a:r>
              <a:rPr lang="en-GB" sz="3300" b="1" dirty="0">
                <a:solidFill>
                  <a:srgbClr val="843C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4. </a:t>
            </a:r>
            <a:r>
              <a:rPr lang="sr-Latn-RS" sz="3300" b="1" dirty="0">
                <a:solidFill>
                  <a:srgbClr val="843C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Primeri dobre prakse – video materijal</a:t>
            </a:r>
            <a:endParaRPr lang="en-GB" sz="33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</a:endParaRPr>
          </a:p>
          <a:p>
            <a:pPr marL="0" lvl="0" indent="0">
              <a:buNone/>
            </a:pPr>
            <a:r>
              <a:rPr lang="en-GB" sz="33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6. </a:t>
            </a:r>
            <a:r>
              <a:rPr lang="sr-Latn-RS" sz="33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Zaključna razmatranja</a:t>
            </a:r>
          </a:p>
          <a:p>
            <a:pPr marL="0" lvl="0" indent="0">
              <a:buNone/>
            </a:pPr>
            <a:endParaRPr lang="en-GB" sz="33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A33DE62-1055-45C7-895F-49B78DD1C4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178086"/>
            <a:ext cx="533400" cy="66014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EF95EA6-D174-4860-BAF0-4B1E35B728EB}"/>
              </a:ext>
            </a:extLst>
          </p:cNvPr>
          <p:cNvSpPr txBox="1"/>
          <p:nvPr/>
        </p:nvSpPr>
        <p:spPr>
          <a:xfrm>
            <a:off x="745786" y="6396335"/>
            <a:ext cx="5867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Industrija</a:t>
            </a:r>
            <a:r>
              <a:rPr lang="en-GB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4.0 </a:t>
            </a:r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GB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njena</a:t>
            </a:r>
            <a:r>
              <a:rPr lang="en-GB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primena</a:t>
            </a:r>
            <a:r>
              <a:rPr lang="en-GB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 </a:t>
            </a:r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rudarstvu</a:t>
            </a:r>
            <a:r>
              <a:rPr lang="en-GB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GB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r-Latn-RS" sz="1200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Prošlost – sadašnjost – budućnost</a:t>
            </a:r>
            <a:endParaRPr lang="sr-Latn-R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object 5">
            <a:extLst>
              <a:ext uri="{FF2B5EF4-FFF2-40B4-BE49-F238E27FC236}">
                <a16:creationId xmlns:a16="http://schemas.microsoft.com/office/drawing/2014/main" xmlns="" id="{71C3FD1D-685B-476F-9C6A-B207E6884B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1538" y="2320925"/>
            <a:ext cx="4456112" cy="17145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sr-Latn-RS" altLang="sr-Latn-RS" sz="2000">
              <a:latin typeface="Arial" panose="020B0604020202020204" pitchFamily="34" charset="0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xmlns="" id="{2F2FF97F-E3AF-4107-9881-B32AACE3CF6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31684" y="663575"/>
            <a:ext cx="9337916" cy="1120820"/>
          </a:xfrm>
          <a:ln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Industrija 4.0: </a:t>
            </a:r>
            <a:r>
              <a:rPr sz="3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Digitalni blizanac i digitalna senka</a:t>
            </a:r>
          </a:p>
        </p:txBody>
      </p:sp>
      <p:sp>
        <p:nvSpPr>
          <p:cNvPr id="55301" name="object 7">
            <a:extLst>
              <a:ext uri="{FF2B5EF4-FFF2-40B4-BE49-F238E27FC236}">
                <a16:creationId xmlns:a16="http://schemas.microsoft.com/office/drawing/2014/main" xmlns="" id="{85D7F523-8575-43D5-BF2E-D6A1C5A1F8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4514" y="1408114"/>
            <a:ext cx="8556625" cy="808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90488"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lnSpc>
                <a:spcPts val="1513"/>
              </a:lnSpc>
              <a:spcBef>
                <a:spcPct val="0"/>
              </a:spcBef>
              <a:buClrTx/>
              <a:buSzTx/>
              <a:buNone/>
            </a:pPr>
            <a:r>
              <a:rPr lang="sr-Latn-RS" altLang="sr-Latn-RS" sz="1400" b="1" dirty="0">
                <a:solidFill>
                  <a:srgbClr val="C00000"/>
                </a:solidFill>
                <a:latin typeface="Arial" panose="020B0604020202020204" pitchFamily="34" charset="0"/>
              </a:rPr>
              <a:t>Digital Twin</a:t>
            </a:r>
            <a:endParaRPr lang="sr-Latn-RS" altLang="sr-Latn-RS" sz="1400" dirty="0">
              <a:latin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150"/>
              </a:spcBef>
              <a:buClrTx/>
              <a:buSzTx/>
              <a:buNone/>
            </a:pPr>
            <a:r>
              <a:rPr lang="sr-Latn-RS" altLang="sr-Latn-RS" sz="1200" dirty="0">
                <a:solidFill>
                  <a:srgbClr val="0000FF"/>
                </a:solidFill>
                <a:latin typeface="Arial" panose="020B0604020202020204" pitchFamily="34" charset="0"/>
              </a:rPr>
              <a:t>Predstavlja </a:t>
            </a:r>
            <a:r>
              <a:rPr lang="sr-Latn-RS" altLang="sr-Latn-RS" sz="1200" b="1" dirty="0">
                <a:solidFill>
                  <a:srgbClr val="0000FF"/>
                </a:solidFill>
                <a:latin typeface="Arial" panose="020B0604020202020204" pitchFamily="34" charset="0"/>
              </a:rPr>
              <a:t>virtuelnu sliku </a:t>
            </a:r>
            <a:r>
              <a:rPr lang="sr-Latn-RS" altLang="sr-Latn-RS" sz="1200" dirty="0">
                <a:solidFill>
                  <a:srgbClr val="0000FF"/>
                </a:solidFill>
                <a:latin typeface="Arial" panose="020B0604020202020204" pitchFamily="34" charset="0"/>
              </a:rPr>
              <a:t>(</a:t>
            </a:r>
            <a:r>
              <a:rPr lang="sr-Latn-RS" altLang="sr-Latn-RS" sz="1200" b="1" dirty="0">
                <a:solidFill>
                  <a:srgbClr val="0000FF"/>
                </a:solidFill>
                <a:latin typeface="Arial" panose="020B0604020202020204" pitchFamily="34" charset="0"/>
              </a:rPr>
              <a:t>virtuelni prototip</a:t>
            </a:r>
            <a:r>
              <a:rPr lang="sr-Latn-RS" altLang="sr-Latn-RS" sz="1200" dirty="0">
                <a:solidFill>
                  <a:srgbClr val="0000FF"/>
                </a:solidFill>
                <a:latin typeface="Arial" panose="020B0604020202020204" pitchFamily="34" charset="0"/>
              </a:rPr>
              <a:t>), odnosno </a:t>
            </a:r>
            <a:r>
              <a:rPr lang="sr-Latn-RS" altLang="sr-Latn-RS" sz="1200" b="1" dirty="0">
                <a:solidFill>
                  <a:srgbClr val="0000FF"/>
                </a:solidFill>
                <a:latin typeface="Arial" panose="020B0604020202020204" pitchFamily="34" charset="0"/>
              </a:rPr>
              <a:t>digitalnu repliku </a:t>
            </a:r>
            <a:r>
              <a:rPr lang="sr-Latn-RS" altLang="sr-Latn-RS" sz="1200" dirty="0">
                <a:solidFill>
                  <a:srgbClr val="0000FF"/>
                </a:solidFill>
                <a:latin typeface="Arial" panose="020B0604020202020204" pitchFamily="34" charset="0"/>
              </a:rPr>
              <a:t>realnog proizvoda, fizičkog objekata, procesa ili sistema.  Koncept digitalnog blizanca definisan je kao </a:t>
            </a:r>
            <a:r>
              <a:rPr lang="sr-Latn-RS" altLang="sr-Latn-RS" sz="1200" b="1" dirty="0">
                <a:solidFill>
                  <a:srgbClr val="0000FF"/>
                </a:solidFill>
                <a:latin typeface="Arial" panose="020B0604020202020204" pitchFamily="34" charset="0"/>
              </a:rPr>
              <a:t>digitalni zapis ponašanja elementa i dinamike sistema </a:t>
            </a:r>
            <a:r>
              <a:rPr lang="sr-Latn-RS" altLang="sr-Latn-RS" sz="1200" dirty="0">
                <a:solidFill>
                  <a:srgbClr val="0000FF"/>
                </a:solidFill>
                <a:latin typeface="Arial" panose="020B0604020202020204" pitchFamily="34" charset="0"/>
              </a:rPr>
              <a:t>koji nastaje tokom rada i pomaže  pri optimizaciji njegovih karakteristika. Podaci sa </a:t>
            </a:r>
            <a:r>
              <a:rPr lang="sr-Latn-RS" altLang="sr-Latn-RS" sz="1200" b="1" dirty="0">
                <a:solidFill>
                  <a:srgbClr val="0000FF"/>
                </a:solidFill>
                <a:latin typeface="Arial" panose="020B0604020202020204" pitchFamily="34" charset="0"/>
              </a:rPr>
              <a:t>senzora realnog objekta se koriste da unaprede digitalnu kopiju </a:t>
            </a:r>
            <a:r>
              <a:rPr lang="sr-Latn-RS" altLang="sr-Latn-RS" sz="1200" dirty="0">
                <a:solidFill>
                  <a:srgbClr val="0000FF"/>
                </a:solidFill>
                <a:latin typeface="Arial" panose="020B0604020202020204" pitchFamily="34" charset="0"/>
              </a:rPr>
              <a:t>u realnom vremenu.</a:t>
            </a: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xmlns="" id="{09F517A4-2AC2-47E5-9573-285265DE55EC}"/>
              </a:ext>
            </a:extLst>
          </p:cNvPr>
          <p:cNvSpPr txBox="1"/>
          <p:nvPr/>
        </p:nvSpPr>
        <p:spPr>
          <a:xfrm>
            <a:off x="1885950" y="4137025"/>
            <a:ext cx="4667250" cy="577850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marL="91440">
              <a:lnSpc>
                <a:spcPts val="1655"/>
              </a:lnSpc>
              <a:defRPr/>
            </a:pPr>
            <a:r>
              <a:rPr sz="1400" b="1" spc="-80" dirty="0">
                <a:solidFill>
                  <a:srgbClr val="C00000"/>
                </a:solidFill>
                <a:latin typeface="Arial"/>
                <a:cs typeface="Arial"/>
              </a:rPr>
              <a:t>Digital</a:t>
            </a:r>
            <a:r>
              <a:rPr sz="1400" b="1" spc="-1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400" b="1" spc="-120" dirty="0">
                <a:solidFill>
                  <a:srgbClr val="C00000"/>
                </a:solidFill>
                <a:latin typeface="Arial"/>
                <a:cs typeface="Arial"/>
              </a:rPr>
              <a:t>Shadow</a:t>
            </a:r>
            <a:endParaRPr sz="1400" dirty="0">
              <a:latin typeface="Arial"/>
              <a:cs typeface="Arial"/>
            </a:endParaRPr>
          </a:p>
          <a:p>
            <a:pPr marL="91440">
              <a:lnSpc>
                <a:spcPts val="1295"/>
              </a:lnSpc>
              <a:spcBef>
                <a:spcPts val="150"/>
              </a:spcBef>
              <a:defRPr/>
            </a:pPr>
            <a:r>
              <a:rPr sz="1200" spc="-35" dirty="0">
                <a:solidFill>
                  <a:srgbClr val="0000FF"/>
                </a:solidFill>
                <a:latin typeface="Arial"/>
                <a:cs typeface="Arial"/>
              </a:rPr>
              <a:t>Dovoljni </a:t>
            </a:r>
            <a:r>
              <a:rPr sz="1200" spc="-60" dirty="0">
                <a:solidFill>
                  <a:srgbClr val="0000FF"/>
                </a:solidFill>
                <a:latin typeface="Arial"/>
                <a:cs typeface="Arial"/>
              </a:rPr>
              <a:t>precizan </a:t>
            </a:r>
            <a:r>
              <a:rPr sz="1200" b="1" spc="-80" dirty="0">
                <a:solidFill>
                  <a:srgbClr val="0000FF"/>
                </a:solidFill>
                <a:latin typeface="Arial"/>
                <a:cs typeface="Arial"/>
              </a:rPr>
              <a:t>prikaz podataka </a:t>
            </a:r>
            <a:r>
              <a:rPr sz="1200" b="1" spc="-90" dirty="0">
                <a:solidFill>
                  <a:srgbClr val="0000FF"/>
                </a:solidFill>
                <a:latin typeface="Arial"/>
                <a:cs typeface="Arial"/>
              </a:rPr>
              <a:t>o </a:t>
            </a:r>
            <a:r>
              <a:rPr sz="1200" b="1" spc="-100" dirty="0">
                <a:solidFill>
                  <a:srgbClr val="0000FF"/>
                </a:solidFill>
                <a:latin typeface="Arial"/>
                <a:cs typeface="Arial"/>
              </a:rPr>
              <a:t>procesima </a:t>
            </a:r>
            <a:r>
              <a:rPr sz="1200" spc="-60" dirty="0">
                <a:solidFill>
                  <a:srgbClr val="0000FF"/>
                </a:solidFill>
                <a:latin typeface="Arial"/>
                <a:cs typeface="Arial"/>
              </a:rPr>
              <a:t>iz razvoja </a:t>
            </a:r>
            <a:r>
              <a:rPr sz="1200" spc="5" dirty="0">
                <a:solidFill>
                  <a:srgbClr val="0000FF"/>
                </a:solidFill>
                <a:latin typeface="Arial"/>
                <a:cs typeface="Arial"/>
              </a:rPr>
              <a:t>i</a:t>
            </a:r>
            <a:r>
              <a:rPr sz="1200" spc="-5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200" spc="-40" dirty="0">
                <a:solidFill>
                  <a:srgbClr val="0000FF"/>
                </a:solidFill>
                <a:latin typeface="Arial"/>
                <a:cs typeface="Arial"/>
              </a:rPr>
              <a:t>proizvodnje,</a:t>
            </a:r>
            <a:endParaRPr sz="1200" dirty="0">
              <a:solidFill>
                <a:srgbClr val="0000FF"/>
              </a:solidFill>
              <a:latin typeface="Arial"/>
              <a:cs typeface="Arial"/>
            </a:endParaRPr>
          </a:p>
          <a:p>
            <a:pPr marL="91440">
              <a:lnSpc>
                <a:spcPts val="1295"/>
              </a:lnSpc>
              <a:defRPr/>
            </a:pPr>
            <a:r>
              <a:rPr sz="1200" spc="-75" dirty="0">
                <a:solidFill>
                  <a:srgbClr val="0000FF"/>
                </a:solidFill>
                <a:latin typeface="Arial"/>
                <a:cs typeface="Arial"/>
              </a:rPr>
              <a:t>kao </a:t>
            </a:r>
            <a:r>
              <a:rPr sz="1200" spc="5" dirty="0">
                <a:solidFill>
                  <a:srgbClr val="0000FF"/>
                </a:solidFill>
                <a:latin typeface="Arial"/>
                <a:cs typeface="Arial"/>
              </a:rPr>
              <a:t>i </a:t>
            </a:r>
            <a:r>
              <a:rPr sz="1200" spc="-30" dirty="0">
                <a:solidFill>
                  <a:srgbClr val="0000FF"/>
                </a:solidFill>
                <a:latin typeface="Arial"/>
                <a:cs typeface="Arial"/>
              </a:rPr>
              <a:t>drugih </a:t>
            </a:r>
            <a:r>
              <a:rPr sz="1200" spc="-35" dirty="0">
                <a:solidFill>
                  <a:srgbClr val="0000FF"/>
                </a:solidFill>
                <a:latin typeface="Arial"/>
                <a:cs typeface="Arial"/>
              </a:rPr>
              <a:t>bliskih</a:t>
            </a:r>
            <a:r>
              <a:rPr sz="1200" spc="-20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200" spc="-35" dirty="0">
                <a:solidFill>
                  <a:srgbClr val="0000FF"/>
                </a:solidFill>
                <a:latin typeface="Arial"/>
                <a:cs typeface="Arial"/>
              </a:rPr>
              <a:t>oblasti.</a:t>
            </a:r>
            <a:endParaRPr sz="12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55303" name="object 9">
            <a:extLst>
              <a:ext uri="{FF2B5EF4-FFF2-40B4-BE49-F238E27FC236}">
                <a16:creationId xmlns:a16="http://schemas.microsoft.com/office/drawing/2014/main" xmlns="" id="{8A555B9C-1777-4F22-B02F-0BA8E7F73D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1" y="4975225"/>
            <a:ext cx="4676775" cy="75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810" rIns="0" bIns="0">
            <a:spAutoFit/>
          </a:bodyPr>
          <a:lstStyle>
            <a:lvl1pPr marL="90488"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ts val="25"/>
              </a:spcBef>
              <a:buClrTx/>
              <a:buSzTx/>
              <a:buNone/>
            </a:pPr>
            <a:r>
              <a:rPr lang="sr-Latn-RS" altLang="sr-Latn-RS" sz="1200" b="1" i="1" dirty="0">
                <a:latin typeface="Arial" panose="020B0604020202020204" pitchFamily="34" charset="0"/>
              </a:rPr>
              <a:t>Primena:</a:t>
            </a:r>
            <a:endParaRPr lang="sr-Latn-RS" altLang="sr-Latn-RS" sz="1200" dirty="0">
              <a:latin typeface="Arial" panose="020B0604020202020204" pitchFamily="34" charset="0"/>
            </a:endParaRPr>
          </a:p>
          <a:p>
            <a:pPr>
              <a:spcBef>
                <a:spcPts val="150"/>
              </a:spcBef>
              <a:buClrTx/>
              <a:buSzTx/>
              <a:buFontTx/>
              <a:buChar char="•"/>
            </a:pPr>
            <a:r>
              <a:rPr lang="sr-Latn-RS" altLang="sr-Latn-RS" sz="1200" dirty="0">
                <a:solidFill>
                  <a:srgbClr val="0000FF"/>
                </a:solidFill>
                <a:latin typeface="Arial" panose="020B0604020202020204" pitchFamily="34" charset="0"/>
              </a:rPr>
              <a:t>Rana simulacija proizvodnog lanca</a:t>
            </a:r>
          </a:p>
          <a:p>
            <a:pPr>
              <a:lnSpc>
                <a:spcPts val="1150"/>
              </a:lnSpc>
              <a:spcBef>
                <a:spcPts val="425"/>
              </a:spcBef>
              <a:buClrTx/>
              <a:buSzTx/>
              <a:buFontTx/>
              <a:buChar char="•"/>
            </a:pPr>
            <a:r>
              <a:rPr lang="sr-Latn-RS" altLang="sr-Latn-RS" sz="1200" dirty="0">
                <a:solidFill>
                  <a:srgbClr val="0000FF"/>
                </a:solidFill>
                <a:latin typeface="Arial" panose="020B0604020202020204" pitchFamily="34" charset="0"/>
              </a:rPr>
              <a:t>Detaljna virtuelna analiza mogućih grešaka/problema pre početka  proizvodnje, bez skupih testiranja</a:t>
            </a:r>
          </a:p>
        </p:txBody>
      </p:sp>
      <p:sp>
        <p:nvSpPr>
          <p:cNvPr id="55304" name="object 10">
            <a:extLst>
              <a:ext uri="{FF2B5EF4-FFF2-40B4-BE49-F238E27FC236}">
                <a16:creationId xmlns:a16="http://schemas.microsoft.com/office/drawing/2014/main" xmlns="" id="{7427FC53-B786-4144-BBB6-961C738CC2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3700" y="2330450"/>
            <a:ext cx="4279900" cy="1646238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sr-Latn-RS" altLang="sr-Latn-RS" sz="2000">
              <a:latin typeface="Arial" panose="020B0604020202020204" pitchFamily="34" charset="0"/>
            </a:endParaRPr>
          </a:p>
        </p:txBody>
      </p:sp>
      <p:sp>
        <p:nvSpPr>
          <p:cNvPr id="55305" name="object 11">
            <a:extLst>
              <a:ext uri="{FF2B5EF4-FFF2-40B4-BE49-F238E27FC236}">
                <a16:creationId xmlns:a16="http://schemas.microsoft.com/office/drawing/2014/main" xmlns="" id="{C65D6BA5-81B9-4E32-9F76-503AC8BFB0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97676" y="4211639"/>
            <a:ext cx="3609975" cy="1743075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sr-Latn-RS" altLang="sr-Latn-RS" sz="2000">
              <a:latin typeface="Arial" panose="020B0604020202020204" pitchFamily="34" charset="0"/>
            </a:endParaRPr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xmlns="" id="{7CAB2E87-45CD-43B5-B635-84B30312CD9E}"/>
              </a:ext>
            </a:extLst>
          </p:cNvPr>
          <p:cNvSpPr txBox="1"/>
          <p:nvPr/>
        </p:nvSpPr>
        <p:spPr>
          <a:xfrm>
            <a:off x="1831976" y="2570163"/>
            <a:ext cx="1069975" cy="228600"/>
          </a:xfrm>
          <a:prstGeom prst="rect">
            <a:avLst/>
          </a:prstGeom>
        </p:spPr>
        <p:txBody>
          <a:bodyPr lIns="0" tIns="13335" rIns="0" bIns="0">
            <a:spAutoFit/>
          </a:bodyPr>
          <a:lstStyle/>
          <a:p>
            <a:pPr marL="12700">
              <a:spcBef>
                <a:spcPts val="105"/>
              </a:spcBef>
              <a:defRPr/>
            </a:pPr>
            <a:r>
              <a:rPr sz="1400" b="1" spc="-114" dirty="0">
                <a:solidFill>
                  <a:srgbClr val="006FC0"/>
                </a:solidFill>
                <a:latin typeface="Arial"/>
                <a:cs typeface="Arial"/>
              </a:rPr>
              <a:t>Fizički</a:t>
            </a:r>
            <a:r>
              <a:rPr sz="1400" b="1" spc="-13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400" b="1" spc="-75" dirty="0">
                <a:solidFill>
                  <a:srgbClr val="006FC0"/>
                </a:solidFill>
                <a:latin typeface="Arial"/>
                <a:cs typeface="Arial"/>
              </a:rPr>
              <a:t>objekat</a:t>
            </a:r>
            <a:endParaRPr sz="1400">
              <a:latin typeface="Arial"/>
              <a:cs typeface="Arial"/>
            </a:endParaRPr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xmlns="" id="{8131F62D-798C-44A9-870E-446201FD0694}"/>
              </a:ext>
            </a:extLst>
          </p:cNvPr>
          <p:cNvSpPr txBox="1"/>
          <p:nvPr/>
        </p:nvSpPr>
        <p:spPr>
          <a:xfrm>
            <a:off x="6346826" y="2436813"/>
            <a:ext cx="1069975" cy="228600"/>
          </a:xfrm>
          <a:prstGeom prst="rect">
            <a:avLst/>
          </a:prstGeom>
        </p:spPr>
        <p:txBody>
          <a:bodyPr lIns="0" tIns="13335" rIns="0" bIns="0">
            <a:spAutoFit/>
          </a:bodyPr>
          <a:lstStyle/>
          <a:p>
            <a:pPr marL="12700">
              <a:spcBef>
                <a:spcPts val="105"/>
              </a:spcBef>
              <a:defRPr/>
            </a:pPr>
            <a:r>
              <a:rPr sz="1400" b="1" spc="-114" dirty="0">
                <a:solidFill>
                  <a:srgbClr val="006FC0"/>
                </a:solidFill>
                <a:latin typeface="Arial"/>
                <a:cs typeface="Arial"/>
              </a:rPr>
              <a:t>Fizički</a:t>
            </a:r>
            <a:r>
              <a:rPr sz="1400" b="1" spc="-13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400" b="1" spc="-75" dirty="0">
                <a:solidFill>
                  <a:srgbClr val="006FC0"/>
                </a:solidFill>
                <a:latin typeface="Arial"/>
                <a:cs typeface="Arial"/>
              </a:rPr>
              <a:t>objekat</a:t>
            </a:r>
            <a:endParaRPr sz="1400">
              <a:latin typeface="Arial"/>
              <a:cs typeface="Arial"/>
            </a:endParaRPr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xmlns="" id="{495D9477-3F2D-4AAE-A604-A3B5684D5A45}"/>
              </a:ext>
            </a:extLst>
          </p:cNvPr>
          <p:cNvSpPr txBox="1"/>
          <p:nvPr/>
        </p:nvSpPr>
        <p:spPr>
          <a:xfrm>
            <a:off x="4775200" y="2522539"/>
            <a:ext cx="642938" cy="454025"/>
          </a:xfrm>
          <a:prstGeom prst="rect">
            <a:avLst/>
          </a:prstGeom>
        </p:spPr>
        <p:txBody>
          <a:bodyPr lIns="0" tIns="13335" rIns="0" bIns="0">
            <a:spAutoFit/>
          </a:bodyPr>
          <a:lstStyle/>
          <a:p>
            <a:pPr marL="12700">
              <a:spcBef>
                <a:spcPts val="105"/>
              </a:spcBef>
              <a:defRPr/>
            </a:pPr>
            <a:r>
              <a:rPr sz="1400" b="1" spc="-80" dirty="0">
                <a:solidFill>
                  <a:srgbClr val="006FC0"/>
                </a:solidFill>
                <a:latin typeface="Arial"/>
                <a:cs typeface="Arial"/>
              </a:rPr>
              <a:t>Digitalni</a:t>
            </a:r>
            <a:endParaRPr sz="1400">
              <a:latin typeface="Arial"/>
              <a:cs typeface="Arial"/>
            </a:endParaRPr>
          </a:p>
          <a:p>
            <a:pPr marL="20320">
              <a:defRPr/>
            </a:pPr>
            <a:r>
              <a:rPr sz="1400" b="1" spc="-100" dirty="0">
                <a:solidFill>
                  <a:srgbClr val="006FC0"/>
                </a:solidFill>
                <a:latin typeface="Arial"/>
                <a:cs typeface="Arial"/>
              </a:rPr>
              <a:t>blizanac</a:t>
            </a:r>
            <a:endParaRPr sz="1400">
              <a:latin typeface="Arial"/>
              <a:cs typeface="Arial"/>
            </a:endParaRPr>
          </a:p>
        </p:txBody>
      </p:sp>
      <p:sp>
        <p:nvSpPr>
          <p:cNvPr id="55309" name="object 15">
            <a:extLst>
              <a:ext uri="{FF2B5EF4-FFF2-40B4-BE49-F238E27FC236}">
                <a16:creationId xmlns:a16="http://schemas.microsoft.com/office/drawing/2014/main" xmlns="" id="{906DBEB2-9700-48BF-B38B-89D501C353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5275" y="2474914"/>
            <a:ext cx="642938" cy="3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3335" rIns="0" bIns="0">
            <a:spAutoFit/>
          </a:bodyPr>
          <a:lstStyle>
            <a:lvl1pPr marL="19050" indent="-6350"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ts val="100"/>
              </a:spcBef>
              <a:buClrTx/>
              <a:buSzTx/>
              <a:buNone/>
            </a:pPr>
            <a:r>
              <a:rPr lang="sr-Latn-RS" altLang="sr-Latn-RS" sz="1200" b="1">
                <a:solidFill>
                  <a:srgbClr val="006FC0"/>
                </a:solidFill>
                <a:latin typeface="Arial" panose="020B0604020202020204" pitchFamily="34" charset="0"/>
              </a:rPr>
              <a:t>Digitalni  blizanac</a:t>
            </a:r>
            <a:endParaRPr lang="sr-Latn-RS" altLang="sr-Latn-RS" sz="1200">
              <a:latin typeface="Arial" panose="020B0604020202020204" pitchFamily="34" charset="0"/>
            </a:endParaRPr>
          </a:p>
        </p:txBody>
      </p:sp>
      <p:sp>
        <p:nvSpPr>
          <p:cNvPr id="16" name="object 16">
            <a:extLst>
              <a:ext uri="{FF2B5EF4-FFF2-40B4-BE49-F238E27FC236}">
                <a16:creationId xmlns:a16="http://schemas.microsoft.com/office/drawing/2014/main" xmlns="" id="{D3AB2BE3-7B37-40A6-9670-05516B3C1225}"/>
              </a:ext>
            </a:extLst>
          </p:cNvPr>
          <p:cNvSpPr txBox="1"/>
          <p:nvPr/>
        </p:nvSpPr>
        <p:spPr>
          <a:xfrm>
            <a:off x="3136901" y="2665414"/>
            <a:ext cx="849313" cy="136525"/>
          </a:xfrm>
          <a:prstGeom prst="rect">
            <a:avLst/>
          </a:prstGeom>
        </p:spPr>
        <p:txBody>
          <a:bodyPr lIns="0" tIns="13335" rIns="0" bIns="0">
            <a:spAutoFit/>
          </a:bodyPr>
          <a:lstStyle/>
          <a:p>
            <a:pPr marL="12700">
              <a:spcBef>
                <a:spcPts val="105"/>
              </a:spcBef>
              <a:defRPr/>
            </a:pPr>
            <a:r>
              <a:rPr sz="800" dirty="0">
                <a:latin typeface="Arial"/>
                <a:cs typeface="Arial"/>
              </a:rPr>
              <a:t>Istorija</a:t>
            </a:r>
            <a:r>
              <a:rPr sz="800" spc="-75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održavanja</a:t>
            </a:r>
            <a:endParaRPr sz="800">
              <a:latin typeface="Arial"/>
              <a:cs typeface="Arial"/>
            </a:endParaRPr>
          </a:p>
        </p:txBody>
      </p:sp>
      <p:sp>
        <p:nvSpPr>
          <p:cNvPr id="55311" name="object 17">
            <a:extLst>
              <a:ext uri="{FF2B5EF4-FFF2-40B4-BE49-F238E27FC236}">
                <a16:creationId xmlns:a16="http://schemas.microsoft.com/office/drawing/2014/main" xmlns="" id="{20183822-C3AC-442C-8304-E5FAB9EED1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9564" y="2224088"/>
            <a:ext cx="1692275" cy="22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3335" rIns="0" bIns="0">
            <a:spAutoFit/>
          </a:bodyPr>
          <a:lstStyle>
            <a:lvl1pPr marL="846138" indent="-200025"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ts val="100"/>
              </a:spcBef>
              <a:buClrTx/>
              <a:buSzTx/>
              <a:buNone/>
            </a:pPr>
            <a:r>
              <a:rPr lang="sr-Latn-RS" altLang="sr-Latn-RS" sz="800">
                <a:latin typeface="Arial" panose="020B0604020202020204" pitchFamily="34" charset="0"/>
              </a:rPr>
              <a:t>Zbirni logistički  podaci</a:t>
            </a:r>
          </a:p>
          <a:p>
            <a:pPr>
              <a:lnSpc>
                <a:spcPts val="725"/>
              </a:lnSpc>
              <a:spcBef>
                <a:spcPct val="0"/>
              </a:spcBef>
              <a:buClrTx/>
              <a:buSzTx/>
              <a:buNone/>
            </a:pPr>
            <a:r>
              <a:rPr lang="sr-Latn-RS" altLang="sr-Latn-RS" sz="800">
                <a:latin typeface="Arial" panose="020B0604020202020204" pitchFamily="34" charset="0"/>
              </a:rPr>
              <a:t>Operativna istorija</a:t>
            </a:r>
          </a:p>
        </p:txBody>
      </p:sp>
      <p:sp>
        <p:nvSpPr>
          <p:cNvPr id="55312" name="object 18">
            <a:extLst>
              <a:ext uri="{FF2B5EF4-FFF2-40B4-BE49-F238E27FC236}">
                <a16:creationId xmlns:a16="http://schemas.microsoft.com/office/drawing/2014/main" xmlns="" id="{6D45E1CF-EB7A-4CB1-9B05-7FBC86EE68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6588" y="3036888"/>
            <a:ext cx="817562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 indent="122238"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ts val="100"/>
              </a:spcBef>
              <a:buClrTx/>
              <a:buSzTx/>
              <a:buNone/>
            </a:pPr>
            <a:r>
              <a:rPr lang="sr-Latn-RS" altLang="sr-Latn-RS" sz="800">
                <a:latin typeface="Arial" panose="020B0604020202020204" pitchFamily="34" charset="0"/>
              </a:rPr>
              <a:t>Operacije u  realnom vremenu</a:t>
            </a:r>
          </a:p>
        </p:txBody>
      </p:sp>
      <p:sp>
        <p:nvSpPr>
          <p:cNvPr id="19" name="object 19">
            <a:extLst>
              <a:ext uri="{FF2B5EF4-FFF2-40B4-BE49-F238E27FC236}">
                <a16:creationId xmlns:a16="http://schemas.microsoft.com/office/drawing/2014/main" xmlns="" id="{C9139936-3198-45EE-9BA5-35FBAB7FE7E7}"/>
              </a:ext>
            </a:extLst>
          </p:cNvPr>
          <p:cNvSpPr txBox="1"/>
          <p:nvPr/>
        </p:nvSpPr>
        <p:spPr>
          <a:xfrm>
            <a:off x="3270251" y="3475039"/>
            <a:ext cx="307975" cy="136525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sz="800" dirty="0">
                <a:latin typeface="Arial"/>
                <a:cs typeface="Arial"/>
              </a:rPr>
              <a:t>F</a:t>
            </a:r>
            <a:r>
              <a:rPr sz="800" spc="-10" dirty="0">
                <a:latin typeface="Arial"/>
                <a:cs typeface="Arial"/>
              </a:rPr>
              <a:t>M</a:t>
            </a:r>
            <a:r>
              <a:rPr sz="800" dirty="0">
                <a:latin typeface="Arial"/>
                <a:cs typeface="Arial"/>
              </a:rPr>
              <a:t>EA</a:t>
            </a:r>
            <a:endParaRPr sz="800">
              <a:latin typeface="Arial"/>
              <a:cs typeface="Arial"/>
            </a:endParaRPr>
          </a:p>
        </p:txBody>
      </p:sp>
      <p:sp>
        <p:nvSpPr>
          <p:cNvPr id="20" name="object 20">
            <a:extLst>
              <a:ext uri="{FF2B5EF4-FFF2-40B4-BE49-F238E27FC236}">
                <a16:creationId xmlns:a16="http://schemas.microsoft.com/office/drawing/2014/main" xmlns="" id="{7DD1F7F4-306B-4E67-B174-EA0E71173AC0}"/>
              </a:ext>
            </a:extLst>
          </p:cNvPr>
          <p:cNvSpPr txBox="1"/>
          <p:nvPr/>
        </p:nvSpPr>
        <p:spPr>
          <a:xfrm>
            <a:off x="3289301" y="3703639"/>
            <a:ext cx="544513" cy="136525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sz="800" dirty="0">
                <a:latin typeface="Arial"/>
                <a:cs typeface="Arial"/>
              </a:rPr>
              <a:t>CAD</a:t>
            </a:r>
            <a:r>
              <a:rPr sz="800" spc="-8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model</a:t>
            </a:r>
            <a:endParaRPr sz="800">
              <a:latin typeface="Arial"/>
              <a:cs typeface="Arial"/>
            </a:endParaRPr>
          </a:p>
        </p:txBody>
      </p:sp>
      <p:sp>
        <p:nvSpPr>
          <p:cNvPr id="21" name="object 21">
            <a:extLst>
              <a:ext uri="{FF2B5EF4-FFF2-40B4-BE49-F238E27FC236}">
                <a16:creationId xmlns:a16="http://schemas.microsoft.com/office/drawing/2014/main" xmlns="" id="{E09EDBFD-7990-41BF-8985-00C03C6D0D52}"/>
              </a:ext>
            </a:extLst>
          </p:cNvPr>
          <p:cNvSpPr txBox="1"/>
          <p:nvPr/>
        </p:nvSpPr>
        <p:spPr>
          <a:xfrm>
            <a:off x="3584575" y="3951289"/>
            <a:ext cx="528638" cy="136525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sz="800" dirty="0">
                <a:latin typeface="Arial"/>
                <a:cs typeface="Arial"/>
              </a:rPr>
              <a:t>FEA</a:t>
            </a:r>
            <a:r>
              <a:rPr sz="800" spc="-7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model</a:t>
            </a:r>
            <a:endParaRPr sz="800">
              <a:latin typeface="Arial"/>
              <a:cs typeface="Arial"/>
            </a:endParaRPr>
          </a:p>
        </p:txBody>
      </p:sp>
      <p:sp>
        <p:nvSpPr>
          <p:cNvPr id="22" name="object 22">
            <a:extLst>
              <a:ext uri="{FF2B5EF4-FFF2-40B4-BE49-F238E27FC236}">
                <a16:creationId xmlns:a16="http://schemas.microsoft.com/office/drawing/2014/main" xmlns="" id="{EB666327-4BDF-4CBB-A4B3-2D70C5D923CA}"/>
              </a:ext>
            </a:extLst>
          </p:cNvPr>
          <p:cNvSpPr txBox="1"/>
          <p:nvPr/>
        </p:nvSpPr>
        <p:spPr>
          <a:xfrm>
            <a:off x="7766051" y="2436814"/>
            <a:ext cx="849313" cy="136525"/>
          </a:xfrm>
          <a:prstGeom prst="rect">
            <a:avLst/>
          </a:prstGeom>
        </p:spPr>
        <p:txBody>
          <a:bodyPr lIns="0" tIns="13335" rIns="0" bIns="0">
            <a:spAutoFit/>
          </a:bodyPr>
          <a:lstStyle/>
          <a:p>
            <a:pPr marL="12700">
              <a:spcBef>
                <a:spcPts val="105"/>
              </a:spcBef>
              <a:defRPr/>
            </a:pPr>
            <a:r>
              <a:rPr sz="800" spc="-5" dirty="0">
                <a:latin typeface="Arial"/>
                <a:cs typeface="Arial"/>
              </a:rPr>
              <a:t>Operativna</a:t>
            </a:r>
            <a:r>
              <a:rPr sz="800" spc="-3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istorija</a:t>
            </a:r>
            <a:endParaRPr sz="800">
              <a:latin typeface="Arial"/>
              <a:cs typeface="Arial"/>
            </a:endParaRPr>
          </a:p>
        </p:txBody>
      </p:sp>
      <p:sp>
        <p:nvSpPr>
          <p:cNvPr id="23" name="object 23">
            <a:extLst>
              <a:ext uri="{FF2B5EF4-FFF2-40B4-BE49-F238E27FC236}">
                <a16:creationId xmlns:a16="http://schemas.microsoft.com/office/drawing/2014/main" xmlns="" id="{26D23B3E-4BBD-4CFB-A6BD-071A3769432C}"/>
              </a:ext>
            </a:extLst>
          </p:cNvPr>
          <p:cNvSpPr txBox="1"/>
          <p:nvPr/>
        </p:nvSpPr>
        <p:spPr>
          <a:xfrm>
            <a:off x="7480301" y="2674939"/>
            <a:ext cx="849313" cy="136525"/>
          </a:xfrm>
          <a:prstGeom prst="rect">
            <a:avLst/>
          </a:prstGeom>
        </p:spPr>
        <p:txBody>
          <a:bodyPr lIns="0" tIns="13335" rIns="0" bIns="0">
            <a:spAutoFit/>
          </a:bodyPr>
          <a:lstStyle/>
          <a:p>
            <a:pPr marL="12700">
              <a:spcBef>
                <a:spcPts val="105"/>
              </a:spcBef>
              <a:defRPr/>
            </a:pPr>
            <a:r>
              <a:rPr sz="800" dirty="0">
                <a:latin typeface="Arial"/>
                <a:cs typeface="Arial"/>
              </a:rPr>
              <a:t>Istorija</a:t>
            </a:r>
            <a:r>
              <a:rPr sz="800" spc="-75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održavanja</a:t>
            </a:r>
            <a:endParaRPr sz="800">
              <a:latin typeface="Arial"/>
              <a:cs typeface="Arial"/>
            </a:endParaRPr>
          </a:p>
        </p:txBody>
      </p:sp>
      <p:sp>
        <p:nvSpPr>
          <p:cNvPr id="55318" name="object 24">
            <a:extLst>
              <a:ext uri="{FF2B5EF4-FFF2-40B4-BE49-F238E27FC236}">
                <a16:creationId xmlns:a16="http://schemas.microsoft.com/office/drawing/2014/main" xmlns="" id="{6C487206-EC8D-4F01-A6E6-97C57FFF3F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1050" y="2151064"/>
            <a:ext cx="723900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3335" rIns="0" bIns="0">
            <a:spAutoFit/>
          </a:bodyPr>
          <a:lstStyle>
            <a:lvl1pPr marL="211138" indent="-200025"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ts val="100"/>
              </a:spcBef>
              <a:buClrTx/>
              <a:buSzTx/>
              <a:buNone/>
            </a:pPr>
            <a:r>
              <a:rPr lang="sr-Latn-RS" altLang="sr-Latn-RS" sz="800">
                <a:latin typeface="Arial" panose="020B0604020202020204" pitchFamily="34" charset="0"/>
              </a:rPr>
              <a:t>Zbirni logistički  podaci</a:t>
            </a:r>
          </a:p>
        </p:txBody>
      </p:sp>
      <p:sp>
        <p:nvSpPr>
          <p:cNvPr id="55319" name="object 25">
            <a:extLst>
              <a:ext uri="{FF2B5EF4-FFF2-40B4-BE49-F238E27FC236}">
                <a16:creationId xmlns:a16="http://schemas.microsoft.com/office/drawing/2014/main" xmlns="" id="{2AC7752E-0D4E-495C-BD2C-2CDE703414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9988" y="3046413"/>
            <a:ext cx="819150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>
              <a:spcBef>
                <a:spcPts val="100"/>
              </a:spcBef>
              <a:buClrTx/>
              <a:buSzTx/>
              <a:buNone/>
            </a:pPr>
            <a:r>
              <a:rPr lang="sr-Latn-RS" altLang="sr-Latn-RS" sz="800">
                <a:latin typeface="Arial" panose="020B0604020202020204" pitchFamily="34" charset="0"/>
              </a:rPr>
              <a:t>Operacije u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sr-Latn-RS" altLang="sr-Latn-RS" sz="800">
                <a:latin typeface="Arial" panose="020B0604020202020204" pitchFamily="34" charset="0"/>
              </a:rPr>
              <a:t>realnom vremenu</a:t>
            </a:r>
          </a:p>
        </p:txBody>
      </p:sp>
      <p:sp>
        <p:nvSpPr>
          <p:cNvPr id="26" name="object 26">
            <a:extLst>
              <a:ext uri="{FF2B5EF4-FFF2-40B4-BE49-F238E27FC236}">
                <a16:creationId xmlns:a16="http://schemas.microsoft.com/office/drawing/2014/main" xmlns="" id="{47D382E8-9395-400B-A7F9-BEDA66483D27}"/>
              </a:ext>
            </a:extLst>
          </p:cNvPr>
          <p:cNvSpPr txBox="1"/>
          <p:nvPr/>
        </p:nvSpPr>
        <p:spPr>
          <a:xfrm>
            <a:off x="7623176" y="3522664"/>
            <a:ext cx="309563" cy="136525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sz="800" dirty="0">
                <a:latin typeface="Arial"/>
                <a:cs typeface="Arial"/>
              </a:rPr>
              <a:t>F</a:t>
            </a:r>
            <a:r>
              <a:rPr sz="800" spc="-10" dirty="0">
                <a:latin typeface="Arial"/>
                <a:cs typeface="Arial"/>
              </a:rPr>
              <a:t>M</a:t>
            </a:r>
            <a:r>
              <a:rPr sz="800" dirty="0">
                <a:latin typeface="Arial"/>
                <a:cs typeface="Arial"/>
              </a:rPr>
              <a:t>EA</a:t>
            </a:r>
            <a:endParaRPr sz="800">
              <a:latin typeface="Arial"/>
              <a:cs typeface="Arial"/>
            </a:endParaRPr>
          </a:p>
        </p:txBody>
      </p:sp>
      <p:sp>
        <p:nvSpPr>
          <p:cNvPr id="27" name="object 27">
            <a:extLst>
              <a:ext uri="{FF2B5EF4-FFF2-40B4-BE49-F238E27FC236}">
                <a16:creationId xmlns:a16="http://schemas.microsoft.com/office/drawing/2014/main" xmlns="" id="{49FF60F0-C122-40B7-B9F9-B89EC0FFDFA1}"/>
              </a:ext>
            </a:extLst>
          </p:cNvPr>
          <p:cNvSpPr txBox="1"/>
          <p:nvPr/>
        </p:nvSpPr>
        <p:spPr>
          <a:xfrm>
            <a:off x="7708900" y="3760788"/>
            <a:ext cx="749300" cy="347662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sz="800" dirty="0">
                <a:latin typeface="Arial"/>
                <a:cs typeface="Arial"/>
              </a:rPr>
              <a:t>CAD</a:t>
            </a:r>
            <a:r>
              <a:rPr sz="800" spc="-3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model</a:t>
            </a:r>
            <a:endParaRPr sz="800">
              <a:latin typeface="Arial"/>
              <a:cs typeface="Arial"/>
            </a:endParaRPr>
          </a:p>
          <a:p>
            <a:pPr marL="231140">
              <a:spcBef>
                <a:spcPts val="615"/>
              </a:spcBef>
              <a:defRPr/>
            </a:pPr>
            <a:r>
              <a:rPr sz="800" dirty="0">
                <a:latin typeface="Arial"/>
                <a:cs typeface="Arial"/>
              </a:rPr>
              <a:t>FEA</a:t>
            </a:r>
            <a:r>
              <a:rPr sz="800" spc="-7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model</a:t>
            </a:r>
            <a:endParaRPr sz="800">
              <a:latin typeface="Arial"/>
              <a:cs typeface="Arial"/>
            </a:endParaRPr>
          </a:p>
        </p:txBody>
      </p:sp>
      <p:sp>
        <p:nvSpPr>
          <p:cNvPr id="28" name="object 28">
            <a:extLst>
              <a:ext uri="{FF2B5EF4-FFF2-40B4-BE49-F238E27FC236}">
                <a16:creationId xmlns:a16="http://schemas.microsoft.com/office/drawing/2014/main" xmlns="" id="{A9378045-9CF8-46C0-BED8-D43D2E68501A}"/>
              </a:ext>
            </a:extLst>
          </p:cNvPr>
          <p:cNvSpPr txBox="1"/>
          <p:nvPr/>
        </p:nvSpPr>
        <p:spPr>
          <a:xfrm>
            <a:off x="4346576" y="3703638"/>
            <a:ext cx="1089025" cy="392112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74930" indent="-62230">
              <a:spcBef>
                <a:spcPts val="100"/>
              </a:spcBef>
              <a:buFontTx/>
              <a:buChar char="•"/>
              <a:tabLst>
                <a:tab pos="75565" algn="l"/>
              </a:tabLst>
              <a:defRPr/>
            </a:pPr>
            <a:r>
              <a:rPr sz="800" spc="-5" dirty="0">
                <a:latin typeface="Arial"/>
                <a:cs typeface="Arial"/>
              </a:rPr>
              <a:t>Fizički-bazirani</a:t>
            </a:r>
            <a:r>
              <a:rPr sz="800" spc="-4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modeli</a:t>
            </a:r>
            <a:endParaRPr sz="800">
              <a:latin typeface="Arial"/>
              <a:cs typeface="Arial"/>
            </a:endParaRPr>
          </a:p>
          <a:p>
            <a:pPr marL="74930" indent="-62230">
              <a:buFontTx/>
              <a:buChar char="•"/>
              <a:tabLst>
                <a:tab pos="75565" algn="l"/>
              </a:tabLst>
              <a:defRPr/>
            </a:pPr>
            <a:r>
              <a:rPr sz="800" dirty="0">
                <a:latin typeface="Arial"/>
                <a:cs typeface="Arial"/>
              </a:rPr>
              <a:t>Statistički</a:t>
            </a:r>
            <a:r>
              <a:rPr sz="800" spc="-110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modeli</a:t>
            </a:r>
            <a:endParaRPr sz="800">
              <a:latin typeface="Arial"/>
              <a:cs typeface="Arial"/>
            </a:endParaRPr>
          </a:p>
          <a:p>
            <a:pPr marL="74930" indent="-62230">
              <a:spcBef>
                <a:spcPts val="5"/>
              </a:spcBef>
              <a:buFontTx/>
              <a:buChar char="•"/>
              <a:tabLst>
                <a:tab pos="75565" algn="l"/>
              </a:tabLst>
              <a:defRPr/>
            </a:pPr>
            <a:r>
              <a:rPr sz="800" spc="-5" dirty="0">
                <a:latin typeface="Arial"/>
                <a:cs typeface="Arial"/>
              </a:rPr>
              <a:t>Mašinsko</a:t>
            </a:r>
            <a:r>
              <a:rPr sz="800" spc="-55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učenje</a:t>
            </a:r>
            <a:endParaRPr sz="800">
              <a:latin typeface="Arial"/>
              <a:cs typeface="Arial"/>
            </a:endParaRPr>
          </a:p>
        </p:txBody>
      </p:sp>
      <p:sp>
        <p:nvSpPr>
          <p:cNvPr id="29" name="object 29">
            <a:extLst>
              <a:ext uri="{FF2B5EF4-FFF2-40B4-BE49-F238E27FC236}">
                <a16:creationId xmlns:a16="http://schemas.microsoft.com/office/drawing/2014/main" xmlns="" id="{B1608F5B-05E3-492E-9162-37983A5A9F8E}"/>
              </a:ext>
            </a:extLst>
          </p:cNvPr>
          <p:cNvSpPr txBox="1"/>
          <p:nvPr/>
        </p:nvSpPr>
        <p:spPr>
          <a:xfrm>
            <a:off x="8785226" y="3713163"/>
            <a:ext cx="1090613" cy="392112"/>
          </a:xfrm>
          <a:prstGeom prst="rect">
            <a:avLst/>
          </a:prstGeom>
        </p:spPr>
        <p:txBody>
          <a:bodyPr lIns="0" tIns="13335" rIns="0" bIns="0">
            <a:spAutoFit/>
          </a:bodyPr>
          <a:lstStyle/>
          <a:p>
            <a:pPr marL="74930" indent="-62230">
              <a:spcBef>
                <a:spcPts val="105"/>
              </a:spcBef>
              <a:buFontTx/>
              <a:buChar char="•"/>
              <a:tabLst>
                <a:tab pos="75565" algn="l"/>
              </a:tabLst>
              <a:defRPr/>
            </a:pPr>
            <a:r>
              <a:rPr sz="800" spc="-5" dirty="0">
                <a:latin typeface="Arial"/>
                <a:cs typeface="Arial"/>
              </a:rPr>
              <a:t>Fizički-bazirani</a:t>
            </a:r>
            <a:r>
              <a:rPr sz="800" spc="-3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modeli</a:t>
            </a:r>
            <a:endParaRPr sz="800">
              <a:latin typeface="Arial"/>
              <a:cs typeface="Arial"/>
            </a:endParaRPr>
          </a:p>
          <a:p>
            <a:pPr marL="74930" indent="-62230">
              <a:buFontTx/>
              <a:buChar char="•"/>
              <a:tabLst>
                <a:tab pos="75565" algn="l"/>
              </a:tabLst>
              <a:defRPr/>
            </a:pPr>
            <a:r>
              <a:rPr sz="800" dirty="0">
                <a:latin typeface="Arial"/>
                <a:cs typeface="Arial"/>
              </a:rPr>
              <a:t>Statistički</a:t>
            </a:r>
            <a:r>
              <a:rPr sz="800" spc="-110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modeli</a:t>
            </a:r>
            <a:endParaRPr sz="800">
              <a:latin typeface="Arial"/>
              <a:cs typeface="Arial"/>
            </a:endParaRPr>
          </a:p>
          <a:p>
            <a:pPr marL="74930" indent="-62230">
              <a:buFontTx/>
              <a:buChar char="•"/>
              <a:tabLst>
                <a:tab pos="75565" algn="l"/>
              </a:tabLst>
              <a:defRPr/>
            </a:pPr>
            <a:r>
              <a:rPr sz="800" spc="-5" dirty="0">
                <a:latin typeface="Arial"/>
                <a:cs typeface="Arial"/>
              </a:rPr>
              <a:t>Mašinsko</a:t>
            </a:r>
            <a:r>
              <a:rPr sz="800" spc="-65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učenje</a:t>
            </a:r>
            <a:endParaRPr sz="800">
              <a:latin typeface="Arial"/>
              <a:cs typeface="Arial"/>
            </a:endParaRPr>
          </a:p>
        </p:txBody>
      </p:sp>
      <p:sp>
        <p:nvSpPr>
          <p:cNvPr id="30" name="Espace réservé du numéro de diapositive 3">
            <a:extLst>
              <a:ext uri="{FF2B5EF4-FFF2-40B4-BE49-F238E27FC236}">
                <a16:creationId xmlns:a16="http://schemas.microsoft.com/office/drawing/2014/main" xmlns="" id="{56F78CDD-B70C-40EC-8B80-E650C3A0899E}"/>
              </a:ext>
            </a:extLst>
          </p:cNvPr>
          <p:cNvSpPr txBox="1">
            <a:spLocks/>
          </p:cNvSpPr>
          <p:nvPr/>
        </p:nvSpPr>
        <p:spPr>
          <a:xfrm>
            <a:off x="10769600" y="6457950"/>
            <a:ext cx="1117600" cy="3238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 b="1">
                <a:latin typeface="Corbel" panose="020B0503020204020204" pitchFamily="34" charset="0"/>
              </a:rPr>
              <a:t> </a:t>
            </a:r>
            <a:fld id="{6A8FDE07-382F-4FF8-9EF5-D2EA26C890B1}" type="slidenum">
              <a:rPr lang="en-US" altLang="en-US" b="1" smtClean="0">
                <a:latin typeface="Corbel" panose="020B0503020204020204" pitchFamily="34" charset="0"/>
                <a:cs typeface="Calibri Light" panose="020F0302020204030204" pitchFamily="34" charset="0"/>
              </a:rPr>
              <a:pPr/>
              <a:t>20</a:t>
            </a:fld>
            <a:endParaRPr lang="en-US" altLang="en-US" b="1" dirty="0">
              <a:latin typeface="Corbel" panose="020B0503020204020204" pitchFamily="34" charset="0"/>
              <a:cs typeface="Calibri Light" panose="020F0302020204030204" pitchFamily="34" charset="0"/>
            </a:endParaRPr>
          </a:p>
        </p:txBody>
      </p:sp>
      <p:sp>
        <p:nvSpPr>
          <p:cNvPr id="31" name="Line 6">
            <a:extLst>
              <a:ext uri="{FF2B5EF4-FFF2-40B4-BE49-F238E27FC236}">
                <a16:creationId xmlns:a16="http://schemas.microsoft.com/office/drawing/2014/main" xmlns="" id="{7F300251-4192-41C7-B179-F4584B5322B1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47700"/>
            <a:ext cx="1219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2" name="Line 7">
            <a:extLst>
              <a:ext uri="{FF2B5EF4-FFF2-40B4-BE49-F238E27FC236}">
                <a16:creationId xmlns:a16="http://schemas.microsoft.com/office/drawing/2014/main" xmlns="" id="{FD890E82-99D4-483B-9FC5-424343471FF4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400800"/>
            <a:ext cx="1219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4B7225FF-57C8-4DF2-9FA3-95D58A8782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178086"/>
            <a:ext cx="533400" cy="660148"/>
          </a:xfrm>
          <a:prstGeom prst="rect">
            <a:avLst/>
          </a:prstGeom>
        </p:spPr>
      </p:pic>
      <p:sp>
        <p:nvSpPr>
          <p:cNvPr id="35" name="Rectangle 7">
            <a:extLst>
              <a:ext uri="{FF2B5EF4-FFF2-40B4-BE49-F238E27FC236}">
                <a16:creationId xmlns:a16="http://schemas.microsoft.com/office/drawing/2014/main" xmlns="" id="{88A8C821-84DB-4A8E-ABF9-43210AEA0A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sr-Latn-RS" sz="36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3. </a:t>
            </a:r>
            <a:r>
              <a:rPr lang="sr-Latn-R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Smernice za implementaciju I4.0 u rudarstvu</a:t>
            </a:r>
            <a:endParaRPr lang="it-IT" sz="3600" b="1" kern="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  <a:cs typeface="Calibri Light" panose="020F030202020403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7A906FEB-F4F7-47D5-8234-18C5AE4346C9}"/>
              </a:ext>
            </a:extLst>
          </p:cNvPr>
          <p:cNvSpPr txBox="1"/>
          <p:nvPr/>
        </p:nvSpPr>
        <p:spPr>
          <a:xfrm>
            <a:off x="745786" y="6396335"/>
            <a:ext cx="5867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Industrija</a:t>
            </a:r>
            <a:r>
              <a:rPr lang="en-GB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4.0 </a:t>
            </a:r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GB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njena</a:t>
            </a:r>
            <a:r>
              <a:rPr lang="en-GB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primena</a:t>
            </a:r>
            <a:r>
              <a:rPr lang="en-GB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 </a:t>
            </a:r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rudarstvu</a:t>
            </a:r>
            <a:r>
              <a:rPr lang="en-GB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GB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r-Latn-RS" sz="1200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Prošlost – sadašnjost – budućnost</a:t>
            </a:r>
            <a:endParaRPr lang="sr-Latn-R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>
            <a:extLst>
              <a:ext uri="{FF2B5EF4-FFF2-40B4-BE49-F238E27FC236}">
                <a16:creationId xmlns:a16="http://schemas.microsoft.com/office/drawing/2014/main" xmlns="" id="{67BFEC39-6365-4370-8DA7-F3156959CF3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51673" y="768265"/>
            <a:ext cx="8122209" cy="566822"/>
          </a:xfrm>
          <a:ln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Industrija 4.0: </a:t>
            </a:r>
            <a:r>
              <a:rPr sz="3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Pametno održavanje</a:t>
            </a:r>
          </a:p>
        </p:txBody>
      </p:sp>
      <p:sp>
        <p:nvSpPr>
          <p:cNvPr id="57348" name="object 8">
            <a:extLst>
              <a:ext uri="{FF2B5EF4-FFF2-40B4-BE49-F238E27FC236}">
                <a16:creationId xmlns:a16="http://schemas.microsoft.com/office/drawing/2014/main" xmlns="" id="{34E8BF33-55A8-41D4-9705-E2B0699EC0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1838" y="1444625"/>
            <a:ext cx="8235950" cy="2905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5560" rIns="0" bIns="0">
            <a:spAutoFit/>
          </a:bodyPr>
          <a:lstStyle>
            <a:lvl1pPr marL="12700"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ts val="275"/>
              </a:spcBef>
              <a:buClrTx/>
              <a:buSzTx/>
              <a:buNone/>
            </a:pPr>
            <a:r>
              <a:rPr lang="sr-Latn-RS" altLang="sr-Latn-RS" sz="1400" b="1" dirty="0">
                <a:solidFill>
                  <a:srgbClr val="C00000"/>
                </a:solidFill>
                <a:latin typeface="Arial" panose="020B0604020202020204" pitchFamily="34" charset="0"/>
              </a:rPr>
              <a:t>Smart Maintenance</a:t>
            </a:r>
            <a:endParaRPr lang="sr-Latn-RS" altLang="sr-Latn-RS" sz="1400" dirty="0">
              <a:latin typeface="Arial" panose="020B0604020202020204" pitchFamily="34" charset="0"/>
            </a:endParaRPr>
          </a:p>
          <a:p>
            <a:pPr>
              <a:lnSpc>
                <a:spcPts val="1150"/>
              </a:lnSpc>
              <a:spcBef>
                <a:spcPts val="425"/>
              </a:spcBef>
              <a:buClrTx/>
              <a:buSzTx/>
              <a:buNone/>
            </a:pPr>
            <a:r>
              <a:rPr lang="sr-Latn-RS" altLang="sr-Latn-RS" sz="1200" dirty="0">
                <a:solidFill>
                  <a:srgbClr val="0000FF"/>
                </a:solidFill>
                <a:latin typeface="Arial" panose="020B0604020202020204" pitchFamily="34" charset="0"/>
              </a:rPr>
              <a:t>Predstavlja inteligentno održavanje zasnovano na </a:t>
            </a:r>
            <a:r>
              <a:rPr lang="sr-Latn-RS" altLang="sr-Latn-RS" sz="1200" b="1" dirty="0">
                <a:solidFill>
                  <a:srgbClr val="0000FF"/>
                </a:solidFill>
                <a:latin typeface="Arial" panose="020B0604020202020204" pitchFamily="34" charset="0"/>
              </a:rPr>
              <a:t>učenju</a:t>
            </a:r>
            <a:r>
              <a:rPr lang="sr-Latn-RS" altLang="sr-Latn-RS" sz="1200" dirty="0">
                <a:solidFill>
                  <a:srgbClr val="0000FF"/>
                </a:solidFill>
                <a:latin typeface="Arial" panose="020B0604020202020204" pitchFamily="34" charset="0"/>
              </a:rPr>
              <a:t>. Bazira se na </a:t>
            </a:r>
            <a:r>
              <a:rPr lang="sr-Latn-RS" altLang="sr-Latn-RS" sz="1200" b="1" dirty="0">
                <a:solidFill>
                  <a:srgbClr val="0000FF"/>
                </a:solidFill>
                <a:latin typeface="Arial" panose="020B0604020202020204" pitchFamily="34" charset="0"/>
              </a:rPr>
              <a:t>prediktivnom održavanju </a:t>
            </a:r>
            <a:r>
              <a:rPr lang="sr-Latn-RS" altLang="sr-Latn-RS" sz="1200" dirty="0">
                <a:solidFill>
                  <a:srgbClr val="0000FF"/>
                </a:solidFill>
                <a:latin typeface="Arial" panose="020B0604020202020204" pitchFamily="34" charset="0"/>
              </a:rPr>
              <a:t>koje uključuje kontinualno ili  periodično </a:t>
            </a:r>
            <a:r>
              <a:rPr lang="sr-Latn-RS" altLang="sr-Latn-RS" sz="1200" b="1" dirty="0">
                <a:solidFill>
                  <a:srgbClr val="0000FF"/>
                </a:solidFill>
                <a:latin typeface="Arial" panose="020B0604020202020204" pitchFamily="34" charset="0"/>
              </a:rPr>
              <a:t>praćenje fizičkih promena stanja mašina i procesa </a:t>
            </a:r>
            <a:r>
              <a:rPr lang="sr-Latn-RS" altLang="sr-Latn-RS" sz="1200" dirty="0">
                <a:solidFill>
                  <a:srgbClr val="0000FF"/>
                </a:solidFill>
                <a:latin typeface="Arial" panose="020B0604020202020204" pitchFamily="34" charset="0"/>
              </a:rPr>
              <a:t>(</a:t>
            </a:r>
            <a:r>
              <a:rPr lang="sr-Latn-RS" altLang="sr-Latn-RS" sz="1200" b="1" dirty="0">
                <a:solidFill>
                  <a:srgbClr val="0000FF"/>
                </a:solidFill>
                <a:latin typeface="Arial" panose="020B0604020202020204" pitchFamily="34" charset="0"/>
              </a:rPr>
              <a:t>Monitoring uslova </a:t>
            </a:r>
            <a:r>
              <a:rPr lang="sr-Latn-RS" altLang="sr-Latn-RS" sz="1200" dirty="0">
                <a:solidFill>
                  <a:srgbClr val="0000FF"/>
                </a:solidFill>
                <a:latin typeface="Arial" panose="020B0604020202020204" pitchFamily="34" charset="0"/>
              </a:rPr>
              <a:t>- </a:t>
            </a:r>
            <a:r>
              <a:rPr lang="sr-Latn-RS" altLang="sr-Latn-RS" sz="1200" b="1" dirty="0">
                <a:solidFill>
                  <a:srgbClr val="0000FF"/>
                </a:solidFill>
                <a:latin typeface="Arial" panose="020B0604020202020204" pitchFamily="34" charset="0"/>
              </a:rPr>
              <a:t>Condition Monitoring</a:t>
            </a:r>
            <a:r>
              <a:rPr lang="sr-Latn-RS" altLang="sr-Latn-RS" sz="1200" dirty="0">
                <a:solidFill>
                  <a:srgbClr val="0000FF"/>
                </a:solidFill>
                <a:latin typeface="Arial" panose="020B0604020202020204" pitchFamily="34" charset="0"/>
              </a:rPr>
              <a:t>), kao i analizu dobijenih  podataka primenom metoda mašinskog učenja, odnosno veštačke inteligencije.</a:t>
            </a:r>
          </a:p>
          <a:p>
            <a:pPr>
              <a:spcBef>
                <a:spcPts val="163"/>
              </a:spcBef>
              <a:buClrTx/>
              <a:buSzTx/>
              <a:buNone/>
            </a:pPr>
            <a:r>
              <a:rPr lang="sr-Latn-RS" altLang="sr-Latn-RS" sz="1200" dirty="0">
                <a:solidFill>
                  <a:srgbClr val="0000FF"/>
                </a:solidFill>
                <a:latin typeface="Arial" panose="020B0604020202020204" pitchFamily="34" charset="0"/>
              </a:rPr>
              <a:t>Osnovni cilj je da </a:t>
            </a:r>
            <a:r>
              <a:rPr lang="sr-Latn-RS" altLang="sr-Latn-RS" sz="1200" b="1" dirty="0">
                <a:solidFill>
                  <a:srgbClr val="0000FF"/>
                </a:solidFill>
                <a:latin typeface="Arial" panose="020B0604020202020204" pitchFamily="34" charset="0"/>
              </a:rPr>
              <a:t>se spreče ili minimizuju zastoji u proizvodnji</a:t>
            </a:r>
            <a:r>
              <a:rPr lang="sr-Latn-RS" altLang="sr-Latn-RS" sz="1200" dirty="0">
                <a:solidFill>
                  <a:srgbClr val="0000FF"/>
                </a:solidFill>
                <a:latin typeface="Arial" panose="020B0604020202020204" pitchFamily="34" charset="0"/>
              </a:rPr>
              <a:t>.</a:t>
            </a:r>
          </a:p>
          <a:p>
            <a:pPr>
              <a:spcBef>
                <a:spcPts val="650"/>
              </a:spcBef>
              <a:buClrTx/>
              <a:buSzTx/>
              <a:buNone/>
            </a:pPr>
            <a:r>
              <a:rPr lang="sr-Latn-RS" altLang="sr-Latn-RS" sz="1200" b="1" i="1" dirty="0">
                <a:latin typeface="Arial" panose="020B0604020202020204" pitchFamily="34" charset="0"/>
              </a:rPr>
              <a:t>Osnovne tehnike monitoringa uslova:</a:t>
            </a:r>
            <a:endParaRPr lang="sr-Latn-RS" altLang="sr-Latn-RS" sz="1200" dirty="0">
              <a:latin typeface="Arial" panose="020B0604020202020204" pitchFamily="34" charset="0"/>
            </a:endParaRPr>
          </a:p>
          <a:p>
            <a:pPr>
              <a:spcBef>
                <a:spcPts val="150"/>
              </a:spcBef>
              <a:buClrTx/>
              <a:buSzTx/>
              <a:buFontTx/>
              <a:buChar char="•"/>
            </a:pPr>
            <a:r>
              <a:rPr lang="sr-Latn-RS" altLang="sr-Latn-RS" sz="1200" dirty="0">
                <a:solidFill>
                  <a:srgbClr val="0000FF"/>
                </a:solidFill>
                <a:latin typeface="Arial" panose="020B0604020202020204" pitchFamily="34" charset="0"/>
              </a:rPr>
              <a:t>Analiza i dijagnostika vibracija</a:t>
            </a:r>
          </a:p>
          <a:p>
            <a:pPr>
              <a:spcBef>
                <a:spcPts val="150"/>
              </a:spcBef>
              <a:buClrTx/>
              <a:buSzTx/>
              <a:buFontTx/>
              <a:buChar char="•"/>
            </a:pPr>
            <a:r>
              <a:rPr lang="sr-Latn-RS" altLang="sr-Latn-RS" sz="1200" dirty="0">
                <a:solidFill>
                  <a:srgbClr val="0000FF"/>
                </a:solidFill>
                <a:latin typeface="Arial" panose="020B0604020202020204" pitchFamily="34" charset="0"/>
              </a:rPr>
              <a:t>Akustična emisija</a:t>
            </a:r>
          </a:p>
          <a:p>
            <a:pPr>
              <a:spcBef>
                <a:spcPts val="150"/>
              </a:spcBef>
              <a:buClrTx/>
              <a:buSzTx/>
              <a:buFontTx/>
              <a:buChar char="•"/>
            </a:pPr>
            <a:r>
              <a:rPr lang="sr-Latn-RS" altLang="sr-Latn-RS" sz="1200" dirty="0">
                <a:solidFill>
                  <a:srgbClr val="0000FF"/>
                </a:solidFill>
                <a:latin typeface="Arial" panose="020B0604020202020204" pitchFamily="34" charset="0"/>
              </a:rPr>
              <a:t>Analiza toplotnog ponašanja</a:t>
            </a:r>
          </a:p>
          <a:p>
            <a:pPr>
              <a:spcBef>
                <a:spcPts val="150"/>
              </a:spcBef>
              <a:buClrTx/>
              <a:buSzTx/>
              <a:buFontTx/>
              <a:buChar char="•"/>
            </a:pPr>
            <a:r>
              <a:rPr lang="sr-Latn-RS" altLang="sr-Latn-RS" sz="1200" dirty="0">
                <a:solidFill>
                  <a:srgbClr val="0000FF"/>
                </a:solidFill>
                <a:latin typeface="Arial" panose="020B0604020202020204" pitchFamily="34" charset="0"/>
              </a:rPr>
              <a:t>Infracrvena termografija</a:t>
            </a:r>
          </a:p>
          <a:p>
            <a:pPr>
              <a:spcBef>
                <a:spcPts val="138"/>
              </a:spcBef>
              <a:buClrTx/>
              <a:buSzTx/>
              <a:buFontTx/>
              <a:buChar char="•"/>
            </a:pPr>
            <a:r>
              <a:rPr lang="sr-Latn-RS" altLang="sr-Latn-RS" sz="1200" dirty="0">
                <a:solidFill>
                  <a:srgbClr val="0000FF"/>
                </a:solidFill>
                <a:latin typeface="Arial" panose="020B0604020202020204" pitchFamily="34" charset="0"/>
              </a:rPr>
              <a:t>Ultrazvučno ispitivanje</a:t>
            </a:r>
          </a:p>
          <a:p>
            <a:pPr>
              <a:spcBef>
                <a:spcPts val="150"/>
              </a:spcBef>
              <a:buClrTx/>
              <a:buSzTx/>
              <a:buFontTx/>
              <a:buChar char="•"/>
            </a:pPr>
            <a:r>
              <a:rPr lang="sr-Latn-RS" altLang="sr-Latn-RS" sz="1200" dirty="0">
                <a:solidFill>
                  <a:srgbClr val="0000FF"/>
                </a:solidFill>
                <a:latin typeface="Arial" panose="020B0604020202020204" pitchFamily="34" charset="0"/>
              </a:rPr>
              <a:t>Analiza potrošnje energije</a:t>
            </a:r>
          </a:p>
          <a:p>
            <a:pPr>
              <a:spcBef>
                <a:spcPts val="138"/>
              </a:spcBef>
              <a:buClrTx/>
              <a:buSzTx/>
              <a:buFontTx/>
              <a:buChar char="•"/>
            </a:pPr>
            <a:r>
              <a:rPr lang="sr-Latn-RS" altLang="sr-Latn-RS" sz="1200" dirty="0">
                <a:solidFill>
                  <a:srgbClr val="0000FF"/>
                </a:solidFill>
                <a:latin typeface="Arial" panose="020B0604020202020204" pitchFamily="34" charset="0"/>
              </a:rPr>
              <a:t>Analiza abraziva i čestica</a:t>
            </a:r>
          </a:p>
          <a:p>
            <a:pPr>
              <a:spcBef>
                <a:spcPts val="150"/>
              </a:spcBef>
              <a:buClrTx/>
              <a:buSzTx/>
              <a:buFontTx/>
              <a:buChar char="•"/>
            </a:pPr>
            <a:r>
              <a:rPr lang="sr-Latn-RS" altLang="sr-Latn-RS" sz="1200" dirty="0">
                <a:solidFill>
                  <a:srgbClr val="0000FF"/>
                </a:solidFill>
                <a:latin typeface="Arial" panose="020B0604020202020204" pitchFamily="34" charset="0"/>
              </a:rPr>
              <a:t>Analiza SHP,...</a:t>
            </a:r>
          </a:p>
        </p:txBody>
      </p:sp>
      <p:sp>
        <p:nvSpPr>
          <p:cNvPr id="57349" name="object 9">
            <a:extLst>
              <a:ext uri="{FF2B5EF4-FFF2-40B4-BE49-F238E27FC236}">
                <a16:creationId xmlns:a16="http://schemas.microsoft.com/office/drawing/2014/main" xmlns="" id="{3B6E8CE6-6E38-464F-BD49-CD23F74FE9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1513" y="4365626"/>
            <a:ext cx="2565400" cy="1546225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sr-Latn-RS" altLang="sr-Latn-RS" sz="2000">
              <a:latin typeface="Arial" panose="020B0604020202020204" pitchFamily="34" charset="0"/>
            </a:endParaRPr>
          </a:p>
        </p:txBody>
      </p:sp>
      <p:sp>
        <p:nvSpPr>
          <p:cNvPr id="57350" name="object 10">
            <a:extLst>
              <a:ext uri="{FF2B5EF4-FFF2-40B4-BE49-F238E27FC236}">
                <a16:creationId xmlns:a16="http://schemas.microsoft.com/office/drawing/2014/main" xmlns="" id="{0487E40D-E017-402B-88B8-5626224F73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7608" y="2489066"/>
            <a:ext cx="5751512" cy="3421063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sr-Latn-RS" altLang="sr-Latn-RS" sz="2000">
              <a:latin typeface="Arial" panose="020B0604020202020204" pitchFamily="34" charset="0"/>
            </a:endParaRPr>
          </a:p>
        </p:txBody>
      </p:sp>
      <p:sp>
        <p:nvSpPr>
          <p:cNvPr id="7" name="Espace réservé du numéro de diapositive 3">
            <a:extLst>
              <a:ext uri="{FF2B5EF4-FFF2-40B4-BE49-F238E27FC236}">
                <a16:creationId xmlns:a16="http://schemas.microsoft.com/office/drawing/2014/main" xmlns="" id="{865F25F6-143F-4769-B248-7B3BD4F2D629}"/>
              </a:ext>
            </a:extLst>
          </p:cNvPr>
          <p:cNvSpPr txBox="1">
            <a:spLocks/>
          </p:cNvSpPr>
          <p:nvPr/>
        </p:nvSpPr>
        <p:spPr>
          <a:xfrm>
            <a:off x="10769600" y="6457950"/>
            <a:ext cx="1117600" cy="3238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 b="1">
                <a:latin typeface="Corbel" panose="020B0503020204020204" pitchFamily="34" charset="0"/>
              </a:rPr>
              <a:t> </a:t>
            </a:r>
            <a:fld id="{6A8FDE07-382F-4FF8-9EF5-D2EA26C890B1}" type="slidenum">
              <a:rPr lang="en-US" altLang="en-US" b="1" smtClean="0">
                <a:latin typeface="Corbel" panose="020B0503020204020204" pitchFamily="34" charset="0"/>
                <a:cs typeface="Calibri Light" panose="020F0302020204030204" pitchFamily="34" charset="0"/>
              </a:rPr>
              <a:pPr/>
              <a:t>21</a:t>
            </a:fld>
            <a:endParaRPr lang="en-US" altLang="en-US" b="1" dirty="0">
              <a:latin typeface="Corbel" panose="020B050302020402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Line 6">
            <a:extLst>
              <a:ext uri="{FF2B5EF4-FFF2-40B4-BE49-F238E27FC236}">
                <a16:creationId xmlns:a16="http://schemas.microsoft.com/office/drawing/2014/main" xmlns="" id="{6A807CFA-FBCF-4068-A3F4-E50C45F74C48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47700"/>
            <a:ext cx="1219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" name="Line 7">
            <a:extLst>
              <a:ext uri="{FF2B5EF4-FFF2-40B4-BE49-F238E27FC236}">
                <a16:creationId xmlns:a16="http://schemas.microsoft.com/office/drawing/2014/main" xmlns="" id="{66F4B4FE-B639-49F8-80C8-6BF2F5A2FB25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400800"/>
            <a:ext cx="1219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B7C3FA3-6F78-4E09-AF4D-2530BBC308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178086"/>
            <a:ext cx="533400" cy="660148"/>
          </a:xfrm>
          <a:prstGeom prst="rect">
            <a:avLst/>
          </a:prstGeom>
        </p:spPr>
      </p:pic>
      <p:sp>
        <p:nvSpPr>
          <p:cNvPr id="12" name="Rectangle 7">
            <a:extLst>
              <a:ext uri="{FF2B5EF4-FFF2-40B4-BE49-F238E27FC236}">
                <a16:creationId xmlns:a16="http://schemas.microsoft.com/office/drawing/2014/main" xmlns="" id="{50C1CE95-26D6-4853-B8CF-04F30F652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sr-Latn-RS" sz="36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3. </a:t>
            </a:r>
            <a:r>
              <a:rPr lang="sr-Latn-R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Smernice za implementaciju I4.0 u rudarstvu</a:t>
            </a:r>
            <a:endParaRPr lang="it-IT" sz="3600" b="1" kern="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  <a:cs typeface="Calibri Light" panose="020F03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6AE0915-9C79-4F68-A6CF-EF31996CC03C}"/>
              </a:ext>
            </a:extLst>
          </p:cNvPr>
          <p:cNvSpPr txBox="1"/>
          <p:nvPr/>
        </p:nvSpPr>
        <p:spPr>
          <a:xfrm>
            <a:off x="745786" y="6396335"/>
            <a:ext cx="5867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Industrija</a:t>
            </a:r>
            <a:r>
              <a:rPr lang="en-GB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4.0 </a:t>
            </a:r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GB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njena</a:t>
            </a:r>
            <a:r>
              <a:rPr lang="en-GB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primena</a:t>
            </a:r>
            <a:r>
              <a:rPr lang="en-GB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 </a:t>
            </a:r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rudarstvu</a:t>
            </a:r>
            <a:r>
              <a:rPr lang="en-GB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GB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r-Latn-RS" sz="1200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Prošlost – sadašnjost – budućnost</a:t>
            </a:r>
            <a:endParaRPr lang="sr-Latn-R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>
            <a:extLst>
              <a:ext uri="{FF2B5EF4-FFF2-40B4-BE49-F238E27FC236}">
                <a16:creationId xmlns:a16="http://schemas.microsoft.com/office/drawing/2014/main" xmlns="" id="{638675D0-BB4F-4277-8A5B-87C63347909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31119" y="745287"/>
            <a:ext cx="9601200" cy="1120820"/>
          </a:xfrm>
          <a:ln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Industrija 4.0: </a:t>
            </a:r>
            <a:r>
              <a:rPr sz="3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Monitoring energetske efikasnosti</a:t>
            </a:r>
          </a:p>
        </p:txBody>
      </p:sp>
      <p:sp>
        <p:nvSpPr>
          <p:cNvPr id="58372" name="object 6">
            <a:extLst>
              <a:ext uri="{FF2B5EF4-FFF2-40B4-BE49-F238E27FC236}">
                <a16:creationId xmlns:a16="http://schemas.microsoft.com/office/drawing/2014/main" xmlns="" id="{8F99D396-29AC-4490-8440-7BF8575639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1988" y="1447800"/>
            <a:ext cx="8399462" cy="686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9370" rIns="0" bIns="0">
            <a:spAutoFit/>
          </a:bodyPr>
          <a:lstStyle>
            <a:lvl1pPr marL="90488"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ts val="313"/>
              </a:spcBef>
              <a:buClrTx/>
              <a:buSzTx/>
              <a:buNone/>
            </a:pPr>
            <a:r>
              <a:rPr lang="sr-Latn-RS" altLang="sr-Latn-RS" sz="1300" b="1" dirty="0">
                <a:solidFill>
                  <a:srgbClr val="C00000"/>
                </a:solidFill>
                <a:latin typeface="Arial" panose="020B0604020202020204" pitchFamily="34" charset="0"/>
              </a:rPr>
              <a:t>Energy Efficiency Monitoring </a:t>
            </a:r>
            <a:r>
              <a:rPr lang="sr-Latn-RS" altLang="sr-Latn-RS" sz="1300" dirty="0">
                <a:latin typeface="Arial" panose="020B0604020202020204" pitchFamily="34" charset="0"/>
              </a:rPr>
              <a:t>uključuje </a:t>
            </a:r>
            <a:r>
              <a:rPr lang="sr-Latn-RS" altLang="sr-Latn-RS" sz="1300" b="1" dirty="0">
                <a:latin typeface="Arial" panose="020B0604020202020204" pitchFamily="34" charset="0"/>
              </a:rPr>
              <a:t>praćenje potrošnje energije u realnom vremenu </a:t>
            </a:r>
            <a:r>
              <a:rPr lang="sr-Latn-RS" altLang="sr-Latn-RS" sz="1300" dirty="0">
                <a:latin typeface="Arial" panose="020B0604020202020204" pitchFamily="34" charset="0"/>
              </a:rPr>
              <a:t>i upoređivanje sa periodičnim  arhiviranim podacima. Energetska efikasnost ima za cilj korišćenje manje količine energije za obavljanje istog posla.</a:t>
            </a:r>
          </a:p>
          <a:p>
            <a:pPr>
              <a:lnSpc>
                <a:spcPts val="1250"/>
              </a:lnSpc>
              <a:spcBef>
                <a:spcPct val="0"/>
              </a:spcBef>
              <a:buClrTx/>
              <a:buSzTx/>
              <a:buNone/>
            </a:pPr>
            <a:r>
              <a:rPr lang="sr-Latn-RS" altLang="sr-Latn-RS" sz="1300" dirty="0">
                <a:latin typeface="Arial" panose="020B0604020202020204" pitchFamily="34" charset="0"/>
              </a:rPr>
              <a:t>Akcenat se, takođe, daje na korišćenje </a:t>
            </a:r>
            <a:r>
              <a:rPr lang="sr-Latn-RS" altLang="sr-Latn-RS" sz="1300" b="1" dirty="0">
                <a:latin typeface="Arial" panose="020B0604020202020204" pitchFamily="34" charset="0"/>
              </a:rPr>
              <a:t>obnovljivih izvora energije</a:t>
            </a:r>
            <a:r>
              <a:rPr lang="sr-Latn-RS" altLang="sr-Latn-RS" sz="1300" dirty="0"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58373" name="object 7">
            <a:extLst>
              <a:ext uri="{FF2B5EF4-FFF2-40B4-BE49-F238E27FC236}">
                <a16:creationId xmlns:a16="http://schemas.microsoft.com/office/drawing/2014/main" xmlns="" id="{612F29BB-A624-4007-B08C-6D4C0DC0ED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0400" y="2187575"/>
            <a:ext cx="3544888" cy="2539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175" rIns="0" bIns="0">
            <a:spAutoFit/>
          </a:bodyPr>
          <a:lstStyle>
            <a:lvl1pPr marL="90488"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ts val="25"/>
              </a:spcBef>
              <a:buClrTx/>
              <a:buSzTx/>
              <a:buNone/>
            </a:pPr>
            <a:r>
              <a:rPr lang="sr-Latn-RS" altLang="sr-Latn-RS" sz="1200" b="1" i="1" dirty="0">
                <a:latin typeface="Arial" panose="020B0604020202020204" pitchFamily="34" charset="0"/>
              </a:rPr>
              <a:t>Podaci o potrošnji energije se obrađuju i koriste za:</a:t>
            </a:r>
            <a:endParaRPr lang="sr-Latn-RS" altLang="sr-Latn-RS" sz="1200" dirty="0">
              <a:latin typeface="Arial" panose="020B0604020202020204" pitchFamily="34" charset="0"/>
            </a:endParaRPr>
          </a:p>
          <a:p>
            <a:pPr>
              <a:lnSpc>
                <a:spcPts val="1300"/>
              </a:lnSpc>
              <a:spcBef>
                <a:spcPts val="15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sr-Latn-RS" altLang="sr-Latn-RS" sz="1200" b="1" dirty="0">
                <a:latin typeface="Arial" panose="020B0604020202020204" pitchFamily="34" charset="0"/>
              </a:rPr>
              <a:t>Izveštavanje </a:t>
            </a:r>
            <a:r>
              <a:rPr lang="sr-Latn-RS" altLang="sr-Latn-RS" sz="1200" dirty="0">
                <a:latin typeface="Arial" panose="020B0604020202020204" pitchFamily="34" charset="0"/>
              </a:rPr>
              <a:t>- prikaz detaljnih podataka o potrošnji</a:t>
            </a:r>
          </a:p>
          <a:p>
            <a:pPr>
              <a:lnSpc>
                <a:spcPts val="1150"/>
              </a:lnSpc>
              <a:spcBef>
                <a:spcPct val="0"/>
              </a:spcBef>
              <a:buClrTx/>
              <a:buSzTx/>
              <a:buNone/>
            </a:pPr>
            <a:r>
              <a:rPr lang="sr-Latn-RS" altLang="sr-Latn-RS" sz="1200" dirty="0">
                <a:latin typeface="Arial" panose="020B0604020202020204" pitchFamily="34" charset="0"/>
              </a:rPr>
              <a:t>energije, istorijski i u realnom vremenu, kao i</a:t>
            </a:r>
          </a:p>
          <a:p>
            <a:pPr>
              <a:lnSpc>
                <a:spcPts val="1150"/>
              </a:lnSpc>
              <a:spcBef>
                <a:spcPct val="0"/>
              </a:spcBef>
              <a:buClrTx/>
              <a:buSzTx/>
              <a:buNone/>
            </a:pPr>
            <a:r>
              <a:rPr lang="sr-Latn-RS" altLang="sr-Latn-RS" sz="1200" dirty="0">
                <a:latin typeface="Arial" panose="020B0604020202020204" pitchFamily="34" charset="0"/>
              </a:rPr>
              <a:t>izveštaji o energetskoj efikasnosti. Prikazivanjem</a:t>
            </a:r>
          </a:p>
          <a:p>
            <a:pPr>
              <a:lnSpc>
                <a:spcPts val="1150"/>
              </a:lnSpc>
              <a:spcBef>
                <a:spcPts val="138"/>
              </a:spcBef>
              <a:buClrTx/>
              <a:buSzTx/>
              <a:buNone/>
            </a:pPr>
            <a:r>
              <a:rPr lang="sr-Latn-RS" altLang="sr-Latn-RS" sz="1200" dirty="0">
                <a:latin typeface="Arial" panose="020B0604020202020204" pitchFamily="34" charset="0"/>
              </a:rPr>
              <a:t>informacija o potrošnji u realnom vremenu, korisnici  vide neposredan uticaj svojih akcija na efikasnost.</a:t>
            </a:r>
          </a:p>
          <a:p>
            <a:pPr>
              <a:lnSpc>
                <a:spcPts val="1150"/>
              </a:lnSpc>
              <a:spcBef>
                <a:spcPts val="438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sr-Latn-RS" altLang="sr-Latn-RS" sz="1200" b="1" dirty="0">
                <a:latin typeface="Arial" panose="020B0604020202020204" pitchFamily="34" charset="0"/>
              </a:rPr>
              <a:t>Nadzor </a:t>
            </a:r>
            <a:r>
              <a:rPr lang="sr-Latn-RS" altLang="sr-Latn-RS" sz="1200" dirty="0">
                <a:latin typeface="Arial" panose="020B0604020202020204" pitchFamily="34" charset="0"/>
              </a:rPr>
              <a:t>- napredno praćenje potrošnje korišćenjem  algoritama za identifikaciju anomalija. Na taj način  se mogu uočiti nepravilnosti.</a:t>
            </a:r>
          </a:p>
          <a:p>
            <a:pPr>
              <a:lnSpc>
                <a:spcPts val="1300"/>
              </a:lnSpc>
              <a:spcBef>
                <a:spcPts val="163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sr-Latn-RS" altLang="sr-Latn-RS" sz="1200" b="1" dirty="0">
                <a:latin typeface="Arial" panose="020B0604020202020204" pitchFamily="34" charset="0"/>
              </a:rPr>
              <a:t>Upravljanje </a:t>
            </a:r>
            <a:r>
              <a:rPr lang="sr-Latn-RS" altLang="sr-Latn-RS" sz="1200" dirty="0">
                <a:latin typeface="Arial" panose="020B0604020202020204" pitchFamily="34" charset="0"/>
              </a:rPr>
              <a:t>- Automatizovano ili mauelno</a:t>
            </a:r>
          </a:p>
          <a:p>
            <a:pPr>
              <a:lnSpc>
                <a:spcPts val="1150"/>
              </a:lnSpc>
              <a:spcBef>
                <a:spcPts val="138"/>
              </a:spcBef>
              <a:buClrTx/>
              <a:buSzTx/>
              <a:buNone/>
            </a:pPr>
            <a:r>
              <a:rPr lang="sr-Latn-RS" altLang="sr-Latn-RS" sz="1200" dirty="0">
                <a:latin typeface="Arial" panose="020B0604020202020204" pitchFamily="34" charset="0"/>
              </a:rPr>
              <a:t>upravljenje i podešavanje u cilju smanjenja potrošnje  energije.</a:t>
            </a:r>
          </a:p>
        </p:txBody>
      </p:sp>
      <p:sp>
        <p:nvSpPr>
          <p:cNvPr id="58374" name="object 8">
            <a:extLst>
              <a:ext uri="{FF2B5EF4-FFF2-40B4-BE49-F238E27FC236}">
                <a16:creationId xmlns:a16="http://schemas.microsoft.com/office/drawing/2014/main" xmlns="" id="{05813E60-1514-4A76-8FE0-5CBC27FCA3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7838" y="2280843"/>
            <a:ext cx="4773612" cy="3157538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sr-Latn-RS" altLang="sr-Latn-RS" sz="2000">
              <a:latin typeface="Arial" panose="020B0604020202020204" pitchFamily="34" charset="0"/>
            </a:endParaRPr>
          </a:p>
        </p:txBody>
      </p:sp>
      <p:sp>
        <p:nvSpPr>
          <p:cNvPr id="58375" name="object 9">
            <a:extLst>
              <a:ext uri="{FF2B5EF4-FFF2-40B4-BE49-F238E27FC236}">
                <a16:creationId xmlns:a16="http://schemas.microsoft.com/office/drawing/2014/main" xmlns="" id="{85D31CE2-C64C-467F-979E-14B823A417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2613" y="5500689"/>
            <a:ext cx="4527550" cy="619125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sr-Latn-RS" altLang="sr-Latn-RS" sz="2000">
              <a:latin typeface="Arial" panose="020B0604020202020204" pitchFamily="34" charset="0"/>
            </a:endParaRPr>
          </a:p>
        </p:txBody>
      </p:sp>
      <p:sp>
        <p:nvSpPr>
          <p:cNvPr id="58376" name="object 10">
            <a:extLst>
              <a:ext uri="{FF2B5EF4-FFF2-40B4-BE49-F238E27FC236}">
                <a16:creationId xmlns:a16="http://schemas.microsoft.com/office/drawing/2014/main" xmlns="" id="{8B1D0C5A-6A3B-41EB-8823-272E038B15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4226" y="4673283"/>
            <a:ext cx="3446462" cy="165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0480" rIns="0" bIns="0">
            <a:spAutoFit/>
          </a:bodyPr>
          <a:lstStyle>
            <a:lvl1pPr marL="12700"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ts val="238"/>
              </a:spcBef>
              <a:buClrTx/>
              <a:buSzTx/>
              <a:buNone/>
            </a:pPr>
            <a:r>
              <a:rPr lang="sr-Latn-RS" altLang="sr-Latn-RS" sz="1200" u="sng" dirty="0">
                <a:latin typeface="Arial" panose="020B0604020202020204" pitchFamily="34" charset="0"/>
              </a:rPr>
              <a:t>Primer:</a:t>
            </a:r>
            <a:endParaRPr lang="sr-Latn-RS" altLang="sr-Latn-RS" sz="1200" dirty="0">
              <a:latin typeface="Arial" panose="020B0604020202020204" pitchFamily="34" charset="0"/>
            </a:endParaRPr>
          </a:p>
          <a:p>
            <a:pPr>
              <a:spcBef>
                <a:spcPts val="150"/>
              </a:spcBef>
              <a:buClrTx/>
              <a:buSzTx/>
              <a:buFontTx/>
              <a:buChar char="•"/>
            </a:pPr>
            <a:r>
              <a:rPr lang="sr-Latn-RS" altLang="sr-Latn-RS" sz="1200" dirty="0">
                <a:latin typeface="Arial" panose="020B0604020202020204" pitchFamily="34" charset="0"/>
              </a:rPr>
              <a:t>4 iste mašine rade u pogonu</a:t>
            </a:r>
          </a:p>
          <a:p>
            <a:pPr>
              <a:spcBef>
                <a:spcPts val="150"/>
              </a:spcBef>
              <a:buClrTx/>
              <a:buSzTx/>
              <a:buFontTx/>
              <a:buChar char="•"/>
            </a:pPr>
            <a:r>
              <a:rPr lang="sr-Latn-RS" altLang="sr-Latn-RS" sz="1200" dirty="0">
                <a:latin typeface="Arial" panose="020B0604020202020204" pitchFamily="34" charset="0"/>
              </a:rPr>
              <a:t>3 od njih imaju istu potrošnju energije</a:t>
            </a:r>
          </a:p>
          <a:p>
            <a:pPr>
              <a:lnSpc>
                <a:spcPts val="1150"/>
              </a:lnSpc>
              <a:spcBef>
                <a:spcPts val="425"/>
              </a:spcBef>
              <a:buClrTx/>
              <a:buSzTx/>
              <a:buFontTx/>
              <a:buChar char="•"/>
            </a:pPr>
            <a:r>
              <a:rPr lang="sr-Latn-RS" altLang="sr-Latn-RS" sz="1200" dirty="0">
                <a:latin typeface="Arial" panose="020B0604020202020204" pitchFamily="34" charset="0"/>
              </a:rPr>
              <a:t>4. mašina ima značajno bolje performanse  (nižu potrošnju)</a:t>
            </a:r>
          </a:p>
          <a:p>
            <a:pPr>
              <a:lnSpc>
                <a:spcPct val="80000"/>
              </a:lnSpc>
              <a:spcBef>
                <a:spcPts val="450"/>
              </a:spcBef>
              <a:buClrTx/>
              <a:buSzTx/>
              <a:buNone/>
            </a:pPr>
            <a:r>
              <a:rPr lang="sr-Latn-RS" altLang="sr-Latn-RS" sz="1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altLang="sr-Latn-RS" sz="1200" b="1" u="sng" dirty="0">
                <a:latin typeface="Arial" panose="020B0604020202020204" pitchFamily="34" charset="0"/>
              </a:rPr>
              <a:t>Zaključak</a:t>
            </a:r>
            <a:r>
              <a:rPr lang="sr-Latn-RS" altLang="sr-Latn-RS" sz="1200" dirty="0">
                <a:latin typeface="Arial" panose="020B0604020202020204" pitchFamily="34" charset="0"/>
              </a:rPr>
              <a:t>: Parametri 4. mašine biće upotrebljeni  i kod ostale 3.</a:t>
            </a:r>
          </a:p>
          <a:p>
            <a:pPr>
              <a:spcBef>
                <a:spcPts val="888"/>
              </a:spcBef>
              <a:buClrTx/>
              <a:buSzTx/>
              <a:buNone/>
            </a:pPr>
            <a:r>
              <a:rPr lang="sr-Latn-RS" altLang="sr-Latn-RS" sz="1200" b="1" i="1" dirty="0">
                <a:latin typeface="Arial" panose="020B0604020202020204" pitchFamily="34" charset="0"/>
              </a:rPr>
              <a:t>Obnovljivi izvori energije:</a:t>
            </a:r>
            <a:endParaRPr lang="sr-Latn-RS" altLang="sr-Latn-RS" sz="1200" dirty="0">
              <a:latin typeface="Arial" panose="020B0604020202020204" pitchFamily="34" charset="0"/>
            </a:endParaRPr>
          </a:p>
        </p:txBody>
      </p:sp>
      <p:sp>
        <p:nvSpPr>
          <p:cNvPr id="9" name="Espace réservé du numéro de diapositive 3">
            <a:extLst>
              <a:ext uri="{FF2B5EF4-FFF2-40B4-BE49-F238E27FC236}">
                <a16:creationId xmlns:a16="http://schemas.microsoft.com/office/drawing/2014/main" xmlns="" id="{F6FE0669-5F90-4D59-B0EA-67461EC9BF96}"/>
              </a:ext>
            </a:extLst>
          </p:cNvPr>
          <p:cNvSpPr txBox="1">
            <a:spLocks/>
          </p:cNvSpPr>
          <p:nvPr/>
        </p:nvSpPr>
        <p:spPr>
          <a:xfrm>
            <a:off x="10769600" y="6457950"/>
            <a:ext cx="1117600" cy="3238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 b="1">
                <a:latin typeface="Corbel" panose="020B0503020204020204" pitchFamily="34" charset="0"/>
              </a:rPr>
              <a:t> </a:t>
            </a:r>
            <a:fld id="{6A8FDE07-382F-4FF8-9EF5-D2EA26C890B1}" type="slidenum">
              <a:rPr lang="en-US" altLang="en-US" b="1" smtClean="0">
                <a:latin typeface="Corbel" panose="020B0503020204020204" pitchFamily="34" charset="0"/>
                <a:cs typeface="Calibri Light" panose="020F0302020204030204" pitchFamily="34" charset="0"/>
              </a:rPr>
              <a:pPr/>
              <a:t>22</a:t>
            </a:fld>
            <a:endParaRPr lang="en-US" altLang="en-US" b="1" dirty="0">
              <a:latin typeface="Corbel" panose="020B0503020204020204" pitchFamily="34" charset="0"/>
              <a:cs typeface="Calibri Light" panose="020F0302020204030204" pitchFamily="34" charset="0"/>
            </a:endParaRPr>
          </a:p>
        </p:txBody>
      </p:sp>
      <p:sp>
        <p:nvSpPr>
          <p:cNvPr id="10" name="Line 6">
            <a:extLst>
              <a:ext uri="{FF2B5EF4-FFF2-40B4-BE49-F238E27FC236}">
                <a16:creationId xmlns:a16="http://schemas.microsoft.com/office/drawing/2014/main" xmlns="" id="{F00D6A14-BA45-4018-BA20-8B7A486FBE80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47700"/>
            <a:ext cx="1219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" name="Line 7">
            <a:extLst>
              <a:ext uri="{FF2B5EF4-FFF2-40B4-BE49-F238E27FC236}">
                <a16:creationId xmlns:a16="http://schemas.microsoft.com/office/drawing/2014/main" xmlns="" id="{1F71EBEE-10BB-4133-9393-5B2208882C6B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400800"/>
            <a:ext cx="1219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EA6ADF2-EE9B-4C0F-B606-3CF45B4389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178086"/>
            <a:ext cx="533400" cy="660148"/>
          </a:xfrm>
          <a:prstGeom prst="rect">
            <a:avLst/>
          </a:prstGeom>
        </p:spPr>
      </p:pic>
      <p:sp>
        <p:nvSpPr>
          <p:cNvPr id="14" name="Rectangle 7">
            <a:extLst>
              <a:ext uri="{FF2B5EF4-FFF2-40B4-BE49-F238E27FC236}">
                <a16:creationId xmlns:a16="http://schemas.microsoft.com/office/drawing/2014/main" xmlns="" id="{E7DA0F92-FE51-47A4-88D8-A22694154C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sr-Latn-RS" sz="36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3. </a:t>
            </a:r>
            <a:r>
              <a:rPr lang="sr-Latn-R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Smernice za implementaciju I4.0 u rudarstvu</a:t>
            </a:r>
            <a:endParaRPr lang="it-IT" sz="3600" b="1" kern="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  <a:cs typeface="Calibri Light" panose="020F03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D627BD2-7BE6-4B6C-BD79-196B4F14C9CA}"/>
              </a:ext>
            </a:extLst>
          </p:cNvPr>
          <p:cNvSpPr txBox="1"/>
          <p:nvPr/>
        </p:nvSpPr>
        <p:spPr>
          <a:xfrm>
            <a:off x="745786" y="6396335"/>
            <a:ext cx="5867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Industrija</a:t>
            </a:r>
            <a:r>
              <a:rPr lang="en-GB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4.0 </a:t>
            </a:r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GB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njena</a:t>
            </a:r>
            <a:r>
              <a:rPr lang="en-GB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primena</a:t>
            </a:r>
            <a:r>
              <a:rPr lang="en-GB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 </a:t>
            </a:r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rudarstvu</a:t>
            </a:r>
            <a:r>
              <a:rPr lang="en-GB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GB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r-Latn-RS" sz="1200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Prošlost – sadašnjost – budućnost</a:t>
            </a:r>
            <a:endParaRPr lang="sr-Latn-R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>
            <a:extLst>
              <a:ext uri="{FF2B5EF4-FFF2-40B4-BE49-F238E27FC236}">
                <a16:creationId xmlns:a16="http://schemas.microsoft.com/office/drawing/2014/main" xmlns="" id="{91C07069-5523-450B-8515-280DAAA4985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71600" y="841682"/>
            <a:ext cx="9677400" cy="1120820"/>
          </a:xfrm>
          <a:ln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Industrija 4.0: </a:t>
            </a:r>
            <a:r>
              <a:rPr sz="3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Horizontalna i vertikalna integracija</a:t>
            </a:r>
          </a:p>
        </p:txBody>
      </p:sp>
      <p:sp>
        <p:nvSpPr>
          <p:cNvPr id="59396" name="object 6">
            <a:extLst>
              <a:ext uri="{FF2B5EF4-FFF2-40B4-BE49-F238E27FC236}">
                <a16:creationId xmlns:a16="http://schemas.microsoft.com/office/drawing/2014/main" xmlns="" id="{921CA3EF-EBED-4772-9E4C-0A6A299044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9300" y="1831976"/>
            <a:ext cx="5703888" cy="1751013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sr-Latn-RS" altLang="sr-Latn-RS" sz="2000">
              <a:latin typeface="Arial" panose="020B0604020202020204" pitchFamily="34" charset="0"/>
            </a:endParaRPr>
          </a:p>
        </p:txBody>
      </p:sp>
      <p:sp>
        <p:nvSpPr>
          <p:cNvPr id="59397" name="object 7">
            <a:extLst>
              <a:ext uri="{FF2B5EF4-FFF2-40B4-BE49-F238E27FC236}">
                <a16:creationId xmlns:a16="http://schemas.microsoft.com/office/drawing/2014/main" xmlns="" id="{F8E42B69-FB28-4A23-B2B1-3E94B586A043}"/>
              </a:ext>
            </a:extLst>
          </p:cNvPr>
          <p:cNvSpPr>
            <a:spLocks/>
          </p:cNvSpPr>
          <p:nvPr/>
        </p:nvSpPr>
        <p:spPr bwMode="auto">
          <a:xfrm>
            <a:off x="4554538" y="1828800"/>
            <a:ext cx="5713412" cy="1758950"/>
          </a:xfrm>
          <a:custGeom>
            <a:avLst/>
            <a:gdLst>
              <a:gd name="T0" fmla="*/ 0 w 5713095"/>
              <a:gd name="T1" fmla="*/ 1756920 h 1759585"/>
              <a:gd name="T2" fmla="*/ 5714236 w 5713095"/>
              <a:gd name="T3" fmla="*/ 1756920 h 1759585"/>
              <a:gd name="T4" fmla="*/ 5714236 w 5713095"/>
              <a:gd name="T5" fmla="*/ 0 h 1759585"/>
              <a:gd name="T6" fmla="*/ 0 w 5713095"/>
              <a:gd name="T7" fmla="*/ 0 h 1759585"/>
              <a:gd name="T8" fmla="*/ 0 w 5713095"/>
              <a:gd name="T9" fmla="*/ 1756920 h 17595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13095" h="1759585">
                <a:moveTo>
                  <a:pt x="0" y="1759458"/>
                </a:moveTo>
                <a:lnTo>
                  <a:pt x="5712968" y="1759458"/>
                </a:lnTo>
                <a:lnTo>
                  <a:pt x="5712968" y="0"/>
                </a:lnTo>
                <a:lnTo>
                  <a:pt x="0" y="0"/>
                </a:lnTo>
                <a:lnTo>
                  <a:pt x="0" y="1759458"/>
                </a:lnTo>
                <a:close/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sr-Latn-RS"/>
          </a:p>
        </p:txBody>
      </p:sp>
      <p:sp>
        <p:nvSpPr>
          <p:cNvPr id="59398" name="object 8">
            <a:extLst>
              <a:ext uri="{FF2B5EF4-FFF2-40B4-BE49-F238E27FC236}">
                <a16:creationId xmlns:a16="http://schemas.microsoft.com/office/drawing/2014/main" xmlns="" id="{AD20F7DE-DADF-482A-BB6D-0DC7F6E591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0889" y="3705225"/>
            <a:ext cx="5730875" cy="18034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sr-Latn-RS" altLang="sr-Latn-RS" sz="2000">
              <a:latin typeface="Arial" panose="020B0604020202020204" pitchFamily="34" charset="0"/>
            </a:endParaRPr>
          </a:p>
        </p:txBody>
      </p:sp>
      <p:sp>
        <p:nvSpPr>
          <p:cNvPr id="59399" name="object 9">
            <a:extLst>
              <a:ext uri="{FF2B5EF4-FFF2-40B4-BE49-F238E27FC236}">
                <a16:creationId xmlns:a16="http://schemas.microsoft.com/office/drawing/2014/main" xmlns="" id="{570F4A35-A27A-44C4-9C78-692330F9B1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5476" y="1828800"/>
            <a:ext cx="2492375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905" rIns="0" bIns="0">
            <a:spAutoFit/>
          </a:bodyPr>
          <a:lstStyle>
            <a:lvl1pPr marL="90488"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ts val="13"/>
              </a:spcBef>
              <a:buClrTx/>
              <a:buSzTx/>
              <a:buNone/>
            </a:pPr>
            <a:r>
              <a:rPr lang="sr-Latn-RS" altLang="sr-Latn-RS" sz="1400" b="1" dirty="0">
                <a:solidFill>
                  <a:srgbClr val="C00000"/>
                </a:solidFill>
                <a:latin typeface="Arial" panose="020B0604020202020204" pitchFamily="34" charset="0"/>
              </a:rPr>
              <a:t>Horizontalna integracija:</a:t>
            </a:r>
            <a:endParaRPr lang="sr-Latn-RS" altLang="sr-Latn-RS" sz="1400" dirty="0">
              <a:latin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438"/>
              </a:spcBef>
              <a:buClrTx/>
              <a:buSzTx/>
              <a:buNone/>
            </a:pPr>
            <a:r>
              <a:rPr lang="sr-Latn-RS" altLang="sr-Latn-RS" sz="1200" dirty="0">
                <a:latin typeface="Arial" panose="020B0604020202020204" pitchFamily="34" charset="0"/>
              </a:rPr>
              <a:t>Integracija funkcija, aktivnosti i procesa  koji polaze od  </a:t>
            </a:r>
            <a:r>
              <a:rPr lang="sr-Latn-RS" altLang="sr-Latn-RS" sz="1200" b="1" dirty="0">
                <a:latin typeface="Arial" panose="020B0604020202020204" pitchFamily="34" charset="0"/>
              </a:rPr>
              <a:t>dobavljača, </a:t>
            </a:r>
            <a:r>
              <a:rPr lang="sr-Latn-RS" altLang="sr-Latn-RS" sz="1200" dirty="0">
                <a:latin typeface="Arial" panose="020B0604020202020204" pitchFamily="34" charset="0"/>
              </a:rPr>
              <a:t>odnosno  lanca napavke, preko </a:t>
            </a:r>
            <a:r>
              <a:rPr lang="sr-Latn-RS" altLang="sr-Latn-RS" sz="1200" b="1" dirty="0">
                <a:latin typeface="Arial" panose="020B0604020202020204" pitchFamily="34" charset="0"/>
              </a:rPr>
              <a:t>proizvodnih  procesa </a:t>
            </a:r>
            <a:r>
              <a:rPr lang="sr-Latn-RS" altLang="sr-Latn-RS" sz="1200" dirty="0">
                <a:latin typeface="Arial" panose="020B0604020202020204" pitchFamily="34" charset="0"/>
              </a:rPr>
              <a:t>u kompaniji, pa sve do krajnjeg  </a:t>
            </a:r>
            <a:r>
              <a:rPr lang="sr-Latn-RS" altLang="sr-Latn-RS" sz="1200" b="1" dirty="0">
                <a:latin typeface="Arial" panose="020B0604020202020204" pitchFamily="34" charset="0"/>
              </a:rPr>
              <a:t>kupca</a:t>
            </a:r>
            <a:r>
              <a:rPr lang="sr-Latn-RS" altLang="sr-Latn-RS" sz="1200" dirty="0"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59400" name="object 10">
            <a:extLst>
              <a:ext uri="{FF2B5EF4-FFF2-40B4-BE49-F238E27FC236}">
                <a16:creationId xmlns:a16="http://schemas.microsoft.com/office/drawing/2014/main" xmlns="" id="{902294F9-7CA5-4FF8-B8F7-8F02A2B2384E}"/>
              </a:ext>
            </a:extLst>
          </p:cNvPr>
          <p:cNvSpPr>
            <a:spLocks/>
          </p:cNvSpPr>
          <p:nvPr/>
        </p:nvSpPr>
        <p:spPr bwMode="auto">
          <a:xfrm>
            <a:off x="1922463" y="5046663"/>
            <a:ext cx="2584450" cy="241300"/>
          </a:xfrm>
          <a:custGeom>
            <a:avLst/>
            <a:gdLst>
              <a:gd name="T0" fmla="*/ 0 w 2584450"/>
              <a:gd name="T1" fmla="*/ 242615 h 240664"/>
              <a:gd name="T2" fmla="*/ 2584196 w 2584450"/>
              <a:gd name="T3" fmla="*/ 242615 h 240664"/>
              <a:gd name="T4" fmla="*/ 2584196 w 2584450"/>
              <a:gd name="T5" fmla="*/ 0 h 240664"/>
              <a:gd name="T6" fmla="*/ 0 w 2584450"/>
              <a:gd name="T7" fmla="*/ 0 h 240664"/>
              <a:gd name="T8" fmla="*/ 0 w 2584450"/>
              <a:gd name="T9" fmla="*/ 242615 h 2406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84450" h="240664">
                <a:moveTo>
                  <a:pt x="0" y="240068"/>
                </a:moveTo>
                <a:lnTo>
                  <a:pt x="2584196" y="240068"/>
                </a:lnTo>
                <a:lnTo>
                  <a:pt x="2584196" y="0"/>
                </a:lnTo>
                <a:lnTo>
                  <a:pt x="0" y="0"/>
                </a:lnTo>
                <a:lnTo>
                  <a:pt x="0" y="240068"/>
                </a:lnTo>
                <a:close/>
              </a:path>
            </a:pathLst>
          </a:custGeom>
          <a:solidFill>
            <a:srgbClr val="000000">
              <a:alpha val="1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sr-Latn-RS"/>
          </a:p>
        </p:txBody>
      </p:sp>
      <p:graphicFrame>
        <p:nvGraphicFramePr>
          <p:cNvPr id="11" name="object 11">
            <a:extLst>
              <a:ext uri="{FF2B5EF4-FFF2-40B4-BE49-F238E27FC236}">
                <a16:creationId xmlns:a16="http://schemas.microsoft.com/office/drawing/2014/main" xmlns="" id="{81D843B4-117C-4F95-BB92-9D56DB3C3F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4793246"/>
              </p:ext>
            </p:extLst>
          </p:nvPr>
        </p:nvGraphicFramePr>
        <p:xfrm>
          <a:off x="1882775" y="3695701"/>
          <a:ext cx="8407400" cy="1812925"/>
        </p:xfrm>
        <a:graphic>
          <a:graphicData uri="http://schemas.openxmlformats.org/drawingml/2006/table">
            <a:tbl>
              <a:tblPr/>
              <a:tblGrid>
                <a:gridCol w="2667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7404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222375">
                <a:tc>
                  <a:txBody>
                    <a:bodyPr/>
                    <a:lstStyle>
                      <a:lvl1pPr marL="9525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anose="05040102010807070707" pitchFamily="18" charset="2"/>
                        <a:defRPr sz="23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1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9pPr>
                    </a:lstStyle>
                    <a:p>
                      <a:pPr marL="952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RS" altLang="sr-Latn-R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Vertikalna integracija:</a:t>
                      </a:r>
                      <a:endParaRPr kumimoji="0" lang="sr-Latn-RS" altLang="sr-Latn-R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9525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RS" altLang="sr-Latn-R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Integracija i umrežavanje različitih IT  sistema na različitim hijerarhijskim  nivoima (npr. </a:t>
                      </a:r>
                      <a:r>
                        <a:rPr kumimoji="0" lang="sr-Latn-RS" altLang="sr-Latn-R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izvršilac</a:t>
                      </a:r>
                      <a:r>
                        <a:rPr kumimoji="0" lang="sr-Latn-RS" altLang="sr-Latn-R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nivo </a:t>
                      </a:r>
                      <a:r>
                        <a:rPr kumimoji="0" lang="sr-Latn-RS" altLang="sr-Latn-R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senzora</a:t>
                      </a:r>
                      <a:r>
                        <a:rPr kumimoji="0" lang="sr-Latn-RS" altLang="sr-Latn-R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 nivo </a:t>
                      </a:r>
                      <a:r>
                        <a:rPr kumimoji="0" lang="sr-Latn-RS" altLang="sr-Latn-R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upravljanja</a:t>
                      </a:r>
                      <a:r>
                        <a:rPr kumimoji="0" lang="sr-Latn-RS" altLang="sr-Latn-R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nivo </a:t>
                      </a:r>
                      <a:r>
                        <a:rPr kumimoji="0" lang="sr-Latn-RS" altLang="sr-Latn-R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proizvodnje</a:t>
                      </a:r>
                      <a:r>
                        <a:rPr kumimoji="0" lang="sr-Latn-RS" altLang="sr-Latn-R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 </a:t>
                      </a:r>
                      <a:r>
                        <a:rPr kumimoji="0" lang="sr-Latn-RS" altLang="sr-Latn-R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izvršni </a:t>
                      </a:r>
                      <a:r>
                        <a:rPr kumimoji="0" lang="sr-Latn-RS" altLang="sr-Latn-R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 nivo </a:t>
                      </a:r>
                      <a:r>
                        <a:rPr kumimoji="0" lang="sr-Latn-RS" altLang="sr-Latn-R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planiranja </a:t>
                      </a:r>
                      <a:r>
                        <a:rPr kumimoji="0" lang="sr-Latn-RS" altLang="sr-Latn-R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 kompaniji) da  bi se postiglo kompletno rešenje.</a:t>
                      </a:r>
                    </a:p>
                  </a:txBody>
                  <a:tcPr marL="0" marR="0" marT="12065" marB="0" horzOverflow="overflow">
                    <a:lnL>
                      <a:noFill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anose="05040102010807070707" pitchFamily="18" charset="2"/>
                        <a:defRPr sz="23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1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RS" altLang="sr-Latn-R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90550">
                <a:tc>
                  <a:txBody>
                    <a:bodyPr/>
                    <a:lstStyle>
                      <a:lvl1pPr marL="131763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anose="05040102010807070707" pitchFamily="18" charset="2"/>
                        <a:defRPr sz="23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1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9pPr>
                    </a:lstStyle>
                    <a:p>
                      <a:pPr marL="1317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1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RS" altLang="sr-Latn-RS" sz="12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CAx, ERP,  MES, PLM, PDM, CRM, SCM</a:t>
                      </a:r>
                      <a:endParaRPr kumimoji="0" lang="sr-Latn-RS" altLang="sr-Latn-R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28905" marB="0" horzOverflow="overflow">
                    <a:lnL>
                      <a:noFill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Espace réservé du numéro de diapositive 3">
            <a:extLst>
              <a:ext uri="{FF2B5EF4-FFF2-40B4-BE49-F238E27FC236}">
                <a16:creationId xmlns:a16="http://schemas.microsoft.com/office/drawing/2014/main" xmlns="" id="{DD68C224-E0B7-48DD-9341-185B5682F925}"/>
              </a:ext>
            </a:extLst>
          </p:cNvPr>
          <p:cNvSpPr txBox="1">
            <a:spLocks/>
          </p:cNvSpPr>
          <p:nvPr/>
        </p:nvSpPr>
        <p:spPr>
          <a:xfrm>
            <a:off x="10769600" y="6457950"/>
            <a:ext cx="1117600" cy="3238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 b="1">
                <a:latin typeface="Corbel" panose="020B0503020204020204" pitchFamily="34" charset="0"/>
              </a:rPr>
              <a:t> </a:t>
            </a:r>
            <a:fld id="{6A8FDE07-382F-4FF8-9EF5-D2EA26C890B1}" type="slidenum">
              <a:rPr lang="en-US" altLang="en-US" b="1" smtClean="0">
                <a:latin typeface="Corbel" panose="020B0503020204020204" pitchFamily="34" charset="0"/>
                <a:cs typeface="Calibri Light" panose="020F0302020204030204" pitchFamily="34" charset="0"/>
              </a:rPr>
              <a:pPr/>
              <a:t>23</a:t>
            </a:fld>
            <a:endParaRPr lang="en-US" altLang="en-US" b="1" dirty="0">
              <a:latin typeface="Corbel" panose="020B050302020402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Line 6">
            <a:extLst>
              <a:ext uri="{FF2B5EF4-FFF2-40B4-BE49-F238E27FC236}">
                <a16:creationId xmlns:a16="http://schemas.microsoft.com/office/drawing/2014/main" xmlns="" id="{C14BA408-1E34-47B0-B83D-D502946A74B0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47700"/>
            <a:ext cx="1219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" name="Line 7">
            <a:extLst>
              <a:ext uri="{FF2B5EF4-FFF2-40B4-BE49-F238E27FC236}">
                <a16:creationId xmlns:a16="http://schemas.microsoft.com/office/drawing/2014/main" xmlns="" id="{74A9C18A-A198-457C-BF29-51358239A895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400800"/>
            <a:ext cx="1219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F6B854B-EA9C-46D0-8B2D-71F17146C1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178086"/>
            <a:ext cx="533400" cy="660148"/>
          </a:xfrm>
          <a:prstGeom prst="rect">
            <a:avLst/>
          </a:prstGeom>
        </p:spPr>
      </p:pic>
      <p:sp>
        <p:nvSpPr>
          <p:cNvPr id="16" name="Rectangle 7">
            <a:extLst>
              <a:ext uri="{FF2B5EF4-FFF2-40B4-BE49-F238E27FC236}">
                <a16:creationId xmlns:a16="http://schemas.microsoft.com/office/drawing/2014/main" xmlns="" id="{2167CB79-9D2E-42E5-A109-C8DAC1B07E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sr-Latn-RS" sz="36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3. </a:t>
            </a:r>
            <a:r>
              <a:rPr lang="sr-Latn-R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Smernice za implementaciju I4.0 u rudarstvu</a:t>
            </a:r>
            <a:endParaRPr lang="it-IT" sz="3600" b="1" kern="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  <a:cs typeface="Calibri Light" panose="020F03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7997833-6318-4322-8551-D94CCF26FF65}"/>
              </a:ext>
            </a:extLst>
          </p:cNvPr>
          <p:cNvSpPr txBox="1"/>
          <p:nvPr/>
        </p:nvSpPr>
        <p:spPr>
          <a:xfrm>
            <a:off x="745786" y="6396335"/>
            <a:ext cx="5867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Industrija</a:t>
            </a:r>
            <a:r>
              <a:rPr lang="en-GB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4.0 </a:t>
            </a:r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GB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njena</a:t>
            </a:r>
            <a:r>
              <a:rPr lang="en-GB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primena</a:t>
            </a:r>
            <a:r>
              <a:rPr lang="en-GB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 </a:t>
            </a:r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rudarstvu</a:t>
            </a:r>
            <a:r>
              <a:rPr lang="en-GB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GB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r-Latn-RS" sz="1200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Prošlost – sadašnjost – budućnost</a:t>
            </a:r>
            <a:endParaRPr lang="sr-Latn-R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object 5">
            <a:extLst>
              <a:ext uri="{FF2B5EF4-FFF2-40B4-BE49-F238E27FC236}">
                <a16:creationId xmlns:a16="http://schemas.microsoft.com/office/drawing/2014/main" xmlns="" id="{52CB1FB9-CED7-4396-B3FE-646F4173D5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6437" y="2325773"/>
            <a:ext cx="8239125" cy="375285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sr-Latn-RS" altLang="sr-Latn-RS" sz="2000">
              <a:latin typeface="Arial" panose="020B0604020202020204" pitchFamily="34" charset="0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xmlns="" id="{30E5105A-D45A-4498-B449-FB73F811F60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82622" y="735458"/>
            <a:ext cx="8772805" cy="1120820"/>
          </a:xfrm>
          <a:ln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Industrija 4.0: </a:t>
            </a:r>
            <a:r>
              <a:rPr sz="36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Umrežen</a:t>
            </a:r>
            <a:r>
              <a:rPr lang="sr-Latn-RS" sz="3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sz="3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r-Latn-RS" sz="3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RUDNIK</a:t>
            </a:r>
            <a:r>
              <a:rPr sz="3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budućnosti</a:t>
            </a:r>
          </a:p>
        </p:txBody>
      </p:sp>
      <p:sp>
        <p:nvSpPr>
          <p:cNvPr id="60421" name="object 7">
            <a:extLst>
              <a:ext uri="{FF2B5EF4-FFF2-40B4-BE49-F238E27FC236}">
                <a16:creationId xmlns:a16="http://schemas.microsoft.com/office/drawing/2014/main" xmlns="" id="{20546E8C-15B5-4BD2-8D52-03EC5BCA3E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4050" y="1504951"/>
            <a:ext cx="8489950" cy="630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9370" rIns="0" bIns="0">
            <a:spAutoFit/>
          </a:bodyPr>
          <a:lstStyle>
            <a:lvl1pPr marL="90488"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just">
              <a:lnSpc>
                <a:spcPct val="80000"/>
              </a:lnSpc>
              <a:spcBef>
                <a:spcPts val="313"/>
              </a:spcBef>
              <a:buClrTx/>
              <a:buSzTx/>
              <a:buNone/>
            </a:pPr>
            <a:r>
              <a:rPr lang="sr-Latn-RS" altLang="sr-Latn-RS" sz="1200" b="1" dirty="0">
                <a:solidFill>
                  <a:srgbClr val="C00000"/>
                </a:solidFill>
                <a:latin typeface="Arial" panose="020B0604020202020204" pitchFamily="34" charset="0"/>
              </a:rPr>
              <a:t>Cilj I4.0 </a:t>
            </a:r>
            <a:r>
              <a:rPr lang="sr-Latn-RS" altLang="sr-Latn-RS" sz="1200" dirty="0">
                <a:latin typeface="Arial" panose="020B0604020202020204" pitchFamily="34" charset="0"/>
              </a:rPr>
              <a:t>je </a:t>
            </a:r>
            <a:r>
              <a:rPr lang="sr-Latn-RS" altLang="sr-Latn-RS" sz="1200" b="1" dirty="0">
                <a:latin typeface="Arial" panose="020B0604020202020204" pitchFamily="34" charset="0"/>
              </a:rPr>
              <a:t>pamatna fabrika </a:t>
            </a:r>
            <a:r>
              <a:rPr lang="sr-Latn-RS" altLang="sr-Latn-RS" sz="1200" dirty="0">
                <a:latin typeface="Arial" panose="020B0604020202020204" pitchFamily="34" charset="0"/>
              </a:rPr>
              <a:t>(</a:t>
            </a:r>
            <a:r>
              <a:rPr lang="sr-Latn-RS" altLang="sr-Latn-RS" sz="1200" b="1" dirty="0">
                <a:solidFill>
                  <a:srgbClr val="C00000"/>
                </a:solidFill>
                <a:latin typeface="Arial" panose="020B0604020202020204" pitchFamily="34" charset="0"/>
              </a:rPr>
              <a:t>Smart Factory</a:t>
            </a:r>
            <a:r>
              <a:rPr lang="sr-Latn-RS" altLang="sr-Latn-RS" sz="1200" dirty="0">
                <a:latin typeface="Arial" panose="020B0604020202020204" pitchFamily="34" charset="0"/>
              </a:rPr>
              <a:t>) koja predstavlja inteligentno proizvodno okruženje u kome su </a:t>
            </a:r>
            <a:r>
              <a:rPr lang="sr-Latn-RS" altLang="sr-Latn-RS" sz="1200" b="1" dirty="0">
                <a:latin typeface="Arial" panose="020B0604020202020204" pitchFamily="34" charset="0"/>
              </a:rPr>
              <a:t>proizvodni resursi i  logistički sistemi </a:t>
            </a:r>
            <a:r>
              <a:rPr lang="sr-Latn-RS" altLang="sr-Latn-RS" sz="1200" dirty="0">
                <a:latin typeface="Arial" panose="020B0604020202020204" pitchFamily="34" charset="0"/>
              </a:rPr>
              <a:t>organizuju uglavnom </a:t>
            </a:r>
            <a:r>
              <a:rPr lang="sr-Latn-RS" altLang="sr-Latn-RS" sz="1200" b="1" dirty="0">
                <a:latin typeface="Arial" panose="020B0604020202020204" pitchFamily="34" charset="0"/>
              </a:rPr>
              <a:t>bez ljudske intervencije</a:t>
            </a:r>
            <a:r>
              <a:rPr lang="sr-Latn-RS" altLang="sr-Latn-RS" sz="1200" dirty="0">
                <a:latin typeface="Arial" panose="020B0604020202020204" pitchFamily="34" charset="0"/>
              </a:rPr>
              <a:t>. Isti koncept se može primeniti i na </a:t>
            </a:r>
            <a:r>
              <a:rPr lang="sr-Latn-RS" altLang="sr-Latn-RS" sz="1200" b="1" dirty="0">
                <a:latin typeface="Arial" panose="020B0604020202020204" pitchFamily="34" charset="0"/>
              </a:rPr>
              <a:t>PAMETNI RUDNIK</a:t>
            </a:r>
            <a:r>
              <a:rPr lang="sr-Latn-RS" altLang="sr-Latn-RS" sz="1200" dirty="0">
                <a:latin typeface="Arial" panose="020B0604020202020204" pitchFamily="34" charset="0"/>
              </a:rPr>
              <a:t> (</a:t>
            </a:r>
            <a:r>
              <a:rPr lang="sr-Latn-RS" altLang="sr-Latn-RS" sz="1200" b="1" dirty="0">
                <a:solidFill>
                  <a:srgbClr val="C00000"/>
                </a:solidFill>
                <a:latin typeface="Arial" panose="020B0604020202020204" pitchFamily="34" charset="0"/>
              </a:rPr>
              <a:t>Smart Mine</a:t>
            </a:r>
            <a:r>
              <a:rPr lang="sr-Latn-RS" altLang="sr-Latn-RS" sz="1200" dirty="0">
                <a:latin typeface="Arial" panose="020B0604020202020204" pitchFamily="34" charset="0"/>
              </a:rPr>
              <a:t>). Umrežavanje ugrađenih </a:t>
            </a:r>
            <a:r>
              <a:rPr lang="sr-Latn-RS" altLang="sr-Latn-RS" sz="1200" b="1" dirty="0">
                <a:latin typeface="Arial" panose="020B0604020202020204" pitchFamily="34" charset="0"/>
              </a:rPr>
              <a:t>proizvodnih sistema i dinamičnih poslovnih i  inženjerskih procesa </a:t>
            </a:r>
            <a:r>
              <a:rPr lang="sr-Latn-RS" altLang="sr-Latn-RS" sz="1200" dirty="0">
                <a:latin typeface="Arial" panose="020B0604020202020204" pitchFamily="34" charset="0"/>
              </a:rPr>
              <a:t>omogućava profitabilnu proizvodnju prema personalizovanim zahtevima kupaca/korisnika.</a:t>
            </a:r>
          </a:p>
        </p:txBody>
      </p:sp>
      <p:sp>
        <p:nvSpPr>
          <p:cNvPr id="7" name="Espace réservé du numéro de diapositive 3">
            <a:extLst>
              <a:ext uri="{FF2B5EF4-FFF2-40B4-BE49-F238E27FC236}">
                <a16:creationId xmlns:a16="http://schemas.microsoft.com/office/drawing/2014/main" xmlns="" id="{211E6C4C-C5D4-4FBD-A747-624E99F80BAF}"/>
              </a:ext>
            </a:extLst>
          </p:cNvPr>
          <p:cNvSpPr txBox="1">
            <a:spLocks/>
          </p:cNvSpPr>
          <p:nvPr/>
        </p:nvSpPr>
        <p:spPr>
          <a:xfrm>
            <a:off x="10769600" y="6457950"/>
            <a:ext cx="1117600" cy="3238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 b="1">
                <a:latin typeface="Corbel" panose="020B0503020204020204" pitchFamily="34" charset="0"/>
              </a:rPr>
              <a:t> </a:t>
            </a:r>
            <a:fld id="{6A8FDE07-382F-4FF8-9EF5-D2EA26C890B1}" type="slidenum">
              <a:rPr lang="en-US" altLang="en-US" b="1" smtClean="0">
                <a:latin typeface="Corbel" panose="020B0503020204020204" pitchFamily="34" charset="0"/>
                <a:cs typeface="Calibri Light" panose="020F0302020204030204" pitchFamily="34" charset="0"/>
              </a:rPr>
              <a:pPr/>
              <a:t>24</a:t>
            </a:fld>
            <a:endParaRPr lang="en-US" altLang="en-US" b="1" dirty="0">
              <a:latin typeface="Corbel" panose="020B050302020402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Line 6">
            <a:extLst>
              <a:ext uri="{FF2B5EF4-FFF2-40B4-BE49-F238E27FC236}">
                <a16:creationId xmlns:a16="http://schemas.microsoft.com/office/drawing/2014/main" xmlns="" id="{9914D65D-B72B-4798-85E5-A20E802A822F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47700"/>
            <a:ext cx="1219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" name="Line 7">
            <a:extLst>
              <a:ext uri="{FF2B5EF4-FFF2-40B4-BE49-F238E27FC236}">
                <a16:creationId xmlns:a16="http://schemas.microsoft.com/office/drawing/2014/main" xmlns="" id="{38A78548-3875-4120-ACD9-8BA44C9C33AC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400800"/>
            <a:ext cx="1219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87F0F5D-7C91-4108-B906-578054C304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178086"/>
            <a:ext cx="533400" cy="660148"/>
          </a:xfrm>
          <a:prstGeom prst="rect">
            <a:avLst/>
          </a:prstGeom>
        </p:spPr>
      </p:pic>
      <p:sp>
        <p:nvSpPr>
          <p:cNvPr id="13" name="Rectangle 7">
            <a:extLst>
              <a:ext uri="{FF2B5EF4-FFF2-40B4-BE49-F238E27FC236}">
                <a16:creationId xmlns:a16="http://schemas.microsoft.com/office/drawing/2014/main" xmlns="" id="{273A28F9-2D0E-4826-B528-E62F385A7A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sr-Latn-RS" sz="36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3. </a:t>
            </a:r>
            <a:r>
              <a:rPr lang="sr-Latn-R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Smernice za implementaciju I4.0 u rudarstvu</a:t>
            </a:r>
            <a:endParaRPr lang="it-IT" sz="3600" b="1" kern="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81CB261-7BBA-4EC1-8C06-2FBFDDDE1D00}"/>
              </a:ext>
            </a:extLst>
          </p:cNvPr>
          <p:cNvSpPr txBox="1"/>
          <p:nvPr/>
        </p:nvSpPr>
        <p:spPr>
          <a:xfrm>
            <a:off x="745786" y="6396335"/>
            <a:ext cx="5867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Industrija</a:t>
            </a:r>
            <a:r>
              <a:rPr lang="en-GB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4.0 </a:t>
            </a:r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GB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njena</a:t>
            </a:r>
            <a:r>
              <a:rPr lang="en-GB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primena</a:t>
            </a:r>
            <a:r>
              <a:rPr lang="en-GB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 </a:t>
            </a:r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rudarstvu</a:t>
            </a:r>
            <a:r>
              <a:rPr lang="en-GB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GB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r-Latn-RS" sz="1200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Prošlost – sadašnjost – budućnost</a:t>
            </a:r>
            <a:endParaRPr lang="sr-Latn-R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14680" y="690880"/>
            <a:ext cx="10972800" cy="1143000"/>
          </a:xfrm>
          <a:ln>
            <a:solidFill>
              <a:schemeClr val="bg1"/>
            </a:solidFill>
          </a:ln>
        </p:spPr>
        <p:txBody>
          <a:bodyPr/>
          <a:lstStyle/>
          <a:p>
            <a:r>
              <a:rPr lang="sr-Latn-RS" b="1" dirty="0"/>
              <a:t>Internet X (svega)</a:t>
            </a:r>
            <a:endParaRPr lang="en-US" b="1" dirty="0"/>
          </a:p>
        </p:txBody>
      </p:sp>
      <p:grpSp>
        <p:nvGrpSpPr>
          <p:cNvPr id="602" name="Group 601"/>
          <p:cNvGrpSpPr>
            <a:grpSpLocks/>
          </p:cNvGrpSpPr>
          <p:nvPr/>
        </p:nvGrpSpPr>
        <p:grpSpPr bwMode="auto">
          <a:xfrm>
            <a:off x="1810385" y="1752601"/>
            <a:ext cx="8571230" cy="3880485"/>
            <a:chOff x="1144" y="344"/>
            <a:chExt cx="13498" cy="6111"/>
          </a:xfrm>
        </p:grpSpPr>
        <p:sp>
          <p:nvSpPr>
            <p:cNvPr id="603" name="Freeform 602"/>
            <p:cNvSpPr>
              <a:spLocks/>
            </p:cNvSpPr>
            <p:nvPr/>
          </p:nvSpPr>
          <p:spPr bwMode="auto">
            <a:xfrm>
              <a:off x="2320" y="3135"/>
              <a:ext cx="4136" cy="1376"/>
            </a:xfrm>
            <a:custGeom>
              <a:avLst/>
              <a:gdLst>
                <a:gd name="T0" fmla="+- 0 4421 2321"/>
                <a:gd name="T1" fmla="*/ T0 w 4136"/>
                <a:gd name="T2" fmla="+- 0 4511 3136"/>
                <a:gd name="T3" fmla="*/ 4511 h 1376"/>
                <a:gd name="T4" fmla="+- 0 2398 2321"/>
                <a:gd name="T5" fmla="*/ T4 w 4136"/>
                <a:gd name="T6" fmla="+- 0 3333 3136"/>
                <a:gd name="T7" fmla="*/ 3333 h 1376"/>
                <a:gd name="T8" fmla="+- 0 2321 2321"/>
                <a:gd name="T9" fmla="*/ T8 w 4136"/>
                <a:gd name="T10" fmla="+- 0 3287 3136"/>
                <a:gd name="T11" fmla="*/ 3287 h 1376"/>
                <a:gd name="T12" fmla="+- 0 2321 2321"/>
                <a:gd name="T13" fmla="*/ T12 w 4136"/>
                <a:gd name="T14" fmla="+- 0 3136 3136"/>
                <a:gd name="T15" fmla="*/ 3136 h 1376"/>
                <a:gd name="T16" fmla="+- 0 6456 2321"/>
                <a:gd name="T17" fmla="*/ T16 w 4136"/>
                <a:gd name="T18" fmla="+- 0 3181 3136"/>
                <a:gd name="T19" fmla="*/ 3181 h 1376"/>
                <a:gd name="T20" fmla="+- 0 6456 2321"/>
                <a:gd name="T21" fmla="*/ T20 w 4136"/>
                <a:gd name="T22" fmla="+- 0 3333 3136"/>
                <a:gd name="T23" fmla="*/ 3333 h 1376"/>
                <a:gd name="T24" fmla="+- 0 4421 2321"/>
                <a:gd name="T25" fmla="*/ T24 w 4136"/>
                <a:gd name="T26" fmla="+- 0 4511 3136"/>
                <a:gd name="T27" fmla="*/ 4511 h 137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</a:cxnLst>
              <a:rect l="0" t="0" r="r" b="b"/>
              <a:pathLst>
                <a:path w="4136" h="1376">
                  <a:moveTo>
                    <a:pt x="2100" y="1375"/>
                  </a:moveTo>
                  <a:lnTo>
                    <a:pt x="77" y="197"/>
                  </a:lnTo>
                  <a:lnTo>
                    <a:pt x="0" y="151"/>
                  </a:lnTo>
                  <a:lnTo>
                    <a:pt x="0" y="0"/>
                  </a:lnTo>
                  <a:lnTo>
                    <a:pt x="4135" y="45"/>
                  </a:lnTo>
                  <a:lnTo>
                    <a:pt x="4135" y="197"/>
                  </a:lnTo>
                  <a:lnTo>
                    <a:pt x="2100" y="1375"/>
                  </a:lnTo>
                  <a:close/>
                </a:path>
              </a:pathLst>
            </a:custGeom>
            <a:solidFill>
              <a:srgbClr val="7575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604" name="Freeform 603"/>
            <p:cNvSpPr>
              <a:spLocks/>
            </p:cNvSpPr>
            <p:nvPr/>
          </p:nvSpPr>
          <p:spPr bwMode="auto">
            <a:xfrm>
              <a:off x="5652" y="4146"/>
              <a:ext cx="4138" cy="1376"/>
            </a:xfrm>
            <a:custGeom>
              <a:avLst/>
              <a:gdLst>
                <a:gd name="T0" fmla="+- 0 7754 5652"/>
                <a:gd name="T1" fmla="*/ T0 w 4138"/>
                <a:gd name="T2" fmla="+- 0 5521 4146"/>
                <a:gd name="T3" fmla="*/ 5521 h 1376"/>
                <a:gd name="T4" fmla="+- 0 5652 5652"/>
                <a:gd name="T5" fmla="*/ T4 w 4138"/>
                <a:gd name="T6" fmla="+- 0 4297 4146"/>
                <a:gd name="T7" fmla="*/ 4297 h 1376"/>
                <a:gd name="T8" fmla="+- 0 5652 5652"/>
                <a:gd name="T9" fmla="*/ T8 w 4138"/>
                <a:gd name="T10" fmla="+- 0 4146 4146"/>
                <a:gd name="T11" fmla="*/ 4146 h 1376"/>
                <a:gd name="T12" fmla="+- 0 9790 5652"/>
                <a:gd name="T13" fmla="*/ T12 w 4138"/>
                <a:gd name="T14" fmla="+- 0 4189 4146"/>
                <a:gd name="T15" fmla="*/ 4189 h 1376"/>
                <a:gd name="T16" fmla="+- 0 9790 5652"/>
                <a:gd name="T17" fmla="*/ T16 w 4138"/>
                <a:gd name="T18" fmla="+- 0 4343 4146"/>
                <a:gd name="T19" fmla="*/ 4343 h 1376"/>
                <a:gd name="T20" fmla="+- 0 7754 5652"/>
                <a:gd name="T21" fmla="*/ T20 w 4138"/>
                <a:gd name="T22" fmla="+- 0 5521 4146"/>
                <a:gd name="T23" fmla="*/ 5521 h 137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</a:cxnLst>
              <a:rect l="0" t="0" r="r" b="b"/>
              <a:pathLst>
                <a:path w="4138" h="1376">
                  <a:moveTo>
                    <a:pt x="2102" y="1375"/>
                  </a:moveTo>
                  <a:lnTo>
                    <a:pt x="0" y="151"/>
                  </a:lnTo>
                  <a:lnTo>
                    <a:pt x="0" y="0"/>
                  </a:lnTo>
                  <a:lnTo>
                    <a:pt x="4138" y="43"/>
                  </a:lnTo>
                  <a:lnTo>
                    <a:pt x="4138" y="197"/>
                  </a:lnTo>
                  <a:lnTo>
                    <a:pt x="2102" y="1375"/>
                  </a:lnTo>
                  <a:close/>
                </a:path>
              </a:pathLst>
            </a:custGeom>
            <a:solidFill>
              <a:srgbClr val="7575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605" name="Freeform 604"/>
            <p:cNvSpPr>
              <a:spLocks/>
            </p:cNvSpPr>
            <p:nvPr/>
          </p:nvSpPr>
          <p:spPr bwMode="auto">
            <a:xfrm>
              <a:off x="9273" y="3392"/>
              <a:ext cx="4128" cy="1378"/>
            </a:xfrm>
            <a:custGeom>
              <a:avLst/>
              <a:gdLst>
                <a:gd name="T0" fmla="+- 0 11374 9274"/>
                <a:gd name="T1" fmla="*/ T0 w 4128"/>
                <a:gd name="T2" fmla="+- 0 4770 3393"/>
                <a:gd name="T3" fmla="*/ 4770 h 1378"/>
                <a:gd name="T4" fmla="+- 0 9350 9274"/>
                <a:gd name="T5" fmla="*/ T4 w 4128"/>
                <a:gd name="T6" fmla="+- 0 3589 3393"/>
                <a:gd name="T7" fmla="*/ 3589 h 1378"/>
                <a:gd name="T8" fmla="+- 0 9274 9274"/>
                <a:gd name="T9" fmla="*/ T8 w 4128"/>
                <a:gd name="T10" fmla="+- 0 3544 3393"/>
                <a:gd name="T11" fmla="*/ 3544 h 1378"/>
                <a:gd name="T12" fmla="+- 0 9274 9274"/>
                <a:gd name="T13" fmla="*/ T12 w 4128"/>
                <a:gd name="T14" fmla="+- 0 3393 3393"/>
                <a:gd name="T15" fmla="*/ 3393 h 1378"/>
                <a:gd name="T16" fmla="+- 0 13402 9274"/>
                <a:gd name="T17" fmla="*/ T16 w 4128"/>
                <a:gd name="T18" fmla="+- 0 3438 3393"/>
                <a:gd name="T19" fmla="*/ 3438 h 1378"/>
                <a:gd name="T20" fmla="+- 0 13402 9274"/>
                <a:gd name="T21" fmla="*/ T20 w 4128"/>
                <a:gd name="T22" fmla="+- 0 3594 3393"/>
                <a:gd name="T23" fmla="*/ 3594 h 1378"/>
                <a:gd name="T24" fmla="+- 0 11374 9274"/>
                <a:gd name="T25" fmla="*/ T24 w 4128"/>
                <a:gd name="T26" fmla="+- 0 4770 3393"/>
                <a:gd name="T27" fmla="*/ 4770 h 137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</a:cxnLst>
              <a:rect l="0" t="0" r="r" b="b"/>
              <a:pathLst>
                <a:path w="4128" h="1378">
                  <a:moveTo>
                    <a:pt x="2100" y="1377"/>
                  </a:moveTo>
                  <a:lnTo>
                    <a:pt x="76" y="196"/>
                  </a:lnTo>
                  <a:lnTo>
                    <a:pt x="0" y="151"/>
                  </a:lnTo>
                  <a:lnTo>
                    <a:pt x="0" y="0"/>
                  </a:lnTo>
                  <a:lnTo>
                    <a:pt x="4128" y="45"/>
                  </a:lnTo>
                  <a:lnTo>
                    <a:pt x="4128" y="201"/>
                  </a:lnTo>
                  <a:lnTo>
                    <a:pt x="2100" y="1377"/>
                  </a:lnTo>
                  <a:close/>
                </a:path>
              </a:pathLst>
            </a:custGeom>
            <a:solidFill>
              <a:srgbClr val="7575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606" name="Freeform 605"/>
            <p:cNvSpPr>
              <a:spLocks/>
            </p:cNvSpPr>
            <p:nvPr/>
          </p:nvSpPr>
          <p:spPr bwMode="auto">
            <a:xfrm>
              <a:off x="2320" y="1955"/>
              <a:ext cx="4136" cy="2405"/>
            </a:xfrm>
            <a:custGeom>
              <a:avLst/>
              <a:gdLst>
                <a:gd name="T0" fmla="+- 0 4421 2321"/>
                <a:gd name="T1" fmla="*/ T0 w 4136"/>
                <a:gd name="T2" fmla="+- 0 4360 1955"/>
                <a:gd name="T3" fmla="*/ 4360 h 2405"/>
                <a:gd name="T4" fmla="+- 0 2398 2321"/>
                <a:gd name="T5" fmla="*/ T4 w 4136"/>
                <a:gd name="T6" fmla="+- 0 3181 1955"/>
                <a:gd name="T7" fmla="*/ 3181 h 2405"/>
                <a:gd name="T8" fmla="+- 0 2321 2321"/>
                <a:gd name="T9" fmla="*/ T8 w 4136"/>
                <a:gd name="T10" fmla="+- 0 3136 1955"/>
                <a:gd name="T11" fmla="*/ 3136 h 2405"/>
                <a:gd name="T12" fmla="+- 0 4356 2321"/>
                <a:gd name="T13" fmla="*/ T12 w 4136"/>
                <a:gd name="T14" fmla="+- 0 1955 1955"/>
                <a:gd name="T15" fmla="*/ 1955 h 2405"/>
                <a:gd name="T16" fmla="+- 0 6456 2321"/>
                <a:gd name="T17" fmla="*/ T16 w 4136"/>
                <a:gd name="T18" fmla="+- 0 3181 1955"/>
                <a:gd name="T19" fmla="*/ 3181 h 2405"/>
                <a:gd name="T20" fmla="+- 0 4421 2321"/>
                <a:gd name="T21" fmla="*/ T20 w 4136"/>
                <a:gd name="T22" fmla="+- 0 4360 1955"/>
                <a:gd name="T23" fmla="*/ 4360 h 240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</a:cxnLst>
              <a:rect l="0" t="0" r="r" b="b"/>
              <a:pathLst>
                <a:path w="4136" h="2405">
                  <a:moveTo>
                    <a:pt x="2100" y="2405"/>
                  </a:moveTo>
                  <a:lnTo>
                    <a:pt x="77" y="1226"/>
                  </a:lnTo>
                  <a:lnTo>
                    <a:pt x="0" y="1181"/>
                  </a:lnTo>
                  <a:lnTo>
                    <a:pt x="2035" y="0"/>
                  </a:lnTo>
                  <a:lnTo>
                    <a:pt x="4135" y="1226"/>
                  </a:lnTo>
                  <a:lnTo>
                    <a:pt x="2100" y="2405"/>
                  </a:lnTo>
                  <a:close/>
                </a:path>
              </a:pathLst>
            </a:custGeom>
            <a:solidFill>
              <a:srgbClr val="CFCF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pic>
          <p:nvPicPr>
            <p:cNvPr id="607" name="Picture 60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1" y="1456"/>
              <a:ext cx="3375" cy="27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8" name="Freeform 607"/>
            <p:cNvSpPr>
              <a:spLocks/>
            </p:cNvSpPr>
            <p:nvPr/>
          </p:nvSpPr>
          <p:spPr bwMode="auto">
            <a:xfrm>
              <a:off x="5652" y="2965"/>
              <a:ext cx="4138" cy="2403"/>
            </a:xfrm>
            <a:custGeom>
              <a:avLst/>
              <a:gdLst>
                <a:gd name="T0" fmla="+- 0 7754 5652"/>
                <a:gd name="T1" fmla="*/ T0 w 4138"/>
                <a:gd name="T2" fmla="+- 0 5368 2965"/>
                <a:gd name="T3" fmla="*/ 5368 h 2403"/>
                <a:gd name="T4" fmla="+- 0 5652 5652"/>
                <a:gd name="T5" fmla="*/ T4 w 4138"/>
                <a:gd name="T6" fmla="+- 0 4146 2965"/>
                <a:gd name="T7" fmla="*/ 4146 h 2403"/>
                <a:gd name="T8" fmla="+- 0 7690 5652"/>
                <a:gd name="T9" fmla="*/ T8 w 4138"/>
                <a:gd name="T10" fmla="+- 0 2965 2965"/>
                <a:gd name="T11" fmla="*/ 2965 h 2403"/>
                <a:gd name="T12" fmla="+- 0 9790 5652"/>
                <a:gd name="T13" fmla="*/ T12 w 4138"/>
                <a:gd name="T14" fmla="+- 0 4189 2965"/>
                <a:gd name="T15" fmla="*/ 4189 h 2403"/>
                <a:gd name="T16" fmla="+- 0 7754 5652"/>
                <a:gd name="T17" fmla="*/ T16 w 4138"/>
                <a:gd name="T18" fmla="+- 0 5368 2965"/>
                <a:gd name="T19" fmla="*/ 5368 h 240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4138" h="2403">
                  <a:moveTo>
                    <a:pt x="2102" y="2403"/>
                  </a:moveTo>
                  <a:lnTo>
                    <a:pt x="0" y="1181"/>
                  </a:lnTo>
                  <a:lnTo>
                    <a:pt x="2038" y="0"/>
                  </a:lnTo>
                  <a:lnTo>
                    <a:pt x="4138" y="1224"/>
                  </a:lnTo>
                  <a:lnTo>
                    <a:pt x="2102" y="2403"/>
                  </a:lnTo>
                  <a:close/>
                </a:path>
              </a:pathLst>
            </a:custGeom>
            <a:solidFill>
              <a:srgbClr val="CFCF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pic>
          <p:nvPicPr>
            <p:cNvPr id="609" name="Picture 60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0" y="2660"/>
              <a:ext cx="3036" cy="2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0" name="Picture 60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62" y="3654"/>
              <a:ext cx="389" cy="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1" name="AutoShape 1184"/>
            <p:cNvSpPr>
              <a:spLocks/>
            </p:cNvSpPr>
            <p:nvPr/>
          </p:nvSpPr>
          <p:spPr bwMode="auto">
            <a:xfrm>
              <a:off x="9055" y="3666"/>
              <a:ext cx="370" cy="480"/>
            </a:xfrm>
            <a:custGeom>
              <a:avLst/>
              <a:gdLst>
                <a:gd name="T0" fmla="+- 0 9406 9055"/>
                <a:gd name="T1" fmla="*/ T0 w 370"/>
                <a:gd name="T2" fmla="+- 0 4146 3666"/>
                <a:gd name="T3" fmla="*/ 4146 h 480"/>
                <a:gd name="T4" fmla="+- 0 9396 9055"/>
                <a:gd name="T5" fmla="*/ T4 w 370"/>
                <a:gd name="T6" fmla="+- 0 4139 3666"/>
                <a:gd name="T7" fmla="*/ 4139 h 480"/>
                <a:gd name="T8" fmla="+- 0 9082 9055"/>
                <a:gd name="T9" fmla="*/ T8 w 370"/>
                <a:gd name="T10" fmla="+- 0 3957 3666"/>
                <a:gd name="T11" fmla="*/ 3957 h 480"/>
                <a:gd name="T12" fmla="+- 0 9072 9055"/>
                <a:gd name="T13" fmla="*/ T12 w 370"/>
                <a:gd name="T14" fmla="+- 0 3952 3666"/>
                <a:gd name="T15" fmla="*/ 3952 h 480"/>
                <a:gd name="T16" fmla="+- 0 9065 9055"/>
                <a:gd name="T17" fmla="*/ T16 w 370"/>
                <a:gd name="T18" fmla="+- 0 3937 3666"/>
                <a:gd name="T19" fmla="*/ 3937 h 480"/>
                <a:gd name="T20" fmla="+- 0 9065 9055"/>
                <a:gd name="T21" fmla="*/ T20 w 370"/>
                <a:gd name="T22" fmla="+- 0 3925 3666"/>
                <a:gd name="T23" fmla="*/ 3925 h 480"/>
                <a:gd name="T24" fmla="+- 0 9055 9055"/>
                <a:gd name="T25" fmla="*/ T24 w 370"/>
                <a:gd name="T26" fmla="+- 0 3683 3666"/>
                <a:gd name="T27" fmla="*/ 3683 h 480"/>
                <a:gd name="T28" fmla="+- 0 9055 9055"/>
                <a:gd name="T29" fmla="*/ T28 w 370"/>
                <a:gd name="T30" fmla="+- 0 3671 3666"/>
                <a:gd name="T31" fmla="*/ 3671 h 480"/>
                <a:gd name="T32" fmla="+- 0 9065 9055"/>
                <a:gd name="T33" fmla="*/ T32 w 370"/>
                <a:gd name="T34" fmla="+- 0 3666 3666"/>
                <a:gd name="T35" fmla="*/ 3666 h 480"/>
                <a:gd name="T36" fmla="+- 0 9074 9055"/>
                <a:gd name="T37" fmla="*/ T36 w 370"/>
                <a:gd name="T38" fmla="+- 0 3673 3666"/>
                <a:gd name="T39" fmla="*/ 3673 h 480"/>
                <a:gd name="T40" fmla="+- 0 9230 9055"/>
                <a:gd name="T41" fmla="*/ T40 w 370"/>
                <a:gd name="T42" fmla="+- 0 3762 3666"/>
                <a:gd name="T43" fmla="*/ 3762 h 480"/>
                <a:gd name="T44" fmla="+- 0 9310 9055"/>
                <a:gd name="T45" fmla="*/ T44 w 370"/>
                <a:gd name="T46" fmla="+- 0 3762 3666"/>
                <a:gd name="T47" fmla="*/ 3762 h 480"/>
                <a:gd name="T48" fmla="+- 0 9403 9055"/>
                <a:gd name="T49" fmla="*/ T48 w 370"/>
                <a:gd name="T50" fmla="+- 0 3815 3666"/>
                <a:gd name="T51" fmla="*/ 3815 h 480"/>
                <a:gd name="T52" fmla="+- 0 9412 9055"/>
                <a:gd name="T53" fmla="*/ T52 w 370"/>
                <a:gd name="T54" fmla="+- 0 3822 3666"/>
                <a:gd name="T55" fmla="*/ 3822 h 480"/>
                <a:gd name="T56" fmla="+- 0 9419 9055"/>
                <a:gd name="T57" fmla="*/ T56 w 370"/>
                <a:gd name="T58" fmla="+- 0 3830 3666"/>
                <a:gd name="T59" fmla="*/ 3830 h 480"/>
                <a:gd name="T60" fmla="+- 0 9423 9055"/>
                <a:gd name="T61" fmla="*/ T60 w 370"/>
                <a:gd name="T62" fmla="+- 0 3840 3666"/>
                <a:gd name="T63" fmla="*/ 3840 h 480"/>
                <a:gd name="T64" fmla="+- 0 9425 9055"/>
                <a:gd name="T65" fmla="*/ T64 w 370"/>
                <a:gd name="T66" fmla="+- 0 3851 3666"/>
                <a:gd name="T67" fmla="*/ 3851 h 480"/>
                <a:gd name="T68" fmla="+- 0 9415 9055"/>
                <a:gd name="T69" fmla="*/ T68 w 370"/>
                <a:gd name="T70" fmla="+- 0 4127 3666"/>
                <a:gd name="T71" fmla="*/ 4127 h 480"/>
                <a:gd name="T72" fmla="+- 0 9415 9055"/>
                <a:gd name="T73" fmla="*/ T72 w 370"/>
                <a:gd name="T74" fmla="+- 0 4139 3666"/>
                <a:gd name="T75" fmla="*/ 4139 h 480"/>
                <a:gd name="T76" fmla="+- 0 9406 9055"/>
                <a:gd name="T77" fmla="*/ T76 w 370"/>
                <a:gd name="T78" fmla="+- 0 4146 3666"/>
                <a:gd name="T79" fmla="*/ 4146 h 480"/>
                <a:gd name="T80" fmla="+- 0 9310 9055"/>
                <a:gd name="T81" fmla="*/ T80 w 370"/>
                <a:gd name="T82" fmla="+- 0 3762 3666"/>
                <a:gd name="T83" fmla="*/ 3762 h 480"/>
                <a:gd name="T84" fmla="+- 0 9230 9055"/>
                <a:gd name="T85" fmla="*/ T84 w 370"/>
                <a:gd name="T86" fmla="+- 0 3762 3666"/>
                <a:gd name="T87" fmla="*/ 3762 h 480"/>
                <a:gd name="T88" fmla="+- 0 9238 9055"/>
                <a:gd name="T89" fmla="*/ T88 w 370"/>
                <a:gd name="T90" fmla="+- 0 3741 3666"/>
                <a:gd name="T91" fmla="*/ 3741 h 480"/>
                <a:gd name="T92" fmla="+- 0 9242 9055"/>
                <a:gd name="T93" fmla="*/ T92 w 370"/>
                <a:gd name="T94" fmla="+- 0 3731 3666"/>
                <a:gd name="T95" fmla="*/ 3731 h 480"/>
                <a:gd name="T96" fmla="+- 0 9254 9055"/>
                <a:gd name="T97" fmla="*/ T96 w 370"/>
                <a:gd name="T98" fmla="+- 0 3729 3666"/>
                <a:gd name="T99" fmla="*/ 3729 h 480"/>
                <a:gd name="T100" fmla="+- 0 9264 9055"/>
                <a:gd name="T101" fmla="*/ T100 w 370"/>
                <a:gd name="T102" fmla="+- 0 3736 3666"/>
                <a:gd name="T103" fmla="*/ 3736 h 480"/>
                <a:gd name="T104" fmla="+- 0 9310 9055"/>
                <a:gd name="T105" fmla="*/ T104 w 370"/>
                <a:gd name="T106" fmla="+- 0 3762 3666"/>
                <a:gd name="T107" fmla="*/ 3762 h 48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</a:cxnLst>
              <a:rect l="0" t="0" r="r" b="b"/>
              <a:pathLst>
                <a:path w="370" h="480">
                  <a:moveTo>
                    <a:pt x="351" y="480"/>
                  </a:moveTo>
                  <a:lnTo>
                    <a:pt x="341" y="473"/>
                  </a:lnTo>
                  <a:lnTo>
                    <a:pt x="27" y="291"/>
                  </a:lnTo>
                  <a:lnTo>
                    <a:pt x="17" y="286"/>
                  </a:lnTo>
                  <a:lnTo>
                    <a:pt x="10" y="271"/>
                  </a:lnTo>
                  <a:lnTo>
                    <a:pt x="10" y="259"/>
                  </a:lnTo>
                  <a:lnTo>
                    <a:pt x="0" y="17"/>
                  </a:lnTo>
                  <a:lnTo>
                    <a:pt x="0" y="5"/>
                  </a:lnTo>
                  <a:lnTo>
                    <a:pt x="10" y="0"/>
                  </a:lnTo>
                  <a:lnTo>
                    <a:pt x="19" y="7"/>
                  </a:lnTo>
                  <a:lnTo>
                    <a:pt x="175" y="96"/>
                  </a:lnTo>
                  <a:lnTo>
                    <a:pt x="255" y="96"/>
                  </a:lnTo>
                  <a:lnTo>
                    <a:pt x="348" y="149"/>
                  </a:lnTo>
                  <a:lnTo>
                    <a:pt x="357" y="156"/>
                  </a:lnTo>
                  <a:lnTo>
                    <a:pt x="364" y="164"/>
                  </a:lnTo>
                  <a:lnTo>
                    <a:pt x="368" y="174"/>
                  </a:lnTo>
                  <a:lnTo>
                    <a:pt x="370" y="185"/>
                  </a:lnTo>
                  <a:lnTo>
                    <a:pt x="360" y="461"/>
                  </a:lnTo>
                  <a:lnTo>
                    <a:pt x="360" y="473"/>
                  </a:lnTo>
                  <a:lnTo>
                    <a:pt x="351" y="480"/>
                  </a:lnTo>
                  <a:close/>
                  <a:moveTo>
                    <a:pt x="255" y="96"/>
                  </a:moveTo>
                  <a:lnTo>
                    <a:pt x="175" y="96"/>
                  </a:lnTo>
                  <a:lnTo>
                    <a:pt x="183" y="75"/>
                  </a:lnTo>
                  <a:lnTo>
                    <a:pt x="187" y="65"/>
                  </a:lnTo>
                  <a:lnTo>
                    <a:pt x="199" y="63"/>
                  </a:lnTo>
                  <a:lnTo>
                    <a:pt x="209" y="70"/>
                  </a:lnTo>
                  <a:lnTo>
                    <a:pt x="255" y="96"/>
                  </a:lnTo>
                  <a:close/>
                </a:path>
              </a:pathLst>
            </a:custGeom>
            <a:solidFill>
              <a:srgbClr val="EDA1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pic>
          <p:nvPicPr>
            <p:cNvPr id="612" name="Picture 61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79" y="3663"/>
              <a:ext cx="358" cy="3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3" name="AutoShape 1182"/>
            <p:cNvSpPr>
              <a:spLocks/>
            </p:cNvSpPr>
            <p:nvPr/>
          </p:nvSpPr>
          <p:spPr bwMode="auto">
            <a:xfrm>
              <a:off x="9045" y="3762"/>
              <a:ext cx="416" cy="514"/>
            </a:xfrm>
            <a:custGeom>
              <a:avLst/>
              <a:gdLst>
                <a:gd name="T0" fmla="+- 0 9418 9046"/>
                <a:gd name="T1" fmla="*/ T0 w 416"/>
                <a:gd name="T2" fmla="+- 0 4276 3762"/>
                <a:gd name="T3" fmla="*/ 4276 h 514"/>
                <a:gd name="T4" fmla="+- 0 9422 9046"/>
                <a:gd name="T5" fmla="*/ T4 w 416"/>
                <a:gd name="T6" fmla="+- 0 4271 3762"/>
                <a:gd name="T7" fmla="*/ 4271 h 514"/>
                <a:gd name="T8" fmla="+- 0 9422 9046"/>
                <a:gd name="T9" fmla="*/ T8 w 416"/>
                <a:gd name="T10" fmla="+- 0 4266 3762"/>
                <a:gd name="T11" fmla="*/ 4266 h 514"/>
                <a:gd name="T12" fmla="+- 0 9434 9046"/>
                <a:gd name="T13" fmla="*/ T12 w 416"/>
                <a:gd name="T14" fmla="+- 0 4060 3762"/>
                <a:gd name="T15" fmla="*/ 4060 h 514"/>
                <a:gd name="T16" fmla="+- 0 9434 9046"/>
                <a:gd name="T17" fmla="*/ T16 w 416"/>
                <a:gd name="T18" fmla="+- 0 4053 3762"/>
                <a:gd name="T19" fmla="*/ 4053 h 514"/>
                <a:gd name="T20" fmla="+- 0 9430 9046"/>
                <a:gd name="T21" fmla="*/ T20 w 416"/>
                <a:gd name="T22" fmla="+- 0 4043 3762"/>
                <a:gd name="T23" fmla="*/ 4043 h 514"/>
                <a:gd name="T24" fmla="+- 0 9422 9046"/>
                <a:gd name="T25" fmla="*/ T24 w 416"/>
                <a:gd name="T26" fmla="+- 0 4038 3762"/>
                <a:gd name="T27" fmla="*/ 4038 h 514"/>
                <a:gd name="T28" fmla="+- 0 9420 9046"/>
                <a:gd name="T29" fmla="*/ T28 w 416"/>
                <a:gd name="T30" fmla="+- 0 4033 3762"/>
                <a:gd name="T31" fmla="*/ 4033 h 514"/>
                <a:gd name="T32" fmla="+- 0 9413 9046"/>
                <a:gd name="T33" fmla="*/ T32 w 416"/>
                <a:gd name="T34" fmla="+- 0 4026 3762"/>
                <a:gd name="T35" fmla="*/ 4026 h 514"/>
                <a:gd name="T36" fmla="+- 0 9247 9046"/>
                <a:gd name="T37" fmla="*/ T36 w 416"/>
                <a:gd name="T38" fmla="+- 0 3930 3762"/>
                <a:gd name="T39" fmla="*/ 3930 h 514"/>
                <a:gd name="T40" fmla="+- 0 9240 9046"/>
                <a:gd name="T41" fmla="*/ T40 w 416"/>
                <a:gd name="T42" fmla="+- 0 3904 3762"/>
                <a:gd name="T43" fmla="*/ 3904 h 514"/>
                <a:gd name="T44" fmla="+- 0 9238 9046"/>
                <a:gd name="T45" fmla="*/ T44 w 416"/>
                <a:gd name="T46" fmla="+- 0 3897 3762"/>
                <a:gd name="T47" fmla="*/ 3897 h 514"/>
                <a:gd name="T48" fmla="+- 0 9228 9046"/>
                <a:gd name="T49" fmla="*/ T48 w 416"/>
                <a:gd name="T50" fmla="+- 0 3882 3762"/>
                <a:gd name="T51" fmla="*/ 3882 h 514"/>
                <a:gd name="T52" fmla="+- 0 9223 9046"/>
                <a:gd name="T53" fmla="*/ T52 w 416"/>
                <a:gd name="T54" fmla="+- 0 3877 3762"/>
                <a:gd name="T55" fmla="*/ 3877 h 514"/>
                <a:gd name="T56" fmla="+- 0 9216 9046"/>
                <a:gd name="T57" fmla="*/ T56 w 416"/>
                <a:gd name="T58" fmla="+- 0 3873 3762"/>
                <a:gd name="T59" fmla="*/ 3873 h 514"/>
                <a:gd name="T60" fmla="+- 0 9211 9046"/>
                <a:gd name="T61" fmla="*/ T60 w 416"/>
                <a:gd name="T62" fmla="+- 0 3868 3762"/>
                <a:gd name="T63" fmla="*/ 3868 h 514"/>
                <a:gd name="T64" fmla="+- 0 9062 9046"/>
                <a:gd name="T65" fmla="*/ T64 w 416"/>
                <a:gd name="T66" fmla="+- 0 3781 3762"/>
                <a:gd name="T67" fmla="*/ 3781 h 514"/>
                <a:gd name="T68" fmla="+- 0 9060 9046"/>
                <a:gd name="T69" fmla="*/ T68 w 416"/>
                <a:gd name="T70" fmla="+- 0 3779 3762"/>
                <a:gd name="T71" fmla="*/ 3779 h 514"/>
                <a:gd name="T72" fmla="+- 0 9055 9046"/>
                <a:gd name="T73" fmla="*/ T72 w 416"/>
                <a:gd name="T74" fmla="+- 0 3779 3762"/>
                <a:gd name="T75" fmla="*/ 3779 h 514"/>
                <a:gd name="T76" fmla="+- 0 9053 9046"/>
                <a:gd name="T77" fmla="*/ T76 w 416"/>
                <a:gd name="T78" fmla="+- 0 3777 3762"/>
                <a:gd name="T79" fmla="*/ 3777 h 514"/>
                <a:gd name="T80" fmla="+- 0 9050 9046"/>
                <a:gd name="T81" fmla="*/ T80 w 416"/>
                <a:gd name="T82" fmla="+- 0 3777 3762"/>
                <a:gd name="T83" fmla="*/ 3777 h 514"/>
                <a:gd name="T84" fmla="+- 0 9074 9046"/>
                <a:gd name="T85" fmla="*/ T84 w 416"/>
                <a:gd name="T86" fmla="+- 0 3762 3762"/>
                <a:gd name="T87" fmla="*/ 3762 h 514"/>
                <a:gd name="T88" fmla="+- 0 9084 9046"/>
                <a:gd name="T89" fmla="*/ T88 w 416"/>
                <a:gd name="T90" fmla="+- 0 3762 3762"/>
                <a:gd name="T91" fmla="*/ 3762 h 514"/>
                <a:gd name="T92" fmla="+- 0 9089 9046"/>
                <a:gd name="T93" fmla="*/ T92 w 416"/>
                <a:gd name="T94" fmla="+- 0 3765 3762"/>
                <a:gd name="T95" fmla="*/ 3765 h 514"/>
                <a:gd name="T96" fmla="+- 0 9091 9046"/>
                <a:gd name="T97" fmla="*/ T96 w 416"/>
                <a:gd name="T98" fmla="+- 0 3765 3762"/>
                <a:gd name="T99" fmla="*/ 3765 h 514"/>
                <a:gd name="T100" fmla="+- 0 9240 9046"/>
                <a:gd name="T101" fmla="*/ T100 w 416"/>
                <a:gd name="T102" fmla="+- 0 3853 3762"/>
                <a:gd name="T103" fmla="*/ 3853 h 514"/>
                <a:gd name="T104" fmla="+- 0 9245 9046"/>
                <a:gd name="T105" fmla="*/ T104 w 416"/>
                <a:gd name="T106" fmla="+- 0 3856 3762"/>
                <a:gd name="T107" fmla="*/ 3856 h 514"/>
                <a:gd name="T108" fmla="+- 0 9250 9046"/>
                <a:gd name="T109" fmla="*/ T108 w 416"/>
                <a:gd name="T110" fmla="+- 0 3861 3762"/>
                <a:gd name="T111" fmla="*/ 3861 h 514"/>
                <a:gd name="T112" fmla="+- 0 9254 9046"/>
                <a:gd name="T113" fmla="*/ T112 w 416"/>
                <a:gd name="T114" fmla="+- 0 3868 3762"/>
                <a:gd name="T115" fmla="*/ 3868 h 514"/>
                <a:gd name="T116" fmla="+- 0 9259 9046"/>
                <a:gd name="T117" fmla="*/ T116 w 416"/>
                <a:gd name="T118" fmla="+- 0 3873 3762"/>
                <a:gd name="T119" fmla="*/ 3873 h 514"/>
                <a:gd name="T120" fmla="+- 0 9264 9046"/>
                <a:gd name="T121" fmla="*/ T120 w 416"/>
                <a:gd name="T122" fmla="+- 0 3880 3762"/>
                <a:gd name="T123" fmla="*/ 3880 h 514"/>
                <a:gd name="T124" fmla="+- 0 9276 9046"/>
                <a:gd name="T125" fmla="*/ T124 w 416"/>
                <a:gd name="T126" fmla="+- 0 3916 3762"/>
                <a:gd name="T127" fmla="*/ 3916 h 514"/>
                <a:gd name="T128" fmla="+- 0 9439 9046"/>
                <a:gd name="T129" fmla="*/ T128 w 416"/>
                <a:gd name="T130" fmla="+- 0 4012 3762"/>
                <a:gd name="T131" fmla="*/ 4012 h 514"/>
                <a:gd name="T132" fmla="+- 0 9444 9046"/>
                <a:gd name="T133" fmla="*/ T132 w 416"/>
                <a:gd name="T134" fmla="+- 0 4014 3762"/>
                <a:gd name="T135" fmla="*/ 4014 h 514"/>
                <a:gd name="T136" fmla="+- 0 9446 9046"/>
                <a:gd name="T137" fmla="*/ T136 w 416"/>
                <a:gd name="T138" fmla="+- 0 4017 3762"/>
                <a:gd name="T139" fmla="*/ 4017 h 514"/>
                <a:gd name="T140" fmla="+- 0 9451 9046"/>
                <a:gd name="T141" fmla="*/ T140 w 416"/>
                <a:gd name="T142" fmla="+- 0 4019 3762"/>
                <a:gd name="T143" fmla="*/ 4019 h 514"/>
                <a:gd name="T144" fmla="+- 0 9456 9046"/>
                <a:gd name="T145" fmla="*/ T144 w 416"/>
                <a:gd name="T146" fmla="+- 0 4029 3762"/>
                <a:gd name="T147" fmla="*/ 4029 h 514"/>
                <a:gd name="T148" fmla="+- 0 9461 9046"/>
                <a:gd name="T149" fmla="*/ T148 w 416"/>
                <a:gd name="T150" fmla="+- 0 4036 3762"/>
                <a:gd name="T151" fmla="*/ 4036 h 514"/>
                <a:gd name="T152" fmla="+- 0 9461 9046"/>
                <a:gd name="T153" fmla="*/ T152 w 416"/>
                <a:gd name="T154" fmla="+- 0 4043 3762"/>
                <a:gd name="T155" fmla="*/ 4043 h 514"/>
                <a:gd name="T156" fmla="+- 0 9451 9046"/>
                <a:gd name="T157" fmla="*/ T156 w 416"/>
                <a:gd name="T158" fmla="+- 0 4249 3762"/>
                <a:gd name="T159" fmla="*/ 4249 h 514"/>
                <a:gd name="T160" fmla="+- 0 9451 9046"/>
                <a:gd name="T161" fmla="*/ T160 w 416"/>
                <a:gd name="T162" fmla="+- 0 4254 3762"/>
                <a:gd name="T163" fmla="*/ 4254 h 514"/>
                <a:gd name="T164" fmla="+- 0 9449 9046"/>
                <a:gd name="T165" fmla="*/ T164 w 416"/>
                <a:gd name="T166" fmla="+- 0 4259 3762"/>
                <a:gd name="T167" fmla="*/ 4259 h 514"/>
                <a:gd name="T168" fmla="+- 0 9446 9046"/>
                <a:gd name="T169" fmla="*/ T168 w 416"/>
                <a:gd name="T170" fmla="+- 0 4259 3762"/>
                <a:gd name="T171" fmla="*/ 4259 h 514"/>
                <a:gd name="T172" fmla="+- 0 9418 9046"/>
                <a:gd name="T173" fmla="*/ T172 w 416"/>
                <a:gd name="T174" fmla="+- 0 4276 3762"/>
                <a:gd name="T175" fmla="*/ 4276 h 514"/>
                <a:gd name="T176" fmla="+- 0 9046 9046"/>
                <a:gd name="T177" fmla="*/ T176 w 416"/>
                <a:gd name="T178" fmla="+- 0 3779 3762"/>
                <a:gd name="T179" fmla="*/ 3779 h 514"/>
                <a:gd name="T180" fmla="+- 0 9048 9046"/>
                <a:gd name="T181" fmla="*/ T180 w 416"/>
                <a:gd name="T182" fmla="+- 0 3777 3762"/>
                <a:gd name="T183" fmla="*/ 3777 h 514"/>
                <a:gd name="T184" fmla="+- 0 9050 9046"/>
                <a:gd name="T185" fmla="*/ T184 w 416"/>
                <a:gd name="T186" fmla="+- 0 3777 3762"/>
                <a:gd name="T187" fmla="*/ 3777 h 514"/>
                <a:gd name="T188" fmla="+- 0 9046 9046"/>
                <a:gd name="T189" fmla="*/ T188 w 416"/>
                <a:gd name="T190" fmla="+- 0 3779 3762"/>
                <a:gd name="T191" fmla="*/ 3779 h 51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</a:cxnLst>
              <a:rect l="0" t="0" r="r" b="b"/>
              <a:pathLst>
                <a:path w="416" h="514">
                  <a:moveTo>
                    <a:pt x="372" y="514"/>
                  </a:moveTo>
                  <a:lnTo>
                    <a:pt x="376" y="509"/>
                  </a:lnTo>
                  <a:lnTo>
                    <a:pt x="376" y="504"/>
                  </a:lnTo>
                  <a:lnTo>
                    <a:pt x="388" y="298"/>
                  </a:lnTo>
                  <a:lnTo>
                    <a:pt x="388" y="291"/>
                  </a:lnTo>
                  <a:lnTo>
                    <a:pt x="384" y="281"/>
                  </a:lnTo>
                  <a:lnTo>
                    <a:pt x="376" y="276"/>
                  </a:lnTo>
                  <a:lnTo>
                    <a:pt x="374" y="271"/>
                  </a:lnTo>
                  <a:lnTo>
                    <a:pt x="367" y="264"/>
                  </a:lnTo>
                  <a:lnTo>
                    <a:pt x="201" y="168"/>
                  </a:lnTo>
                  <a:lnTo>
                    <a:pt x="194" y="142"/>
                  </a:lnTo>
                  <a:lnTo>
                    <a:pt x="192" y="135"/>
                  </a:lnTo>
                  <a:lnTo>
                    <a:pt x="182" y="120"/>
                  </a:lnTo>
                  <a:lnTo>
                    <a:pt x="177" y="115"/>
                  </a:lnTo>
                  <a:lnTo>
                    <a:pt x="170" y="111"/>
                  </a:lnTo>
                  <a:lnTo>
                    <a:pt x="165" y="106"/>
                  </a:lnTo>
                  <a:lnTo>
                    <a:pt x="16" y="19"/>
                  </a:lnTo>
                  <a:lnTo>
                    <a:pt x="14" y="17"/>
                  </a:lnTo>
                  <a:lnTo>
                    <a:pt x="9" y="17"/>
                  </a:lnTo>
                  <a:lnTo>
                    <a:pt x="7" y="15"/>
                  </a:lnTo>
                  <a:lnTo>
                    <a:pt x="4" y="15"/>
                  </a:lnTo>
                  <a:lnTo>
                    <a:pt x="28" y="0"/>
                  </a:lnTo>
                  <a:lnTo>
                    <a:pt x="38" y="0"/>
                  </a:lnTo>
                  <a:lnTo>
                    <a:pt x="43" y="3"/>
                  </a:lnTo>
                  <a:lnTo>
                    <a:pt x="45" y="3"/>
                  </a:lnTo>
                  <a:lnTo>
                    <a:pt x="194" y="91"/>
                  </a:lnTo>
                  <a:lnTo>
                    <a:pt x="199" y="94"/>
                  </a:lnTo>
                  <a:lnTo>
                    <a:pt x="204" y="99"/>
                  </a:lnTo>
                  <a:lnTo>
                    <a:pt x="208" y="106"/>
                  </a:lnTo>
                  <a:lnTo>
                    <a:pt x="213" y="111"/>
                  </a:lnTo>
                  <a:lnTo>
                    <a:pt x="218" y="118"/>
                  </a:lnTo>
                  <a:lnTo>
                    <a:pt x="230" y="154"/>
                  </a:lnTo>
                  <a:lnTo>
                    <a:pt x="393" y="250"/>
                  </a:lnTo>
                  <a:lnTo>
                    <a:pt x="398" y="252"/>
                  </a:lnTo>
                  <a:lnTo>
                    <a:pt x="400" y="255"/>
                  </a:lnTo>
                  <a:lnTo>
                    <a:pt x="405" y="257"/>
                  </a:lnTo>
                  <a:lnTo>
                    <a:pt x="410" y="267"/>
                  </a:lnTo>
                  <a:lnTo>
                    <a:pt x="415" y="274"/>
                  </a:lnTo>
                  <a:lnTo>
                    <a:pt x="415" y="281"/>
                  </a:lnTo>
                  <a:lnTo>
                    <a:pt x="405" y="487"/>
                  </a:lnTo>
                  <a:lnTo>
                    <a:pt x="405" y="492"/>
                  </a:lnTo>
                  <a:lnTo>
                    <a:pt x="403" y="497"/>
                  </a:lnTo>
                  <a:lnTo>
                    <a:pt x="400" y="497"/>
                  </a:lnTo>
                  <a:lnTo>
                    <a:pt x="372" y="514"/>
                  </a:lnTo>
                  <a:close/>
                  <a:moveTo>
                    <a:pt x="0" y="17"/>
                  </a:moveTo>
                  <a:lnTo>
                    <a:pt x="2" y="15"/>
                  </a:lnTo>
                  <a:lnTo>
                    <a:pt x="4" y="15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EDA1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614" name="Freeform 613"/>
            <p:cNvSpPr>
              <a:spLocks/>
            </p:cNvSpPr>
            <p:nvPr/>
          </p:nvSpPr>
          <p:spPr bwMode="auto">
            <a:xfrm>
              <a:off x="9040" y="3774"/>
              <a:ext cx="394" cy="507"/>
            </a:xfrm>
            <a:custGeom>
              <a:avLst/>
              <a:gdLst>
                <a:gd name="T0" fmla="+- 0 9415 9041"/>
                <a:gd name="T1" fmla="*/ T0 w 394"/>
                <a:gd name="T2" fmla="+- 0 4281 3774"/>
                <a:gd name="T3" fmla="*/ 4281 h 507"/>
                <a:gd name="T4" fmla="+- 0 9403 9041"/>
                <a:gd name="T5" fmla="*/ T4 w 394"/>
                <a:gd name="T6" fmla="+- 0 4273 3774"/>
                <a:gd name="T7" fmla="*/ 4273 h 507"/>
                <a:gd name="T8" fmla="+- 0 9070 9041"/>
                <a:gd name="T9" fmla="*/ T8 w 394"/>
                <a:gd name="T10" fmla="+- 0 4081 3774"/>
                <a:gd name="T11" fmla="*/ 4081 h 507"/>
                <a:gd name="T12" fmla="+- 0 9058 9041"/>
                <a:gd name="T13" fmla="*/ T12 w 394"/>
                <a:gd name="T14" fmla="+- 0 4074 3774"/>
                <a:gd name="T15" fmla="*/ 4074 h 507"/>
                <a:gd name="T16" fmla="+- 0 9050 9041"/>
                <a:gd name="T17" fmla="*/ T16 w 394"/>
                <a:gd name="T18" fmla="+- 0 4060 3774"/>
                <a:gd name="T19" fmla="*/ 4060 h 507"/>
                <a:gd name="T20" fmla="+- 0 9050 9041"/>
                <a:gd name="T21" fmla="*/ T20 w 394"/>
                <a:gd name="T22" fmla="+- 0 4048 3774"/>
                <a:gd name="T23" fmla="*/ 4048 h 507"/>
                <a:gd name="T24" fmla="+- 0 9041 9041"/>
                <a:gd name="T25" fmla="*/ T24 w 394"/>
                <a:gd name="T26" fmla="+- 0 3791 3774"/>
                <a:gd name="T27" fmla="*/ 3791 h 507"/>
                <a:gd name="T28" fmla="+- 0 9041 9041"/>
                <a:gd name="T29" fmla="*/ T28 w 394"/>
                <a:gd name="T30" fmla="+- 0 3779 3774"/>
                <a:gd name="T31" fmla="*/ 3779 h 507"/>
                <a:gd name="T32" fmla="+- 0 9050 9041"/>
                <a:gd name="T33" fmla="*/ T32 w 394"/>
                <a:gd name="T34" fmla="+- 0 3774 3774"/>
                <a:gd name="T35" fmla="*/ 3774 h 507"/>
                <a:gd name="T36" fmla="+- 0 9062 9041"/>
                <a:gd name="T37" fmla="*/ T36 w 394"/>
                <a:gd name="T38" fmla="+- 0 3781 3774"/>
                <a:gd name="T39" fmla="*/ 3781 h 507"/>
                <a:gd name="T40" fmla="+- 0 9211 9041"/>
                <a:gd name="T41" fmla="*/ T40 w 394"/>
                <a:gd name="T42" fmla="+- 0 3868 3774"/>
                <a:gd name="T43" fmla="*/ 3868 h 507"/>
                <a:gd name="T44" fmla="+- 0 9247 9041"/>
                <a:gd name="T45" fmla="*/ T44 w 394"/>
                <a:gd name="T46" fmla="+- 0 3930 3774"/>
                <a:gd name="T47" fmla="*/ 3930 h 507"/>
                <a:gd name="T48" fmla="+- 0 9413 9041"/>
                <a:gd name="T49" fmla="*/ T48 w 394"/>
                <a:gd name="T50" fmla="+- 0 4026 3774"/>
                <a:gd name="T51" fmla="*/ 4026 h 507"/>
                <a:gd name="T52" fmla="+- 0 9422 9041"/>
                <a:gd name="T53" fmla="*/ T52 w 394"/>
                <a:gd name="T54" fmla="+- 0 4033 3774"/>
                <a:gd name="T55" fmla="*/ 4033 h 507"/>
                <a:gd name="T56" fmla="+- 0 9434 9041"/>
                <a:gd name="T57" fmla="*/ T56 w 394"/>
                <a:gd name="T58" fmla="+- 0 4048 3774"/>
                <a:gd name="T59" fmla="*/ 4048 h 507"/>
                <a:gd name="T60" fmla="+- 0 9434 9041"/>
                <a:gd name="T61" fmla="*/ T60 w 394"/>
                <a:gd name="T62" fmla="+- 0 4060 3774"/>
                <a:gd name="T63" fmla="*/ 4060 h 507"/>
                <a:gd name="T64" fmla="+- 0 9422 9041"/>
                <a:gd name="T65" fmla="*/ T64 w 394"/>
                <a:gd name="T66" fmla="+- 0 4266 3774"/>
                <a:gd name="T67" fmla="*/ 4266 h 507"/>
                <a:gd name="T68" fmla="+- 0 9422 9041"/>
                <a:gd name="T69" fmla="*/ T68 w 394"/>
                <a:gd name="T70" fmla="+- 0 4276 3774"/>
                <a:gd name="T71" fmla="*/ 4276 h 507"/>
                <a:gd name="T72" fmla="+- 0 9415 9041"/>
                <a:gd name="T73" fmla="*/ T72 w 394"/>
                <a:gd name="T74" fmla="+- 0 4281 3774"/>
                <a:gd name="T75" fmla="*/ 4281 h 50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</a:cxnLst>
              <a:rect l="0" t="0" r="r" b="b"/>
              <a:pathLst>
                <a:path w="394" h="507">
                  <a:moveTo>
                    <a:pt x="374" y="507"/>
                  </a:moveTo>
                  <a:lnTo>
                    <a:pt x="362" y="499"/>
                  </a:lnTo>
                  <a:lnTo>
                    <a:pt x="29" y="307"/>
                  </a:lnTo>
                  <a:lnTo>
                    <a:pt x="17" y="300"/>
                  </a:lnTo>
                  <a:lnTo>
                    <a:pt x="9" y="286"/>
                  </a:lnTo>
                  <a:lnTo>
                    <a:pt x="9" y="274"/>
                  </a:lnTo>
                  <a:lnTo>
                    <a:pt x="0" y="17"/>
                  </a:lnTo>
                  <a:lnTo>
                    <a:pt x="0" y="5"/>
                  </a:lnTo>
                  <a:lnTo>
                    <a:pt x="9" y="0"/>
                  </a:lnTo>
                  <a:lnTo>
                    <a:pt x="21" y="7"/>
                  </a:lnTo>
                  <a:lnTo>
                    <a:pt x="170" y="94"/>
                  </a:lnTo>
                  <a:lnTo>
                    <a:pt x="206" y="156"/>
                  </a:lnTo>
                  <a:lnTo>
                    <a:pt x="372" y="252"/>
                  </a:lnTo>
                  <a:lnTo>
                    <a:pt x="381" y="259"/>
                  </a:lnTo>
                  <a:lnTo>
                    <a:pt x="393" y="274"/>
                  </a:lnTo>
                  <a:lnTo>
                    <a:pt x="393" y="286"/>
                  </a:lnTo>
                  <a:lnTo>
                    <a:pt x="381" y="492"/>
                  </a:lnTo>
                  <a:lnTo>
                    <a:pt x="381" y="502"/>
                  </a:lnTo>
                  <a:lnTo>
                    <a:pt x="374" y="507"/>
                  </a:lnTo>
                  <a:close/>
                </a:path>
              </a:pathLst>
            </a:custGeom>
            <a:solidFill>
              <a:srgbClr val="F6C6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pic>
          <p:nvPicPr>
            <p:cNvPr id="615" name="Picture 61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17" y="3952"/>
              <a:ext cx="202" cy="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6" name="Freeform 615"/>
            <p:cNvSpPr>
              <a:spLocks/>
            </p:cNvSpPr>
            <p:nvPr/>
          </p:nvSpPr>
          <p:spPr bwMode="auto">
            <a:xfrm>
              <a:off x="9273" y="2214"/>
              <a:ext cx="4128" cy="2403"/>
            </a:xfrm>
            <a:custGeom>
              <a:avLst/>
              <a:gdLst>
                <a:gd name="T0" fmla="+- 0 11374 9274"/>
                <a:gd name="T1" fmla="*/ T0 w 4128"/>
                <a:gd name="T2" fmla="+- 0 4617 2214"/>
                <a:gd name="T3" fmla="*/ 4617 h 2403"/>
                <a:gd name="T4" fmla="+- 0 9350 9274"/>
                <a:gd name="T5" fmla="*/ T4 w 4128"/>
                <a:gd name="T6" fmla="+- 0 3438 2214"/>
                <a:gd name="T7" fmla="*/ 3438 h 2403"/>
                <a:gd name="T8" fmla="+- 0 9274 9274"/>
                <a:gd name="T9" fmla="*/ T8 w 4128"/>
                <a:gd name="T10" fmla="+- 0 3393 2214"/>
                <a:gd name="T11" fmla="*/ 3393 h 2403"/>
                <a:gd name="T12" fmla="+- 0 11309 9274"/>
                <a:gd name="T13" fmla="*/ T12 w 4128"/>
                <a:gd name="T14" fmla="+- 0 2214 2214"/>
                <a:gd name="T15" fmla="*/ 2214 h 2403"/>
                <a:gd name="T16" fmla="+- 0 13402 9274"/>
                <a:gd name="T17" fmla="*/ T16 w 4128"/>
                <a:gd name="T18" fmla="+- 0 3434 2214"/>
                <a:gd name="T19" fmla="*/ 3434 h 2403"/>
                <a:gd name="T20" fmla="+- 0 13402 9274"/>
                <a:gd name="T21" fmla="*/ T20 w 4128"/>
                <a:gd name="T22" fmla="+- 0 3442 2214"/>
                <a:gd name="T23" fmla="*/ 3442 h 2403"/>
                <a:gd name="T24" fmla="+- 0 11374 9274"/>
                <a:gd name="T25" fmla="*/ T24 w 4128"/>
                <a:gd name="T26" fmla="+- 0 4617 2214"/>
                <a:gd name="T27" fmla="*/ 4617 h 240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</a:cxnLst>
              <a:rect l="0" t="0" r="r" b="b"/>
              <a:pathLst>
                <a:path w="4128" h="2403">
                  <a:moveTo>
                    <a:pt x="2100" y="2403"/>
                  </a:moveTo>
                  <a:lnTo>
                    <a:pt x="76" y="1224"/>
                  </a:lnTo>
                  <a:lnTo>
                    <a:pt x="0" y="1179"/>
                  </a:lnTo>
                  <a:lnTo>
                    <a:pt x="2035" y="0"/>
                  </a:lnTo>
                  <a:lnTo>
                    <a:pt x="4128" y="1220"/>
                  </a:lnTo>
                  <a:lnTo>
                    <a:pt x="4128" y="1228"/>
                  </a:lnTo>
                  <a:lnTo>
                    <a:pt x="2100" y="2403"/>
                  </a:lnTo>
                  <a:close/>
                </a:path>
              </a:pathLst>
            </a:custGeom>
            <a:solidFill>
              <a:srgbClr val="CFCF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cxnSp>
          <p:nvCxnSpPr>
            <p:cNvPr id="617" name="Line 1178"/>
            <p:cNvCxnSpPr>
              <a:cxnSpLocks noChangeShapeType="1"/>
            </p:cNvCxnSpPr>
            <p:nvPr/>
          </p:nvCxnSpPr>
          <p:spPr bwMode="auto">
            <a:xfrm>
              <a:off x="5616" y="1957"/>
              <a:ext cx="29" cy="0"/>
            </a:xfrm>
            <a:prstGeom prst="line">
              <a:avLst/>
            </a:prstGeom>
            <a:noFill/>
            <a:ln w="18288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18" name="Line 1177"/>
            <p:cNvCxnSpPr>
              <a:cxnSpLocks noChangeShapeType="1"/>
            </p:cNvCxnSpPr>
            <p:nvPr/>
          </p:nvCxnSpPr>
          <p:spPr bwMode="auto">
            <a:xfrm>
              <a:off x="5616" y="1879"/>
              <a:ext cx="29" cy="0"/>
            </a:xfrm>
            <a:prstGeom prst="line">
              <a:avLst/>
            </a:prstGeom>
            <a:noFill/>
            <a:ln w="19812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19" name="Line 1176"/>
            <p:cNvCxnSpPr>
              <a:cxnSpLocks noChangeShapeType="1"/>
            </p:cNvCxnSpPr>
            <p:nvPr/>
          </p:nvCxnSpPr>
          <p:spPr bwMode="auto">
            <a:xfrm>
              <a:off x="5616" y="1803"/>
              <a:ext cx="29" cy="0"/>
            </a:xfrm>
            <a:prstGeom prst="line">
              <a:avLst/>
            </a:prstGeom>
            <a:noFill/>
            <a:ln w="19812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20" name="Line 1175"/>
            <p:cNvCxnSpPr>
              <a:cxnSpLocks noChangeShapeType="1"/>
            </p:cNvCxnSpPr>
            <p:nvPr/>
          </p:nvCxnSpPr>
          <p:spPr bwMode="auto">
            <a:xfrm>
              <a:off x="5616" y="1725"/>
              <a:ext cx="29" cy="0"/>
            </a:xfrm>
            <a:prstGeom prst="line">
              <a:avLst/>
            </a:prstGeom>
            <a:noFill/>
            <a:ln w="21336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21" name="Line 1174"/>
            <p:cNvCxnSpPr>
              <a:cxnSpLocks noChangeShapeType="1"/>
            </p:cNvCxnSpPr>
            <p:nvPr/>
          </p:nvCxnSpPr>
          <p:spPr bwMode="auto">
            <a:xfrm>
              <a:off x="5616" y="1647"/>
              <a:ext cx="29" cy="0"/>
            </a:xfrm>
            <a:prstGeom prst="line">
              <a:avLst/>
            </a:prstGeom>
            <a:noFill/>
            <a:ln w="19812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22" name="Line 1173"/>
            <p:cNvCxnSpPr>
              <a:cxnSpLocks noChangeShapeType="1"/>
            </p:cNvCxnSpPr>
            <p:nvPr/>
          </p:nvCxnSpPr>
          <p:spPr bwMode="auto">
            <a:xfrm>
              <a:off x="5616" y="1570"/>
              <a:ext cx="29" cy="0"/>
            </a:xfrm>
            <a:prstGeom prst="line">
              <a:avLst/>
            </a:prstGeom>
            <a:noFill/>
            <a:ln w="19812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23" name="Line 1172"/>
            <p:cNvCxnSpPr>
              <a:cxnSpLocks noChangeShapeType="1"/>
            </p:cNvCxnSpPr>
            <p:nvPr/>
          </p:nvCxnSpPr>
          <p:spPr bwMode="auto">
            <a:xfrm>
              <a:off x="7325" y="2406"/>
              <a:ext cx="29" cy="0"/>
            </a:xfrm>
            <a:prstGeom prst="line">
              <a:avLst/>
            </a:prstGeom>
            <a:noFill/>
            <a:ln w="18288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24" name="Line 1171"/>
            <p:cNvCxnSpPr>
              <a:cxnSpLocks noChangeShapeType="1"/>
            </p:cNvCxnSpPr>
            <p:nvPr/>
          </p:nvCxnSpPr>
          <p:spPr bwMode="auto">
            <a:xfrm>
              <a:off x="7325" y="2482"/>
              <a:ext cx="29" cy="0"/>
            </a:xfrm>
            <a:prstGeom prst="line">
              <a:avLst/>
            </a:prstGeom>
            <a:noFill/>
            <a:ln w="19812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25" name="Line 1170"/>
            <p:cNvCxnSpPr>
              <a:cxnSpLocks noChangeShapeType="1"/>
            </p:cNvCxnSpPr>
            <p:nvPr/>
          </p:nvCxnSpPr>
          <p:spPr bwMode="auto">
            <a:xfrm>
              <a:off x="7325" y="2559"/>
              <a:ext cx="29" cy="0"/>
            </a:xfrm>
            <a:prstGeom prst="line">
              <a:avLst/>
            </a:prstGeom>
            <a:noFill/>
            <a:ln w="19812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26" name="Line 1169"/>
            <p:cNvCxnSpPr>
              <a:cxnSpLocks noChangeShapeType="1"/>
            </p:cNvCxnSpPr>
            <p:nvPr/>
          </p:nvCxnSpPr>
          <p:spPr bwMode="auto">
            <a:xfrm>
              <a:off x="7325" y="2635"/>
              <a:ext cx="29" cy="0"/>
            </a:xfrm>
            <a:prstGeom prst="line">
              <a:avLst/>
            </a:prstGeom>
            <a:noFill/>
            <a:ln w="19812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27" name="Line 1168"/>
            <p:cNvCxnSpPr>
              <a:cxnSpLocks noChangeShapeType="1"/>
            </p:cNvCxnSpPr>
            <p:nvPr/>
          </p:nvCxnSpPr>
          <p:spPr bwMode="auto">
            <a:xfrm>
              <a:off x="7325" y="2704"/>
              <a:ext cx="29" cy="0"/>
            </a:xfrm>
            <a:prstGeom prst="line">
              <a:avLst/>
            </a:prstGeom>
            <a:noFill/>
            <a:ln w="9144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28" name="Freeform 627"/>
            <p:cNvSpPr>
              <a:spLocks/>
            </p:cNvSpPr>
            <p:nvPr/>
          </p:nvSpPr>
          <p:spPr bwMode="auto">
            <a:xfrm>
              <a:off x="7291" y="2663"/>
              <a:ext cx="94" cy="92"/>
            </a:xfrm>
            <a:custGeom>
              <a:avLst/>
              <a:gdLst>
                <a:gd name="T0" fmla="+- 0 7339 7291"/>
                <a:gd name="T1" fmla="*/ T0 w 94"/>
                <a:gd name="T2" fmla="+- 0 2754 2663"/>
                <a:gd name="T3" fmla="*/ 2754 h 92"/>
                <a:gd name="T4" fmla="+- 0 7321 7291"/>
                <a:gd name="T5" fmla="*/ T4 w 94"/>
                <a:gd name="T6" fmla="+- 0 2751 2663"/>
                <a:gd name="T7" fmla="*/ 2751 h 92"/>
                <a:gd name="T8" fmla="+- 0 7305 7291"/>
                <a:gd name="T9" fmla="*/ T8 w 94"/>
                <a:gd name="T10" fmla="+- 0 2741 2663"/>
                <a:gd name="T11" fmla="*/ 2741 h 92"/>
                <a:gd name="T12" fmla="+- 0 7295 7291"/>
                <a:gd name="T13" fmla="*/ T12 w 94"/>
                <a:gd name="T14" fmla="+- 0 2727 2663"/>
                <a:gd name="T15" fmla="*/ 2727 h 92"/>
                <a:gd name="T16" fmla="+- 0 7291 7291"/>
                <a:gd name="T17" fmla="*/ T16 w 94"/>
                <a:gd name="T18" fmla="+- 0 2709 2663"/>
                <a:gd name="T19" fmla="*/ 2709 h 92"/>
                <a:gd name="T20" fmla="+- 0 7295 7291"/>
                <a:gd name="T21" fmla="*/ T20 w 94"/>
                <a:gd name="T22" fmla="+- 0 2691 2663"/>
                <a:gd name="T23" fmla="*/ 2691 h 92"/>
                <a:gd name="T24" fmla="+- 0 7305 7291"/>
                <a:gd name="T25" fmla="*/ T24 w 94"/>
                <a:gd name="T26" fmla="+- 0 2677 2663"/>
                <a:gd name="T27" fmla="*/ 2677 h 92"/>
                <a:gd name="T28" fmla="+- 0 7321 7291"/>
                <a:gd name="T29" fmla="*/ T28 w 94"/>
                <a:gd name="T30" fmla="+- 0 2667 2663"/>
                <a:gd name="T31" fmla="*/ 2667 h 92"/>
                <a:gd name="T32" fmla="+- 0 7339 7291"/>
                <a:gd name="T33" fmla="*/ T32 w 94"/>
                <a:gd name="T34" fmla="+- 0 2663 2663"/>
                <a:gd name="T35" fmla="*/ 2663 h 92"/>
                <a:gd name="T36" fmla="+- 0 7356 7291"/>
                <a:gd name="T37" fmla="*/ T36 w 94"/>
                <a:gd name="T38" fmla="+- 0 2667 2663"/>
                <a:gd name="T39" fmla="*/ 2667 h 92"/>
                <a:gd name="T40" fmla="+- 0 7371 7291"/>
                <a:gd name="T41" fmla="*/ T40 w 94"/>
                <a:gd name="T42" fmla="+- 0 2677 2663"/>
                <a:gd name="T43" fmla="*/ 2677 h 92"/>
                <a:gd name="T44" fmla="+- 0 7381 7291"/>
                <a:gd name="T45" fmla="*/ T44 w 94"/>
                <a:gd name="T46" fmla="+- 0 2691 2663"/>
                <a:gd name="T47" fmla="*/ 2691 h 92"/>
                <a:gd name="T48" fmla="+- 0 7385 7291"/>
                <a:gd name="T49" fmla="*/ T48 w 94"/>
                <a:gd name="T50" fmla="+- 0 2709 2663"/>
                <a:gd name="T51" fmla="*/ 2709 h 92"/>
                <a:gd name="T52" fmla="+- 0 7381 7291"/>
                <a:gd name="T53" fmla="*/ T52 w 94"/>
                <a:gd name="T54" fmla="+- 0 2727 2663"/>
                <a:gd name="T55" fmla="*/ 2727 h 92"/>
                <a:gd name="T56" fmla="+- 0 7371 7291"/>
                <a:gd name="T57" fmla="*/ T56 w 94"/>
                <a:gd name="T58" fmla="+- 0 2741 2663"/>
                <a:gd name="T59" fmla="*/ 2741 h 92"/>
                <a:gd name="T60" fmla="+- 0 7356 7291"/>
                <a:gd name="T61" fmla="*/ T60 w 94"/>
                <a:gd name="T62" fmla="+- 0 2751 2663"/>
                <a:gd name="T63" fmla="*/ 2751 h 92"/>
                <a:gd name="T64" fmla="+- 0 7339 7291"/>
                <a:gd name="T65" fmla="*/ T64 w 94"/>
                <a:gd name="T66" fmla="+- 0 2754 2663"/>
                <a:gd name="T67" fmla="*/ 2754 h 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</a:cxnLst>
              <a:rect l="0" t="0" r="r" b="b"/>
              <a:pathLst>
                <a:path w="94" h="92">
                  <a:moveTo>
                    <a:pt x="48" y="91"/>
                  </a:moveTo>
                  <a:lnTo>
                    <a:pt x="30" y="88"/>
                  </a:lnTo>
                  <a:lnTo>
                    <a:pt x="14" y="78"/>
                  </a:lnTo>
                  <a:lnTo>
                    <a:pt x="4" y="64"/>
                  </a:lnTo>
                  <a:lnTo>
                    <a:pt x="0" y="46"/>
                  </a:lnTo>
                  <a:lnTo>
                    <a:pt x="4" y="28"/>
                  </a:lnTo>
                  <a:lnTo>
                    <a:pt x="14" y="14"/>
                  </a:lnTo>
                  <a:lnTo>
                    <a:pt x="30" y="4"/>
                  </a:lnTo>
                  <a:lnTo>
                    <a:pt x="48" y="0"/>
                  </a:lnTo>
                  <a:lnTo>
                    <a:pt x="65" y="4"/>
                  </a:lnTo>
                  <a:lnTo>
                    <a:pt x="80" y="14"/>
                  </a:lnTo>
                  <a:lnTo>
                    <a:pt x="90" y="28"/>
                  </a:lnTo>
                  <a:lnTo>
                    <a:pt x="94" y="46"/>
                  </a:lnTo>
                  <a:lnTo>
                    <a:pt x="90" y="64"/>
                  </a:lnTo>
                  <a:lnTo>
                    <a:pt x="80" y="78"/>
                  </a:lnTo>
                  <a:lnTo>
                    <a:pt x="65" y="88"/>
                  </a:lnTo>
                  <a:lnTo>
                    <a:pt x="48" y="91"/>
                  </a:lnTo>
                  <a:close/>
                </a:path>
              </a:pathLst>
            </a:custGeom>
            <a:solidFill>
              <a:srgbClr val="2D31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pic>
          <p:nvPicPr>
            <p:cNvPr id="629" name="Picture 62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5" y="344"/>
              <a:ext cx="10037" cy="6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30" name="Line 1165"/>
            <p:cNvCxnSpPr>
              <a:cxnSpLocks noChangeShapeType="1"/>
            </p:cNvCxnSpPr>
            <p:nvPr/>
          </p:nvCxnSpPr>
          <p:spPr bwMode="auto">
            <a:xfrm>
              <a:off x="8717" y="2626"/>
              <a:ext cx="29" cy="0"/>
            </a:xfrm>
            <a:prstGeom prst="line">
              <a:avLst/>
            </a:prstGeom>
            <a:noFill/>
            <a:ln w="19812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31" name="Line 1164"/>
            <p:cNvCxnSpPr>
              <a:cxnSpLocks noChangeShapeType="1"/>
            </p:cNvCxnSpPr>
            <p:nvPr/>
          </p:nvCxnSpPr>
          <p:spPr bwMode="auto">
            <a:xfrm>
              <a:off x="8717" y="2549"/>
              <a:ext cx="29" cy="0"/>
            </a:xfrm>
            <a:prstGeom prst="line">
              <a:avLst/>
            </a:prstGeom>
            <a:noFill/>
            <a:ln w="19812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32" name="Line 1163"/>
            <p:cNvCxnSpPr>
              <a:cxnSpLocks noChangeShapeType="1"/>
            </p:cNvCxnSpPr>
            <p:nvPr/>
          </p:nvCxnSpPr>
          <p:spPr bwMode="auto">
            <a:xfrm>
              <a:off x="8717" y="2473"/>
              <a:ext cx="29" cy="0"/>
            </a:xfrm>
            <a:prstGeom prst="line">
              <a:avLst/>
            </a:prstGeom>
            <a:noFill/>
            <a:ln w="18288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33" name="Line 1162"/>
            <p:cNvCxnSpPr>
              <a:cxnSpLocks noChangeShapeType="1"/>
            </p:cNvCxnSpPr>
            <p:nvPr/>
          </p:nvCxnSpPr>
          <p:spPr bwMode="auto">
            <a:xfrm>
              <a:off x="8717" y="2398"/>
              <a:ext cx="29" cy="0"/>
            </a:xfrm>
            <a:prstGeom prst="line">
              <a:avLst/>
            </a:prstGeom>
            <a:noFill/>
            <a:ln w="19812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34" name="Line 1161"/>
            <p:cNvCxnSpPr>
              <a:cxnSpLocks noChangeShapeType="1"/>
            </p:cNvCxnSpPr>
            <p:nvPr/>
          </p:nvCxnSpPr>
          <p:spPr bwMode="auto">
            <a:xfrm>
              <a:off x="8717" y="2322"/>
              <a:ext cx="29" cy="0"/>
            </a:xfrm>
            <a:prstGeom prst="line">
              <a:avLst/>
            </a:prstGeom>
            <a:noFill/>
            <a:ln w="18288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35" name="Line 1160"/>
            <p:cNvCxnSpPr>
              <a:cxnSpLocks noChangeShapeType="1"/>
            </p:cNvCxnSpPr>
            <p:nvPr/>
          </p:nvCxnSpPr>
          <p:spPr bwMode="auto">
            <a:xfrm>
              <a:off x="8717" y="2247"/>
              <a:ext cx="29" cy="0"/>
            </a:xfrm>
            <a:prstGeom prst="line">
              <a:avLst/>
            </a:prstGeom>
            <a:noFill/>
            <a:ln w="19812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36" name="Line 1159"/>
            <p:cNvCxnSpPr>
              <a:cxnSpLocks noChangeShapeType="1"/>
            </p:cNvCxnSpPr>
            <p:nvPr/>
          </p:nvCxnSpPr>
          <p:spPr bwMode="auto">
            <a:xfrm>
              <a:off x="8717" y="2170"/>
              <a:ext cx="29" cy="0"/>
            </a:xfrm>
            <a:prstGeom prst="line">
              <a:avLst/>
            </a:prstGeom>
            <a:noFill/>
            <a:ln w="19812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37" name="Line 1158"/>
            <p:cNvCxnSpPr>
              <a:cxnSpLocks noChangeShapeType="1"/>
            </p:cNvCxnSpPr>
            <p:nvPr/>
          </p:nvCxnSpPr>
          <p:spPr bwMode="auto">
            <a:xfrm>
              <a:off x="3977" y="1821"/>
              <a:ext cx="29" cy="0"/>
            </a:xfrm>
            <a:prstGeom prst="line">
              <a:avLst/>
            </a:prstGeom>
            <a:noFill/>
            <a:ln w="18288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38" name="Line 1157"/>
            <p:cNvCxnSpPr>
              <a:cxnSpLocks noChangeShapeType="1"/>
            </p:cNvCxnSpPr>
            <p:nvPr/>
          </p:nvCxnSpPr>
          <p:spPr bwMode="auto">
            <a:xfrm>
              <a:off x="3977" y="1745"/>
              <a:ext cx="29" cy="0"/>
            </a:xfrm>
            <a:prstGeom prst="line">
              <a:avLst/>
            </a:prstGeom>
            <a:noFill/>
            <a:ln w="19812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39" name="Line 1156"/>
            <p:cNvCxnSpPr>
              <a:cxnSpLocks noChangeShapeType="1"/>
            </p:cNvCxnSpPr>
            <p:nvPr/>
          </p:nvCxnSpPr>
          <p:spPr bwMode="auto">
            <a:xfrm>
              <a:off x="3977" y="1668"/>
              <a:ext cx="29" cy="0"/>
            </a:xfrm>
            <a:prstGeom prst="line">
              <a:avLst/>
            </a:prstGeom>
            <a:noFill/>
            <a:ln w="19812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40" name="Line 1155"/>
            <p:cNvCxnSpPr>
              <a:cxnSpLocks noChangeShapeType="1"/>
            </p:cNvCxnSpPr>
            <p:nvPr/>
          </p:nvCxnSpPr>
          <p:spPr bwMode="auto">
            <a:xfrm>
              <a:off x="3977" y="1593"/>
              <a:ext cx="29" cy="0"/>
            </a:xfrm>
            <a:prstGeom prst="line">
              <a:avLst/>
            </a:prstGeom>
            <a:noFill/>
            <a:ln w="18288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41" name="Line 1154"/>
            <p:cNvCxnSpPr>
              <a:cxnSpLocks noChangeShapeType="1"/>
            </p:cNvCxnSpPr>
            <p:nvPr/>
          </p:nvCxnSpPr>
          <p:spPr bwMode="auto">
            <a:xfrm>
              <a:off x="3977" y="1517"/>
              <a:ext cx="29" cy="0"/>
            </a:xfrm>
            <a:prstGeom prst="line">
              <a:avLst/>
            </a:prstGeom>
            <a:noFill/>
            <a:ln w="19812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42" name="Line 1153"/>
            <p:cNvCxnSpPr>
              <a:cxnSpLocks noChangeShapeType="1"/>
            </p:cNvCxnSpPr>
            <p:nvPr/>
          </p:nvCxnSpPr>
          <p:spPr bwMode="auto">
            <a:xfrm>
              <a:off x="3977" y="1440"/>
              <a:ext cx="29" cy="0"/>
            </a:xfrm>
            <a:prstGeom prst="line">
              <a:avLst/>
            </a:prstGeom>
            <a:noFill/>
            <a:ln w="19812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43" name="Line 1152"/>
            <p:cNvCxnSpPr>
              <a:cxnSpLocks noChangeShapeType="1"/>
            </p:cNvCxnSpPr>
            <p:nvPr/>
          </p:nvCxnSpPr>
          <p:spPr bwMode="auto">
            <a:xfrm>
              <a:off x="3977" y="1365"/>
              <a:ext cx="29" cy="0"/>
            </a:xfrm>
            <a:prstGeom prst="line">
              <a:avLst/>
            </a:prstGeom>
            <a:noFill/>
            <a:ln w="18288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44" name="Freeform 643"/>
            <p:cNvSpPr>
              <a:spLocks/>
            </p:cNvSpPr>
            <p:nvPr/>
          </p:nvSpPr>
          <p:spPr bwMode="auto">
            <a:xfrm>
              <a:off x="3952" y="1323"/>
              <a:ext cx="27" cy="17"/>
            </a:xfrm>
            <a:custGeom>
              <a:avLst/>
              <a:gdLst>
                <a:gd name="T0" fmla="+- 0 3979 3953"/>
                <a:gd name="T1" fmla="*/ T0 w 27"/>
                <a:gd name="T2" fmla="+- 0 1324 1324"/>
                <a:gd name="T3" fmla="*/ 1324 h 17"/>
                <a:gd name="T4" fmla="+- 0 3979 3953"/>
                <a:gd name="T5" fmla="*/ T4 w 27"/>
                <a:gd name="T6" fmla="+- 0 1324 1324"/>
                <a:gd name="T7" fmla="*/ 1324 h 17"/>
                <a:gd name="T8" fmla="+- 0 3953 3953"/>
                <a:gd name="T9" fmla="*/ T8 w 27"/>
                <a:gd name="T10" fmla="+- 0 1341 1324"/>
                <a:gd name="T11" fmla="*/ 1341 h 1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</a:cxnLst>
              <a:rect l="0" t="0" r="r" b="b"/>
              <a:pathLst>
                <a:path w="27" h="17">
                  <a:moveTo>
                    <a:pt x="26" y="0"/>
                  </a:moveTo>
                  <a:lnTo>
                    <a:pt x="26" y="0"/>
                  </a:lnTo>
                  <a:lnTo>
                    <a:pt x="0" y="17"/>
                  </a:lnTo>
                </a:path>
              </a:pathLst>
            </a:custGeom>
            <a:noFill/>
            <a:ln w="18288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645" name="Freeform 644"/>
            <p:cNvSpPr>
              <a:spLocks/>
            </p:cNvSpPr>
            <p:nvPr/>
          </p:nvSpPr>
          <p:spPr bwMode="auto">
            <a:xfrm>
              <a:off x="3888" y="1364"/>
              <a:ext cx="27" cy="15"/>
            </a:xfrm>
            <a:custGeom>
              <a:avLst/>
              <a:gdLst>
                <a:gd name="T0" fmla="+- 0 3914 3888"/>
                <a:gd name="T1" fmla="*/ T0 w 27"/>
                <a:gd name="T2" fmla="+- 0 1365 1365"/>
                <a:gd name="T3" fmla="*/ 1365 h 15"/>
                <a:gd name="T4" fmla="+- 0 3914 3888"/>
                <a:gd name="T5" fmla="*/ T4 w 27"/>
                <a:gd name="T6" fmla="+- 0 1365 1365"/>
                <a:gd name="T7" fmla="*/ 1365 h 15"/>
                <a:gd name="T8" fmla="+- 0 3888 3888"/>
                <a:gd name="T9" fmla="*/ T8 w 27"/>
                <a:gd name="T10" fmla="+- 0 1379 1365"/>
                <a:gd name="T11" fmla="*/ 1379 h 1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</a:cxnLst>
              <a:rect l="0" t="0" r="r" b="b"/>
              <a:pathLst>
                <a:path w="27" h="15">
                  <a:moveTo>
                    <a:pt x="26" y="0"/>
                  </a:moveTo>
                  <a:lnTo>
                    <a:pt x="26" y="0"/>
                  </a:lnTo>
                  <a:lnTo>
                    <a:pt x="0" y="14"/>
                  </a:lnTo>
                </a:path>
              </a:pathLst>
            </a:custGeom>
            <a:noFill/>
            <a:ln w="18288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646" name="Freeform 645"/>
            <p:cNvSpPr>
              <a:spLocks/>
            </p:cNvSpPr>
            <p:nvPr/>
          </p:nvSpPr>
          <p:spPr bwMode="auto">
            <a:xfrm>
              <a:off x="3823" y="1403"/>
              <a:ext cx="27" cy="15"/>
            </a:xfrm>
            <a:custGeom>
              <a:avLst/>
              <a:gdLst>
                <a:gd name="T0" fmla="+- 0 3850 3823"/>
                <a:gd name="T1" fmla="*/ T0 w 27"/>
                <a:gd name="T2" fmla="+- 0 1403 1403"/>
                <a:gd name="T3" fmla="*/ 1403 h 15"/>
                <a:gd name="T4" fmla="+- 0 3850 3823"/>
                <a:gd name="T5" fmla="*/ T4 w 27"/>
                <a:gd name="T6" fmla="+- 0 1403 1403"/>
                <a:gd name="T7" fmla="*/ 1403 h 15"/>
                <a:gd name="T8" fmla="+- 0 3823 3823"/>
                <a:gd name="T9" fmla="*/ T8 w 27"/>
                <a:gd name="T10" fmla="+- 0 1417 1403"/>
                <a:gd name="T11" fmla="*/ 1417 h 1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</a:cxnLst>
              <a:rect l="0" t="0" r="r" b="b"/>
              <a:pathLst>
                <a:path w="27" h="15">
                  <a:moveTo>
                    <a:pt x="27" y="0"/>
                  </a:moveTo>
                  <a:lnTo>
                    <a:pt x="27" y="0"/>
                  </a:lnTo>
                  <a:lnTo>
                    <a:pt x="0" y="14"/>
                  </a:lnTo>
                </a:path>
              </a:pathLst>
            </a:custGeom>
            <a:noFill/>
            <a:ln w="18288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647" name="Freeform 646"/>
            <p:cNvSpPr>
              <a:spLocks/>
            </p:cNvSpPr>
            <p:nvPr/>
          </p:nvSpPr>
          <p:spPr bwMode="auto">
            <a:xfrm>
              <a:off x="3758" y="1441"/>
              <a:ext cx="27" cy="17"/>
            </a:xfrm>
            <a:custGeom>
              <a:avLst/>
              <a:gdLst>
                <a:gd name="T0" fmla="+- 0 3785 3758"/>
                <a:gd name="T1" fmla="*/ T0 w 27"/>
                <a:gd name="T2" fmla="+- 0 1441 1441"/>
                <a:gd name="T3" fmla="*/ 1441 h 17"/>
                <a:gd name="T4" fmla="+- 0 3785 3758"/>
                <a:gd name="T5" fmla="*/ T4 w 27"/>
                <a:gd name="T6" fmla="+- 0 1441 1441"/>
                <a:gd name="T7" fmla="*/ 1441 h 17"/>
                <a:gd name="T8" fmla="+- 0 3758 3758"/>
                <a:gd name="T9" fmla="*/ T8 w 27"/>
                <a:gd name="T10" fmla="+- 0 1458 1441"/>
                <a:gd name="T11" fmla="*/ 1458 h 1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</a:cxnLst>
              <a:rect l="0" t="0" r="r" b="b"/>
              <a:pathLst>
                <a:path w="27" h="17">
                  <a:moveTo>
                    <a:pt x="27" y="0"/>
                  </a:moveTo>
                  <a:lnTo>
                    <a:pt x="27" y="0"/>
                  </a:lnTo>
                  <a:lnTo>
                    <a:pt x="0" y="17"/>
                  </a:lnTo>
                </a:path>
              </a:pathLst>
            </a:custGeom>
            <a:noFill/>
            <a:ln w="18288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648" name="Freeform 647"/>
            <p:cNvSpPr>
              <a:spLocks/>
            </p:cNvSpPr>
            <p:nvPr/>
          </p:nvSpPr>
          <p:spPr bwMode="auto">
            <a:xfrm>
              <a:off x="3693" y="1482"/>
              <a:ext cx="27" cy="15"/>
            </a:xfrm>
            <a:custGeom>
              <a:avLst/>
              <a:gdLst>
                <a:gd name="T0" fmla="+- 0 3720 3694"/>
                <a:gd name="T1" fmla="*/ T0 w 27"/>
                <a:gd name="T2" fmla="+- 0 1482 1482"/>
                <a:gd name="T3" fmla="*/ 1482 h 15"/>
                <a:gd name="T4" fmla="+- 0 3720 3694"/>
                <a:gd name="T5" fmla="*/ T4 w 27"/>
                <a:gd name="T6" fmla="+- 0 1482 1482"/>
                <a:gd name="T7" fmla="*/ 1482 h 15"/>
                <a:gd name="T8" fmla="+- 0 3694 3694"/>
                <a:gd name="T9" fmla="*/ T8 w 27"/>
                <a:gd name="T10" fmla="+- 0 1497 1482"/>
                <a:gd name="T11" fmla="*/ 1497 h 1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</a:cxnLst>
              <a:rect l="0" t="0" r="r" b="b"/>
              <a:pathLst>
                <a:path w="27" h="15">
                  <a:moveTo>
                    <a:pt x="26" y="0"/>
                  </a:moveTo>
                  <a:lnTo>
                    <a:pt x="26" y="0"/>
                  </a:lnTo>
                  <a:lnTo>
                    <a:pt x="0" y="15"/>
                  </a:lnTo>
                </a:path>
              </a:pathLst>
            </a:custGeom>
            <a:noFill/>
            <a:ln w="18288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649" name="Freeform 648"/>
            <p:cNvSpPr>
              <a:spLocks/>
            </p:cNvSpPr>
            <p:nvPr/>
          </p:nvSpPr>
          <p:spPr bwMode="auto">
            <a:xfrm>
              <a:off x="3628" y="1520"/>
              <a:ext cx="27" cy="17"/>
            </a:xfrm>
            <a:custGeom>
              <a:avLst/>
              <a:gdLst>
                <a:gd name="T0" fmla="+- 0 3655 3629"/>
                <a:gd name="T1" fmla="*/ T0 w 27"/>
                <a:gd name="T2" fmla="+- 0 1521 1521"/>
                <a:gd name="T3" fmla="*/ 1521 h 17"/>
                <a:gd name="T4" fmla="+- 0 3655 3629"/>
                <a:gd name="T5" fmla="*/ T4 w 27"/>
                <a:gd name="T6" fmla="+- 0 1521 1521"/>
                <a:gd name="T7" fmla="*/ 1521 h 17"/>
                <a:gd name="T8" fmla="+- 0 3629 3629"/>
                <a:gd name="T9" fmla="*/ T8 w 27"/>
                <a:gd name="T10" fmla="+- 0 1537 1521"/>
                <a:gd name="T11" fmla="*/ 1537 h 1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</a:cxnLst>
              <a:rect l="0" t="0" r="r" b="b"/>
              <a:pathLst>
                <a:path w="27" h="17">
                  <a:moveTo>
                    <a:pt x="26" y="0"/>
                  </a:moveTo>
                  <a:lnTo>
                    <a:pt x="26" y="0"/>
                  </a:lnTo>
                  <a:lnTo>
                    <a:pt x="0" y="16"/>
                  </a:lnTo>
                </a:path>
              </a:pathLst>
            </a:custGeom>
            <a:noFill/>
            <a:ln w="18288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650" name="Freeform 649"/>
            <p:cNvSpPr>
              <a:spLocks/>
            </p:cNvSpPr>
            <p:nvPr/>
          </p:nvSpPr>
          <p:spPr bwMode="auto">
            <a:xfrm>
              <a:off x="3564" y="1561"/>
              <a:ext cx="27" cy="15"/>
            </a:xfrm>
            <a:custGeom>
              <a:avLst/>
              <a:gdLst>
                <a:gd name="T0" fmla="+- 0 3590 3564"/>
                <a:gd name="T1" fmla="*/ T0 w 27"/>
                <a:gd name="T2" fmla="+- 0 1561 1561"/>
                <a:gd name="T3" fmla="*/ 1561 h 15"/>
                <a:gd name="T4" fmla="+- 0 3590 3564"/>
                <a:gd name="T5" fmla="*/ T4 w 27"/>
                <a:gd name="T6" fmla="+- 0 1561 1561"/>
                <a:gd name="T7" fmla="*/ 1561 h 15"/>
                <a:gd name="T8" fmla="+- 0 3564 3564"/>
                <a:gd name="T9" fmla="*/ T8 w 27"/>
                <a:gd name="T10" fmla="+- 0 1576 1561"/>
                <a:gd name="T11" fmla="*/ 1576 h 1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</a:cxnLst>
              <a:rect l="0" t="0" r="r" b="b"/>
              <a:pathLst>
                <a:path w="27" h="15">
                  <a:moveTo>
                    <a:pt x="26" y="0"/>
                  </a:moveTo>
                  <a:lnTo>
                    <a:pt x="26" y="0"/>
                  </a:lnTo>
                  <a:lnTo>
                    <a:pt x="0" y="15"/>
                  </a:lnTo>
                </a:path>
              </a:pathLst>
            </a:custGeom>
            <a:noFill/>
            <a:ln w="18288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651" name="Freeform 650"/>
            <p:cNvSpPr>
              <a:spLocks/>
            </p:cNvSpPr>
            <p:nvPr/>
          </p:nvSpPr>
          <p:spPr bwMode="auto">
            <a:xfrm>
              <a:off x="3499" y="1599"/>
              <a:ext cx="27" cy="15"/>
            </a:xfrm>
            <a:custGeom>
              <a:avLst/>
              <a:gdLst>
                <a:gd name="T0" fmla="+- 0 3526 3499"/>
                <a:gd name="T1" fmla="*/ T0 w 27"/>
                <a:gd name="T2" fmla="+- 0 1600 1600"/>
                <a:gd name="T3" fmla="*/ 1600 h 15"/>
                <a:gd name="T4" fmla="+- 0 3526 3499"/>
                <a:gd name="T5" fmla="*/ T4 w 27"/>
                <a:gd name="T6" fmla="+- 0 1600 1600"/>
                <a:gd name="T7" fmla="*/ 1600 h 15"/>
                <a:gd name="T8" fmla="+- 0 3499 3499"/>
                <a:gd name="T9" fmla="*/ T8 w 27"/>
                <a:gd name="T10" fmla="+- 0 1614 1600"/>
                <a:gd name="T11" fmla="*/ 1614 h 1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</a:cxnLst>
              <a:rect l="0" t="0" r="r" b="b"/>
              <a:pathLst>
                <a:path w="27" h="15">
                  <a:moveTo>
                    <a:pt x="27" y="0"/>
                  </a:moveTo>
                  <a:lnTo>
                    <a:pt x="27" y="0"/>
                  </a:lnTo>
                  <a:lnTo>
                    <a:pt x="0" y="14"/>
                  </a:lnTo>
                </a:path>
              </a:pathLst>
            </a:custGeom>
            <a:noFill/>
            <a:ln w="18288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652" name="Freeform 651"/>
            <p:cNvSpPr>
              <a:spLocks/>
            </p:cNvSpPr>
            <p:nvPr/>
          </p:nvSpPr>
          <p:spPr bwMode="auto">
            <a:xfrm>
              <a:off x="3436" y="1638"/>
              <a:ext cx="24" cy="17"/>
            </a:xfrm>
            <a:custGeom>
              <a:avLst/>
              <a:gdLst>
                <a:gd name="T0" fmla="+- 0 3461 3437"/>
                <a:gd name="T1" fmla="*/ T0 w 24"/>
                <a:gd name="T2" fmla="+- 0 1638 1638"/>
                <a:gd name="T3" fmla="*/ 1638 h 17"/>
                <a:gd name="T4" fmla="+- 0 3461 3437"/>
                <a:gd name="T5" fmla="*/ T4 w 24"/>
                <a:gd name="T6" fmla="+- 0 1638 1638"/>
                <a:gd name="T7" fmla="*/ 1638 h 17"/>
                <a:gd name="T8" fmla="+- 0 3437 3437"/>
                <a:gd name="T9" fmla="*/ T8 w 24"/>
                <a:gd name="T10" fmla="+- 0 1655 1638"/>
                <a:gd name="T11" fmla="*/ 1655 h 1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</a:cxnLst>
              <a:rect l="0" t="0" r="r" b="b"/>
              <a:pathLst>
                <a:path w="24" h="17">
                  <a:moveTo>
                    <a:pt x="24" y="0"/>
                  </a:moveTo>
                  <a:lnTo>
                    <a:pt x="24" y="0"/>
                  </a:lnTo>
                  <a:lnTo>
                    <a:pt x="0" y="17"/>
                  </a:lnTo>
                </a:path>
              </a:pathLst>
            </a:custGeom>
            <a:noFill/>
            <a:ln w="18288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653" name="Freeform 652"/>
            <p:cNvSpPr>
              <a:spLocks/>
            </p:cNvSpPr>
            <p:nvPr/>
          </p:nvSpPr>
          <p:spPr bwMode="auto">
            <a:xfrm>
              <a:off x="3372" y="1679"/>
              <a:ext cx="24" cy="15"/>
            </a:xfrm>
            <a:custGeom>
              <a:avLst/>
              <a:gdLst>
                <a:gd name="T0" fmla="+- 0 3396 3372"/>
                <a:gd name="T1" fmla="*/ T0 w 24"/>
                <a:gd name="T2" fmla="+- 0 1679 1679"/>
                <a:gd name="T3" fmla="*/ 1679 h 15"/>
                <a:gd name="T4" fmla="+- 0 3396 3372"/>
                <a:gd name="T5" fmla="*/ T4 w 24"/>
                <a:gd name="T6" fmla="+- 0 1679 1679"/>
                <a:gd name="T7" fmla="*/ 1679 h 15"/>
                <a:gd name="T8" fmla="+- 0 3372 3372"/>
                <a:gd name="T9" fmla="*/ T8 w 24"/>
                <a:gd name="T10" fmla="+- 0 1693 1679"/>
                <a:gd name="T11" fmla="*/ 1693 h 1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</a:cxnLst>
              <a:rect l="0" t="0" r="r" b="b"/>
              <a:pathLst>
                <a:path w="24" h="15">
                  <a:moveTo>
                    <a:pt x="24" y="0"/>
                  </a:moveTo>
                  <a:lnTo>
                    <a:pt x="24" y="0"/>
                  </a:lnTo>
                  <a:lnTo>
                    <a:pt x="0" y="14"/>
                  </a:lnTo>
                </a:path>
              </a:pathLst>
            </a:custGeom>
            <a:noFill/>
            <a:ln w="18288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654" name="Freeform 653"/>
            <p:cNvSpPr>
              <a:spLocks/>
            </p:cNvSpPr>
            <p:nvPr/>
          </p:nvSpPr>
          <p:spPr bwMode="auto">
            <a:xfrm>
              <a:off x="3307" y="1717"/>
              <a:ext cx="24" cy="17"/>
            </a:xfrm>
            <a:custGeom>
              <a:avLst/>
              <a:gdLst>
                <a:gd name="T0" fmla="+- 0 3331 3307"/>
                <a:gd name="T1" fmla="*/ T0 w 24"/>
                <a:gd name="T2" fmla="+- 0 1717 1717"/>
                <a:gd name="T3" fmla="*/ 1717 h 17"/>
                <a:gd name="T4" fmla="+- 0 3331 3307"/>
                <a:gd name="T5" fmla="*/ T4 w 24"/>
                <a:gd name="T6" fmla="+- 0 1717 1717"/>
                <a:gd name="T7" fmla="*/ 1717 h 17"/>
                <a:gd name="T8" fmla="+- 0 3307 3307"/>
                <a:gd name="T9" fmla="*/ T8 w 24"/>
                <a:gd name="T10" fmla="+- 0 1734 1717"/>
                <a:gd name="T11" fmla="*/ 1734 h 1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</a:cxnLst>
              <a:rect l="0" t="0" r="r" b="b"/>
              <a:pathLst>
                <a:path w="24" h="17">
                  <a:moveTo>
                    <a:pt x="24" y="0"/>
                  </a:moveTo>
                  <a:lnTo>
                    <a:pt x="24" y="0"/>
                  </a:lnTo>
                  <a:lnTo>
                    <a:pt x="0" y="17"/>
                  </a:lnTo>
                </a:path>
              </a:pathLst>
            </a:custGeom>
            <a:noFill/>
            <a:ln w="18288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655" name="Freeform 654"/>
            <p:cNvSpPr>
              <a:spLocks/>
            </p:cNvSpPr>
            <p:nvPr/>
          </p:nvSpPr>
          <p:spPr bwMode="auto">
            <a:xfrm>
              <a:off x="3242" y="1758"/>
              <a:ext cx="24" cy="15"/>
            </a:xfrm>
            <a:custGeom>
              <a:avLst/>
              <a:gdLst>
                <a:gd name="T0" fmla="+- 0 3266 3242"/>
                <a:gd name="T1" fmla="*/ T0 w 24"/>
                <a:gd name="T2" fmla="+- 0 1758 1758"/>
                <a:gd name="T3" fmla="*/ 1758 h 15"/>
                <a:gd name="T4" fmla="+- 0 3266 3242"/>
                <a:gd name="T5" fmla="*/ T4 w 24"/>
                <a:gd name="T6" fmla="+- 0 1758 1758"/>
                <a:gd name="T7" fmla="*/ 1758 h 15"/>
                <a:gd name="T8" fmla="+- 0 3242 3242"/>
                <a:gd name="T9" fmla="*/ T8 w 24"/>
                <a:gd name="T10" fmla="+- 0 1773 1758"/>
                <a:gd name="T11" fmla="*/ 1773 h 1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</a:cxnLst>
              <a:rect l="0" t="0" r="r" b="b"/>
              <a:pathLst>
                <a:path w="24" h="15">
                  <a:moveTo>
                    <a:pt x="24" y="0"/>
                  </a:moveTo>
                  <a:lnTo>
                    <a:pt x="24" y="0"/>
                  </a:lnTo>
                  <a:lnTo>
                    <a:pt x="0" y="15"/>
                  </a:lnTo>
                </a:path>
              </a:pathLst>
            </a:custGeom>
            <a:noFill/>
            <a:ln w="18288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656" name="Freeform 655"/>
            <p:cNvSpPr>
              <a:spLocks/>
            </p:cNvSpPr>
            <p:nvPr/>
          </p:nvSpPr>
          <p:spPr bwMode="auto">
            <a:xfrm>
              <a:off x="3177" y="1796"/>
              <a:ext cx="24" cy="17"/>
            </a:xfrm>
            <a:custGeom>
              <a:avLst/>
              <a:gdLst>
                <a:gd name="T0" fmla="+- 0 3202 3178"/>
                <a:gd name="T1" fmla="*/ T0 w 24"/>
                <a:gd name="T2" fmla="+- 0 1797 1797"/>
                <a:gd name="T3" fmla="*/ 1797 h 17"/>
                <a:gd name="T4" fmla="+- 0 3202 3178"/>
                <a:gd name="T5" fmla="*/ T4 w 24"/>
                <a:gd name="T6" fmla="+- 0 1797 1797"/>
                <a:gd name="T7" fmla="*/ 1797 h 17"/>
                <a:gd name="T8" fmla="+- 0 3178 3178"/>
                <a:gd name="T9" fmla="*/ T8 w 24"/>
                <a:gd name="T10" fmla="+- 0 1813 1797"/>
                <a:gd name="T11" fmla="*/ 1813 h 1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</a:cxnLst>
              <a:rect l="0" t="0" r="r" b="b"/>
              <a:pathLst>
                <a:path w="24" h="17">
                  <a:moveTo>
                    <a:pt x="24" y="0"/>
                  </a:moveTo>
                  <a:lnTo>
                    <a:pt x="24" y="0"/>
                  </a:lnTo>
                  <a:lnTo>
                    <a:pt x="0" y="16"/>
                  </a:lnTo>
                </a:path>
              </a:pathLst>
            </a:custGeom>
            <a:noFill/>
            <a:ln w="18288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657" name="Freeform 656"/>
            <p:cNvSpPr>
              <a:spLocks/>
            </p:cNvSpPr>
            <p:nvPr/>
          </p:nvSpPr>
          <p:spPr bwMode="auto">
            <a:xfrm>
              <a:off x="3112" y="1835"/>
              <a:ext cx="24" cy="17"/>
            </a:xfrm>
            <a:custGeom>
              <a:avLst/>
              <a:gdLst>
                <a:gd name="T0" fmla="+- 0 3137 3113"/>
                <a:gd name="T1" fmla="*/ T0 w 24"/>
                <a:gd name="T2" fmla="+- 0 1835 1835"/>
                <a:gd name="T3" fmla="*/ 1835 h 17"/>
                <a:gd name="T4" fmla="+- 0 3137 3113"/>
                <a:gd name="T5" fmla="*/ T4 w 24"/>
                <a:gd name="T6" fmla="+- 0 1835 1835"/>
                <a:gd name="T7" fmla="*/ 1835 h 17"/>
                <a:gd name="T8" fmla="+- 0 3113 3113"/>
                <a:gd name="T9" fmla="*/ T8 w 24"/>
                <a:gd name="T10" fmla="+- 0 1852 1835"/>
                <a:gd name="T11" fmla="*/ 1852 h 1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</a:cxnLst>
              <a:rect l="0" t="0" r="r" b="b"/>
              <a:pathLst>
                <a:path w="24" h="17">
                  <a:moveTo>
                    <a:pt x="24" y="0"/>
                  </a:moveTo>
                  <a:lnTo>
                    <a:pt x="24" y="0"/>
                  </a:lnTo>
                  <a:lnTo>
                    <a:pt x="0" y="17"/>
                  </a:lnTo>
                </a:path>
              </a:pathLst>
            </a:custGeom>
            <a:noFill/>
            <a:ln w="18288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658" name="Freeform 657"/>
            <p:cNvSpPr>
              <a:spLocks/>
            </p:cNvSpPr>
            <p:nvPr/>
          </p:nvSpPr>
          <p:spPr bwMode="auto">
            <a:xfrm>
              <a:off x="3048" y="1875"/>
              <a:ext cx="24" cy="17"/>
            </a:xfrm>
            <a:custGeom>
              <a:avLst/>
              <a:gdLst>
                <a:gd name="T0" fmla="+- 0 3072 3048"/>
                <a:gd name="T1" fmla="*/ T0 w 24"/>
                <a:gd name="T2" fmla="+- 0 1876 1876"/>
                <a:gd name="T3" fmla="*/ 1876 h 17"/>
                <a:gd name="T4" fmla="+- 0 3072 3048"/>
                <a:gd name="T5" fmla="*/ T4 w 24"/>
                <a:gd name="T6" fmla="+- 0 1876 1876"/>
                <a:gd name="T7" fmla="*/ 1876 h 17"/>
                <a:gd name="T8" fmla="+- 0 3048 3048"/>
                <a:gd name="T9" fmla="*/ T8 w 24"/>
                <a:gd name="T10" fmla="+- 0 1893 1876"/>
                <a:gd name="T11" fmla="*/ 1893 h 1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</a:cxnLst>
              <a:rect l="0" t="0" r="r" b="b"/>
              <a:pathLst>
                <a:path w="24" h="17">
                  <a:moveTo>
                    <a:pt x="24" y="0"/>
                  </a:moveTo>
                  <a:lnTo>
                    <a:pt x="24" y="0"/>
                  </a:lnTo>
                  <a:lnTo>
                    <a:pt x="0" y="17"/>
                  </a:lnTo>
                </a:path>
              </a:pathLst>
            </a:custGeom>
            <a:noFill/>
            <a:ln w="18288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659" name="Freeform 658"/>
            <p:cNvSpPr>
              <a:spLocks/>
            </p:cNvSpPr>
            <p:nvPr/>
          </p:nvSpPr>
          <p:spPr bwMode="auto">
            <a:xfrm>
              <a:off x="2983" y="1914"/>
              <a:ext cx="27" cy="17"/>
            </a:xfrm>
            <a:custGeom>
              <a:avLst/>
              <a:gdLst>
                <a:gd name="T0" fmla="+- 0 3010 2983"/>
                <a:gd name="T1" fmla="*/ T0 w 27"/>
                <a:gd name="T2" fmla="+- 0 1914 1914"/>
                <a:gd name="T3" fmla="*/ 1914 h 17"/>
                <a:gd name="T4" fmla="+- 0 3010 2983"/>
                <a:gd name="T5" fmla="*/ T4 w 27"/>
                <a:gd name="T6" fmla="+- 0 1914 1914"/>
                <a:gd name="T7" fmla="*/ 1914 h 17"/>
                <a:gd name="T8" fmla="+- 0 2983 2983"/>
                <a:gd name="T9" fmla="*/ T8 w 27"/>
                <a:gd name="T10" fmla="+- 0 1931 1914"/>
                <a:gd name="T11" fmla="*/ 1931 h 1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</a:cxnLst>
              <a:rect l="0" t="0" r="r" b="b"/>
              <a:pathLst>
                <a:path w="27" h="17">
                  <a:moveTo>
                    <a:pt x="27" y="0"/>
                  </a:moveTo>
                  <a:lnTo>
                    <a:pt x="27" y="0"/>
                  </a:lnTo>
                  <a:lnTo>
                    <a:pt x="0" y="17"/>
                  </a:lnTo>
                </a:path>
              </a:pathLst>
            </a:custGeom>
            <a:noFill/>
            <a:ln w="18288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660" name="Freeform 659"/>
            <p:cNvSpPr>
              <a:spLocks/>
            </p:cNvSpPr>
            <p:nvPr/>
          </p:nvSpPr>
          <p:spPr bwMode="auto">
            <a:xfrm>
              <a:off x="2935" y="1955"/>
              <a:ext cx="10" cy="24"/>
            </a:xfrm>
            <a:custGeom>
              <a:avLst/>
              <a:gdLst>
                <a:gd name="T0" fmla="+- 0 2945 2935"/>
                <a:gd name="T1" fmla="*/ T0 w 10"/>
                <a:gd name="T2" fmla="+- 0 1955 1955"/>
                <a:gd name="T3" fmla="*/ 1955 h 24"/>
                <a:gd name="T4" fmla="+- 0 2935 2935"/>
                <a:gd name="T5" fmla="*/ T4 w 10"/>
                <a:gd name="T6" fmla="+- 0 1960 1955"/>
                <a:gd name="T7" fmla="*/ 1960 h 24"/>
                <a:gd name="T8" fmla="+- 0 2935 2935"/>
                <a:gd name="T9" fmla="*/ T8 w 10"/>
                <a:gd name="T10" fmla="+- 0 1979 1955"/>
                <a:gd name="T11" fmla="*/ 1979 h 2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</a:cxnLst>
              <a:rect l="0" t="0" r="r" b="b"/>
              <a:pathLst>
                <a:path w="10" h="24">
                  <a:moveTo>
                    <a:pt x="10" y="0"/>
                  </a:moveTo>
                  <a:lnTo>
                    <a:pt x="0" y="5"/>
                  </a:lnTo>
                  <a:lnTo>
                    <a:pt x="0" y="24"/>
                  </a:lnTo>
                </a:path>
              </a:pathLst>
            </a:custGeom>
            <a:noFill/>
            <a:ln w="18288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cxnSp>
          <p:nvCxnSpPr>
            <p:cNvPr id="661" name="Line 1134"/>
            <p:cNvCxnSpPr>
              <a:cxnSpLocks noChangeShapeType="1"/>
            </p:cNvCxnSpPr>
            <p:nvPr/>
          </p:nvCxnSpPr>
          <p:spPr bwMode="auto">
            <a:xfrm>
              <a:off x="2921" y="2040"/>
              <a:ext cx="29" cy="0"/>
            </a:xfrm>
            <a:prstGeom prst="line">
              <a:avLst/>
            </a:prstGeom>
            <a:noFill/>
            <a:ln w="19812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62" name="Line 1133"/>
            <p:cNvCxnSpPr>
              <a:cxnSpLocks noChangeShapeType="1"/>
            </p:cNvCxnSpPr>
            <p:nvPr/>
          </p:nvCxnSpPr>
          <p:spPr bwMode="auto">
            <a:xfrm>
              <a:off x="2921" y="2117"/>
              <a:ext cx="29" cy="0"/>
            </a:xfrm>
            <a:prstGeom prst="line">
              <a:avLst/>
            </a:prstGeom>
            <a:noFill/>
            <a:ln w="19812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63" name="Line 1132"/>
            <p:cNvCxnSpPr>
              <a:cxnSpLocks noChangeShapeType="1"/>
            </p:cNvCxnSpPr>
            <p:nvPr/>
          </p:nvCxnSpPr>
          <p:spPr bwMode="auto">
            <a:xfrm>
              <a:off x="2921" y="2193"/>
              <a:ext cx="29" cy="0"/>
            </a:xfrm>
            <a:prstGeom prst="line">
              <a:avLst/>
            </a:prstGeom>
            <a:noFill/>
            <a:ln w="18288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64" name="Line 1131"/>
            <p:cNvCxnSpPr>
              <a:cxnSpLocks noChangeShapeType="1"/>
            </p:cNvCxnSpPr>
            <p:nvPr/>
          </p:nvCxnSpPr>
          <p:spPr bwMode="auto">
            <a:xfrm>
              <a:off x="2921" y="2268"/>
              <a:ext cx="29" cy="0"/>
            </a:xfrm>
            <a:prstGeom prst="line">
              <a:avLst/>
            </a:prstGeom>
            <a:noFill/>
            <a:ln w="19812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65" name="Line 1130"/>
            <p:cNvCxnSpPr>
              <a:cxnSpLocks noChangeShapeType="1"/>
            </p:cNvCxnSpPr>
            <p:nvPr/>
          </p:nvCxnSpPr>
          <p:spPr bwMode="auto">
            <a:xfrm>
              <a:off x="2921" y="2345"/>
              <a:ext cx="29" cy="0"/>
            </a:xfrm>
            <a:prstGeom prst="line">
              <a:avLst/>
            </a:prstGeom>
            <a:noFill/>
            <a:ln w="19812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66" name="Line 1129"/>
            <p:cNvCxnSpPr>
              <a:cxnSpLocks noChangeShapeType="1"/>
            </p:cNvCxnSpPr>
            <p:nvPr/>
          </p:nvCxnSpPr>
          <p:spPr bwMode="auto">
            <a:xfrm>
              <a:off x="2921" y="2421"/>
              <a:ext cx="29" cy="0"/>
            </a:xfrm>
            <a:prstGeom prst="line">
              <a:avLst/>
            </a:prstGeom>
            <a:noFill/>
            <a:ln w="18288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67" name="Line 1128"/>
            <p:cNvCxnSpPr>
              <a:cxnSpLocks noChangeShapeType="1"/>
            </p:cNvCxnSpPr>
            <p:nvPr/>
          </p:nvCxnSpPr>
          <p:spPr bwMode="auto">
            <a:xfrm>
              <a:off x="2921" y="2496"/>
              <a:ext cx="29" cy="0"/>
            </a:xfrm>
            <a:prstGeom prst="line">
              <a:avLst/>
            </a:prstGeom>
            <a:noFill/>
            <a:ln w="19812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68" name="Line 1127"/>
            <p:cNvCxnSpPr>
              <a:cxnSpLocks noChangeShapeType="1"/>
            </p:cNvCxnSpPr>
            <p:nvPr/>
          </p:nvCxnSpPr>
          <p:spPr bwMode="auto">
            <a:xfrm>
              <a:off x="2921" y="2573"/>
              <a:ext cx="29" cy="0"/>
            </a:xfrm>
            <a:prstGeom prst="line">
              <a:avLst/>
            </a:prstGeom>
            <a:noFill/>
            <a:ln w="19812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69" name="Line 1126"/>
            <p:cNvCxnSpPr>
              <a:cxnSpLocks noChangeShapeType="1"/>
            </p:cNvCxnSpPr>
            <p:nvPr/>
          </p:nvCxnSpPr>
          <p:spPr bwMode="auto">
            <a:xfrm>
              <a:off x="2921" y="2649"/>
              <a:ext cx="29" cy="0"/>
            </a:xfrm>
            <a:prstGeom prst="line">
              <a:avLst/>
            </a:prstGeom>
            <a:noFill/>
            <a:ln w="18288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70" name="Line 1125"/>
            <p:cNvCxnSpPr>
              <a:cxnSpLocks noChangeShapeType="1"/>
            </p:cNvCxnSpPr>
            <p:nvPr/>
          </p:nvCxnSpPr>
          <p:spPr bwMode="auto">
            <a:xfrm>
              <a:off x="2921" y="2724"/>
              <a:ext cx="29" cy="0"/>
            </a:xfrm>
            <a:prstGeom prst="line">
              <a:avLst/>
            </a:prstGeom>
            <a:noFill/>
            <a:ln w="19812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71" name="Line 1124"/>
            <p:cNvCxnSpPr>
              <a:cxnSpLocks noChangeShapeType="1"/>
            </p:cNvCxnSpPr>
            <p:nvPr/>
          </p:nvCxnSpPr>
          <p:spPr bwMode="auto">
            <a:xfrm>
              <a:off x="2921" y="2796"/>
              <a:ext cx="29" cy="0"/>
            </a:xfrm>
            <a:prstGeom prst="line">
              <a:avLst/>
            </a:prstGeom>
            <a:noFill/>
            <a:ln w="13716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72" name="Freeform 671"/>
            <p:cNvSpPr>
              <a:spLocks/>
            </p:cNvSpPr>
            <p:nvPr/>
          </p:nvSpPr>
          <p:spPr bwMode="auto">
            <a:xfrm>
              <a:off x="3945" y="1787"/>
              <a:ext cx="92" cy="92"/>
            </a:xfrm>
            <a:custGeom>
              <a:avLst/>
              <a:gdLst>
                <a:gd name="T0" fmla="+- 0 3991 3946"/>
                <a:gd name="T1" fmla="*/ T0 w 92"/>
                <a:gd name="T2" fmla="+- 0 1878 1787"/>
                <a:gd name="T3" fmla="*/ 1878 h 92"/>
                <a:gd name="T4" fmla="+- 0 3973 3946"/>
                <a:gd name="T5" fmla="*/ T4 w 92"/>
                <a:gd name="T6" fmla="+- 0 1875 1787"/>
                <a:gd name="T7" fmla="*/ 1875 h 92"/>
                <a:gd name="T8" fmla="+- 0 3958 3946"/>
                <a:gd name="T9" fmla="*/ T8 w 92"/>
                <a:gd name="T10" fmla="+- 0 1865 1787"/>
                <a:gd name="T11" fmla="*/ 1865 h 92"/>
                <a:gd name="T12" fmla="+- 0 3949 3946"/>
                <a:gd name="T13" fmla="*/ T12 w 92"/>
                <a:gd name="T14" fmla="+- 0 1851 1787"/>
                <a:gd name="T15" fmla="*/ 1851 h 92"/>
                <a:gd name="T16" fmla="+- 0 3946 3946"/>
                <a:gd name="T17" fmla="*/ T16 w 92"/>
                <a:gd name="T18" fmla="+- 0 1833 1787"/>
                <a:gd name="T19" fmla="*/ 1833 h 92"/>
                <a:gd name="T20" fmla="+- 0 3949 3946"/>
                <a:gd name="T21" fmla="*/ T20 w 92"/>
                <a:gd name="T22" fmla="+- 0 1815 1787"/>
                <a:gd name="T23" fmla="*/ 1815 h 92"/>
                <a:gd name="T24" fmla="+- 0 3958 3946"/>
                <a:gd name="T25" fmla="*/ T24 w 92"/>
                <a:gd name="T26" fmla="+- 0 1801 1787"/>
                <a:gd name="T27" fmla="*/ 1801 h 92"/>
                <a:gd name="T28" fmla="+- 0 3973 3946"/>
                <a:gd name="T29" fmla="*/ T28 w 92"/>
                <a:gd name="T30" fmla="+- 0 1791 1787"/>
                <a:gd name="T31" fmla="*/ 1791 h 92"/>
                <a:gd name="T32" fmla="+- 0 3991 3946"/>
                <a:gd name="T33" fmla="*/ T32 w 92"/>
                <a:gd name="T34" fmla="+- 0 1787 1787"/>
                <a:gd name="T35" fmla="*/ 1787 h 92"/>
                <a:gd name="T36" fmla="+- 0 4008 3946"/>
                <a:gd name="T37" fmla="*/ T36 w 92"/>
                <a:gd name="T38" fmla="+- 0 1791 1787"/>
                <a:gd name="T39" fmla="*/ 1791 h 92"/>
                <a:gd name="T40" fmla="+- 0 4023 3946"/>
                <a:gd name="T41" fmla="*/ T40 w 92"/>
                <a:gd name="T42" fmla="+- 0 1801 1787"/>
                <a:gd name="T43" fmla="*/ 1801 h 92"/>
                <a:gd name="T44" fmla="+- 0 4033 3946"/>
                <a:gd name="T45" fmla="*/ T44 w 92"/>
                <a:gd name="T46" fmla="+- 0 1815 1787"/>
                <a:gd name="T47" fmla="*/ 1815 h 92"/>
                <a:gd name="T48" fmla="+- 0 4037 3946"/>
                <a:gd name="T49" fmla="*/ T48 w 92"/>
                <a:gd name="T50" fmla="+- 0 1833 1787"/>
                <a:gd name="T51" fmla="*/ 1833 h 92"/>
                <a:gd name="T52" fmla="+- 0 4033 3946"/>
                <a:gd name="T53" fmla="*/ T52 w 92"/>
                <a:gd name="T54" fmla="+- 0 1851 1787"/>
                <a:gd name="T55" fmla="*/ 1851 h 92"/>
                <a:gd name="T56" fmla="+- 0 4023 3946"/>
                <a:gd name="T57" fmla="*/ T56 w 92"/>
                <a:gd name="T58" fmla="+- 0 1865 1787"/>
                <a:gd name="T59" fmla="*/ 1865 h 92"/>
                <a:gd name="T60" fmla="+- 0 4008 3946"/>
                <a:gd name="T61" fmla="*/ T60 w 92"/>
                <a:gd name="T62" fmla="+- 0 1875 1787"/>
                <a:gd name="T63" fmla="*/ 1875 h 92"/>
                <a:gd name="T64" fmla="+- 0 3991 3946"/>
                <a:gd name="T65" fmla="*/ T64 w 92"/>
                <a:gd name="T66" fmla="+- 0 1878 1787"/>
                <a:gd name="T67" fmla="*/ 1878 h 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</a:cxnLst>
              <a:rect l="0" t="0" r="r" b="b"/>
              <a:pathLst>
                <a:path w="92" h="92">
                  <a:moveTo>
                    <a:pt x="45" y="91"/>
                  </a:moveTo>
                  <a:lnTo>
                    <a:pt x="27" y="88"/>
                  </a:lnTo>
                  <a:lnTo>
                    <a:pt x="12" y="78"/>
                  </a:lnTo>
                  <a:lnTo>
                    <a:pt x="3" y="64"/>
                  </a:lnTo>
                  <a:lnTo>
                    <a:pt x="0" y="46"/>
                  </a:lnTo>
                  <a:lnTo>
                    <a:pt x="3" y="28"/>
                  </a:lnTo>
                  <a:lnTo>
                    <a:pt x="12" y="14"/>
                  </a:lnTo>
                  <a:lnTo>
                    <a:pt x="27" y="4"/>
                  </a:lnTo>
                  <a:lnTo>
                    <a:pt x="45" y="0"/>
                  </a:lnTo>
                  <a:lnTo>
                    <a:pt x="62" y="4"/>
                  </a:lnTo>
                  <a:lnTo>
                    <a:pt x="77" y="14"/>
                  </a:lnTo>
                  <a:lnTo>
                    <a:pt x="87" y="28"/>
                  </a:lnTo>
                  <a:lnTo>
                    <a:pt x="91" y="46"/>
                  </a:lnTo>
                  <a:lnTo>
                    <a:pt x="87" y="64"/>
                  </a:lnTo>
                  <a:lnTo>
                    <a:pt x="77" y="78"/>
                  </a:lnTo>
                  <a:lnTo>
                    <a:pt x="62" y="88"/>
                  </a:lnTo>
                  <a:lnTo>
                    <a:pt x="45" y="91"/>
                  </a:lnTo>
                  <a:close/>
                </a:path>
              </a:pathLst>
            </a:custGeom>
            <a:solidFill>
              <a:srgbClr val="2D31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673" name="Freeform 672"/>
            <p:cNvSpPr>
              <a:spLocks/>
            </p:cNvSpPr>
            <p:nvPr/>
          </p:nvSpPr>
          <p:spPr bwMode="auto">
            <a:xfrm>
              <a:off x="2889" y="2759"/>
              <a:ext cx="92" cy="92"/>
            </a:xfrm>
            <a:custGeom>
              <a:avLst/>
              <a:gdLst>
                <a:gd name="T0" fmla="+- 0 2935 2890"/>
                <a:gd name="T1" fmla="*/ T0 w 92"/>
                <a:gd name="T2" fmla="+- 0 2850 2759"/>
                <a:gd name="T3" fmla="*/ 2850 h 92"/>
                <a:gd name="T4" fmla="+- 0 2918 2890"/>
                <a:gd name="T5" fmla="*/ T4 w 92"/>
                <a:gd name="T6" fmla="+- 0 2847 2759"/>
                <a:gd name="T7" fmla="*/ 2847 h 92"/>
                <a:gd name="T8" fmla="+- 0 2903 2890"/>
                <a:gd name="T9" fmla="*/ T8 w 92"/>
                <a:gd name="T10" fmla="+- 0 2837 2759"/>
                <a:gd name="T11" fmla="*/ 2837 h 92"/>
                <a:gd name="T12" fmla="+- 0 2893 2890"/>
                <a:gd name="T13" fmla="*/ T12 w 92"/>
                <a:gd name="T14" fmla="+- 0 2823 2759"/>
                <a:gd name="T15" fmla="*/ 2823 h 92"/>
                <a:gd name="T16" fmla="+- 0 2890 2890"/>
                <a:gd name="T17" fmla="*/ T16 w 92"/>
                <a:gd name="T18" fmla="+- 0 2805 2759"/>
                <a:gd name="T19" fmla="*/ 2805 h 92"/>
                <a:gd name="T20" fmla="+- 0 2893 2890"/>
                <a:gd name="T21" fmla="*/ T20 w 92"/>
                <a:gd name="T22" fmla="+- 0 2787 2759"/>
                <a:gd name="T23" fmla="*/ 2787 h 92"/>
                <a:gd name="T24" fmla="+- 0 2903 2890"/>
                <a:gd name="T25" fmla="*/ T24 w 92"/>
                <a:gd name="T26" fmla="+- 0 2773 2759"/>
                <a:gd name="T27" fmla="*/ 2773 h 92"/>
                <a:gd name="T28" fmla="+- 0 2918 2890"/>
                <a:gd name="T29" fmla="*/ T28 w 92"/>
                <a:gd name="T30" fmla="+- 0 2763 2759"/>
                <a:gd name="T31" fmla="*/ 2763 h 92"/>
                <a:gd name="T32" fmla="+- 0 2935 2890"/>
                <a:gd name="T33" fmla="*/ T32 w 92"/>
                <a:gd name="T34" fmla="+- 0 2759 2759"/>
                <a:gd name="T35" fmla="*/ 2759 h 92"/>
                <a:gd name="T36" fmla="+- 0 2953 2890"/>
                <a:gd name="T37" fmla="*/ T36 w 92"/>
                <a:gd name="T38" fmla="+- 0 2763 2759"/>
                <a:gd name="T39" fmla="*/ 2763 h 92"/>
                <a:gd name="T40" fmla="+- 0 2968 2890"/>
                <a:gd name="T41" fmla="*/ T40 w 92"/>
                <a:gd name="T42" fmla="+- 0 2773 2759"/>
                <a:gd name="T43" fmla="*/ 2773 h 92"/>
                <a:gd name="T44" fmla="+- 0 2977 2890"/>
                <a:gd name="T45" fmla="*/ T44 w 92"/>
                <a:gd name="T46" fmla="+- 0 2787 2759"/>
                <a:gd name="T47" fmla="*/ 2787 h 92"/>
                <a:gd name="T48" fmla="+- 0 2981 2890"/>
                <a:gd name="T49" fmla="*/ T48 w 92"/>
                <a:gd name="T50" fmla="+- 0 2805 2759"/>
                <a:gd name="T51" fmla="*/ 2805 h 92"/>
                <a:gd name="T52" fmla="+- 0 2977 2890"/>
                <a:gd name="T53" fmla="*/ T52 w 92"/>
                <a:gd name="T54" fmla="+- 0 2823 2759"/>
                <a:gd name="T55" fmla="*/ 2823 h 92"/>
                <a:gd name="T56" fmla="+- 0 2968 2890"/>
                <a:gd name="T57" fmla="*/ T56 w 92"/>
                <a:gd name="T58" fmla="+- 0 2837 2759"/>
                <a:gd name="T59" fmla="*/ 2837 h 92"/>
                <a:gd name="T60" fmla="+- 0 2953 2890"/>
                <a:gd name="T61" fmla="*/ T60 w 92"/>
                <a:gd name="T62" fmla="+- 0 2847 2759"/>
                <a:gd name="T63" fmla="*/ 2847 h 92"/>
                <a:gd name="T64" fmla="+- 0 2935 2890"/>
                <a:gd name="T65" fmla="*/ T64 w 92"/>
                <a:gd name="T66" fmla="+- 0 2850 2759"/>
                <a:gd name="T67" fmla="*/ 2850 h 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</a:cxnLst>
              <a:rect l="0" t="0" r="r" b="b"/>
              <a:pathLst>
                <a:path w="92" h="92">
                  <a:moveTo>
                    <a:pt x="45" y="91"/>
                  </a:moveTo>
                  <a:lnTo>
                    <a:pt x="28" y="88"/>
                  </a:lnTo>
                  <a:lnTo>
                    <a:pt x="13" y="78"/>
                  </a:lnTo>
                  <a:lnTo>
                    <a:pt x="3" y="64"/>
                  </a:lnTo>
                  <a:lnTo>
                    <a:pt x="0" y="46"/>
                  </a:lnTo>
                  <a:lnTo>
                    <a:pt x="3" y="28"/>
                  </a:lnTo>
                  <a:lnTo>
                    <a:pt x="13" y="14"/>
                  </a:lnTo>
                  <a:lnTo>
                    <a:pt x="28" y="4"/>
                  </a:lnTo>
                  <a:lnTo>
                    <a:pt x="45" y="0"/>
                  </a:lnTo>
                  <a:lnTo>
                    <a:pt x="63" y="4"/>
                  </a:lnTo>
                  <a:lnTo>
                    <a:pt x="78" y="14"/>
                  </a:lnTo>
                  <a:lnTo>
                    <a:pt x="87" y="28"/>
                  </a:lnTo>
                  <a:lnTo>
                    <a:pt x="91" y="46"/>
                  </a:lnTo>
                  <a:lnTo>
                    <a:pt x="87" y="64"/>
                  </a:lnTo>
                  <a:lnTo>
                    <a:pt x="78" y="78"/>
                  </a:lnTo>
                  <a:lnTo>
                    <a:pt x="63" y="88"/>
                  </a:lnTo>
                  <a:lnTo>
                    <a:pt x="45" y="91"/>
                  </a:lnTo>
                  <a:close/>
                </a:path>
              </a:pathLst>
            </a:custGeom>
            <a:solidFill>
              <a:srgbClr val="2D31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cxnSp>
          <p:nvCxnSpPr>
            <p:cNvPr id="674" name="Line 1121"/>
            <p:cNvCxnSpPr>
              <a:cxnSpLocks noChangeShapeType="1"/>
            </p:cNvCxnSpPr>
            <p:nvPr/>
          </p:nvCxnSpPr>
          <p:spPr bwMode="auto">
            <a:xfrm>
              <a:off x="7051" y="2686"/>
              <a:ext cx="29" cy="0"/>
            </a:xfrm>
            <a:prstGeom prst="line">
              <a:avLst/>
            </a:prstGeom>
            <a:noFill/>
            <a:ln w="19812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75" name="Line 1120"/>
            <p:cNvCxnSpPr>
              <a:cxnSpLocks noChangeShapeType="1"/>
            </p:cNvCxnSpPr>
            <p:nvPr/>
          </p:nvCxnSpPr>
          <p:spPr bwMode="auto">
            <a:xfrm>
              <a:off x="7051" y="2610"/>
              <a:ext cx="29" cy="0"/>
            </a:xfrm>
            <a:prstGeom prst="line">
              <a:avLst/>
            </a:prstGeom>
            <a:noFill/>
            <a:ln w="18288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76" name="Line 1119"/>
            <p:cNvCxnSpPr>
              <a:cxnSpLocks noChangeShapeType="1"/>
            </p:cNvCxnSpPr>
            <p:nvPr/>
          </p:nvCxnSpPr>
          <p:spPr bwMode="auto">
            <a:xfrm>
              <a:off x="7051" y="2535"/>
              <a:ext cx="29" cy="0"/>
            </a:xfrm>
            <a:prstGeom prst="line">
              <a:avLst/>
            </a:prstGeom>
            <a:noFill/>
            <a:ln w="19812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77" name="Line 1118"/>
            <p:cNvCxnSpPr>
              <a:cxnSpLocks noChangeShapeType="1"/>
            </p:cNvCxnSpPr>
            <p:nvPr/>
          </p:nvCxnSpPr>
          <p:spPr bwMode="auto">
            <a:xfrm>
              <a:off x="5995" y="3059"/>
              <a:ext cx="29" cy="0"/>
            </a:xfrm>
            <a:prstGeom prst="line">
              <a:avLst/>
            </a:prstGeom>
            <a:noFill/>
            <a:ln w="18288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78" name="Line 1117"/>
            <p:cNvCxnSpPr>
              <a:cxnSpLocks noChangeShapeType="1"/>
            </p:cNvCxnSpPr>
            <p:nvPr/>
          </p:nvCxnSpPr>
          <p:spPr bwMode="auto">
            <a:xfrm>
              <a:off x="5995" y="3135"/>
              <a:ext cx="29" cy="0"/>
            </a:xfrm>
            <a:prstGeom prst="line">
              <a:avLst/>
            </a:prstGeom>
            <a:noFill/>
            <a:ln w="19812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79" name="Line 1116"/>
            <p:cNvCxnSpPr>
              <a:cxnSpLocks noChangeShapeType="1"/>
            </p:cNvCxnSpPr>
            <p:nvPr/>
          </p:nvCxnSpPr>
          <p:spPr bwMode="auto">
            <a:xfrm>
              <a:off x="5995" y="3211"/>
              <a:ext cx="29" cy="0"/>
            </a:xfrm>
            <a:prstGeom prst="line">
              <a:avLst/>
            </a:prstGeom>
            <a:noFill/>
            <a:ln w="19812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80" name="Line 1115"/>
            <p:cNvCxnSpPr>
              <a:cxnSpLocks noChangeShapeType="1"/>
            </p:cNvCxnSpPr>
            <p:nvPr/>
          </p:nvCxnSpPr>
          <p:spPr bwMode="auto">
            <a:xfrm>
              <a:off x="5995" y="3287"/>
              <a:ext cx="29" cy="0"/>
            </a:xfrm>
            <a:prstGeom prst="line">
              <a:avLst/>
            </a:prstGeom>
            <a:noFill/>
            <a:ln w="18288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81" name="Line 1114"/>
            <p:cNvCxnSpPr>
              <a:cxnSpLocks noChangeShapeType="1"/>
            </p:cNvCxnSpPr>
            <p:nvPr/>
          </p:nvCxnSpPr>
          <p:spPr bwMode="auto">
            <a:xfrm>
              <a:off x="5995" y="3363"/>
              <a:ext cx="29" cy="0"/>
            </a:xfrm>
            <a:prstGeom prst="line">
              <a:avLst/>
            </a:prstGeom>
            <a:noFill/>
            <a:ln w="19812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82" name="Line 1113"/>
            <p:cNvCxnSpPr>
              <a:cxnSpLocks noChangeShapeType="1"/>
            </p:cNvCxnSpPr>
            <p:nvPr/>
          </p:nvCxnSpPr>
          <p:spPr bwMode="auto">
            <a:xfrm>
              <a:off x="5995" y="3438"/>
              <a:ext cx="29" cy="0"/>
            </a:xfrm>
            <a:prstGeom prst="line">
              <a:avLst/>
            </a:prstGeom>
            <a:noFill/>
            <a:ln w="18288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83" name="Freeform 682"/>
            <p:cNvSpPr>
              <a:spLocks/>
            </p:cNvSpPr>
            <p:nvPr/>
          </p:nvSpPr>
          <p:spPr bwMode="auto">
            <a:xfrm>
              <a:off x="5966" y="3443"/>
              <a:ext cx="89" cy="92"/>
            </a:xfrm>
            <a:custGeom>
              <a:avLst/>
              <a:gdLst>
                <a:gd name="T0" fmla="+- 0 6010 5966"/>
                <a:gd name="T1" fmla="*/ T0 w 89"/>
                <a:gd name="T2" fmla="+- 0 3534 3443"/>
                <a:gd name="T3" fmla="*/ 3534 h 92"/>
                <a:gd name="T4" fmla="+- 0 5993 5966"/>
                <a:gd name="T5" fmla="*/ T4 w 89"/>
                <a:gd name="T6" fmla="+- 0 3531 3443"/>
                <a:gd name="T7" fmla="*/ 3531 h 92"/>
                <a:gd name="T8" fmla="+- 0 5979 5966"/>
                <a:gd name="T9" fmla="*/ T8 w 89"/>
                <a:gd name="T10" fmla="+- 0 3521 3443"/>
                <a:gd name="T11" fmla="*/ 3521 h 92"/>
                <a:gd name="T12" fmla="+- 0 5970 5966"/>
                <a:gd name="T13" fmla="*/ T12 w 89"/>
                <a:gd name="T14" fmla="+- 0 3507 3443"/>
                <a:gd name="T15" fmla="*/ 3507 h 92"/>
                <a:gd name="T16" fmla="+- 0 5966 5966"/>
                <a:gd name="T17" fmla="*/ T16 w 89"/>
                <a:gd name="T18" fmla="+- 0 3489 3443"/>
                <a:gd name="T19" fmla="*/ 3489 h 92"/>
                <a:gd name="T20" fmla="+- 0 5970 5966"/>
                <a:gd name="T21" fmla="*/ T20 w 89"/>
                <a:gd name="T22" fmla="+- 0 3471 3443"/>
                <a:gd name="T23" fmla="*/ 3471 h 92"/>
                <a:gd name="T24" fmla="+- 0 5979 5966"/>
                <a:gd name="T25" fmla="*/ T24 w 89"/>
                <a:gd name="T26" fmla="+- 0 3457 3443"/>
                <a:gd name="T27" fmla="*/ 3457 h 92"/>
                <a:gd name="T28" fmla="+- 0 5993 5966"/>
                <a:gd name="T29" fmla="*/ T28 w 89"/>
                <a:gd name="T30" fmla="+- 0 3447 3443"/>
                <a:gd name="T31" fmla="*/ 3447 h 92"/>
                <a:gd name="T32" fmla="+- 0 6010 5966"/>
                <a:gd name="T33" fmla="*/ T32 w 89"/>
                <a:gd name="T34" fmla="+- 0 3443 3443"/>
                <a:gd name="T35" fmla="*/ 3443 h 92"/>
                <a:gd name="T36" fmla="+- 0 6028 5966"/>
                <a:gd name="T37" fmla="*/ T36 w 89"/>
                <a:gd name="T38" fmla="+- 0 3447 3443"/>
                <a:gd name="T39" fmla="*/ 3447 h 92"/>
                <a:gd name="T40" fmla="+- 0 6042 5966"/>
                <a:gd name="T41" fmla="*/ T40 w 89"/>
                <a:gd name="T42" fmla="+- 0 3457 3443"/>
                <a:gd name="T43" fmla="*/ 3457 h 92"/>
                <a:gd name="T44" fmla="+- 0 6052 5966"/>
                <a:gd name="T45" fmla="*/ T44 w 89"/>
                <a:gd name="T46" fmla="+- 0 3471 3443"/>
                <a:gd name="T47" fmla="*/ 3471 h 92"/>
                <a:gd name="T48" fmla="+- 0 6055 5966"/>
                <a:gd name="T49" fmla="*/ T48 w 89"/>
                <a:gd name="T50" fmla="+- 0 3489 3443"/>
                <a:gd name="T51" fmla="*/ 3489 h 92"/>
                <a:gd name="T52" fmla="+- 0 6052 5966"/>
                <a:gd name="T53" fmla="*/ T52 w 89"/>
                <a:gd name="T54" fmla="+- 0 3507 3443"/>
                <a:gd name="T55" fmla="*/ 3507 h 92"/>
                <a:gd name="T56" fmla="+- 0 6042 5966"/>
                <a:gd name="T57" fmla="*/ T56 w 89"/>
                <a:gd name="T58" fmla="+- 0 3521 3443"/>
                <a:gd name="T59" fmla="*/ 3521 h 92"/>
                <a:gd name="T60" fmla="+- 0 6028 5966"/>
                <a:gd name="T61" fmla="*/ T60 w 89"/>
                <a:gd name="T62" fmla="+- 0 3531 3443"/>
                <a:gd name="T63" fmla="*/ 3531 h 92"/>
                <a:gd name="T64" fmla="+- 0 6010 5966"/>
                <a:gd name="T65" fmla="*/ T64 w 89"/>
                <a:gd name="T66" fmla="+- 0 3534 3443"/>
                <a:gd name="T67" fmla="*/ 3534 h 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</a:cxnLst>
              <a:rect l="0" t="0" r="r" b="b"/>
              <a:pathLst>
                <a:path w="89" h="92">
                  <a:moveTo>
                    <a:pt x="44" y="91"/>
                  </a:moveTo>
                  <a:lnTo>
                    <a:pt x="27" y="88"/>
                  </a:lnTo>
                  <a:lnTo>
                    <a:pt x="13" y="78"/>
                  </a:lnTo>
                  <a:lnTo>
                    <a:pt x="4" y="64"/>
                  </a:lnTo>
                  <a:lnTo>
                    <a:pt x="0" y="46"/>
                  </a:lnTo>
                  <a:lnTo>
                    <a:pt x="4" y="28"/>
                  </a:lnTo>
                  <a:lnTo>
                    <a:pt x="13" y="14"/>
                  </a:lnTo>
                  <a:lnTo>
                    <a:pt x="27" y="4"/>
                  </a:lnTo>
                  <a:lnTo>
                    <a:pt x="44" y="0"/>
                  </a:lnTo>
                  <a:lnTo>
                    <a:pt x="62" y="4"/>
                  </a:lnTo>
                  <a:lnTo>
                    <a:pt x="76" y="14"/>
                  </a:lnTo>
                  <a:lnTo>
                    <a:pt x="86" y="28"/>
                  </a:lnTo>
                  <a:lnTo>
                    <a:pt x="89" y="46"/>
                  </a:lnTo>
                  <a:lnTo>
                    <a:pt x="86" y="64"/>
                  </a:lnTo>
                  <a:lnTo>
                    <a:pt x="76" y="78"/>
                  </a:lnTo>
                  <a:lnTo>
                    <a:pt x="62" y="88"/>
                  </a:lnTo>
                  <a:lnTo>
                    <a:pt x="44" y="91"/>
                  </a:lnTo>
                  <a:close/>
                </a:path>
              </a:pathLst>
            </a:custGeom>
            <a:solidFill>
              <a:srgbClr val="2D31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cxnSp>
          <p:nvCxnSpPr>
            <p:cNvPr id="684" name="Line 1111"/>
            <p:cNvCxnSpPr>
              <a:cxnSpLocks noChangeShapeType="1"/>
            </p:cNvCxnSpPr>
            <p:nvPr/>
          </p:nvCxnSpPr>
          <p:spPr bwMode="auto">
            <a:xfrm>
              <a:off x="4188" y="3612"/>
              <a:ext cx="29" cy="0"/>
            </a:xfrm>
            <a:prstGeom prst="line">
              <a:avLst/>
            </a:prstGeom>
            <a:noFill/>
            <a:ln w="19812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85" name="Line 1110"/>
            <p:cNvCxnSpPr>
              <a:cxnSpLocks noChangeShapeType="1"/>
            </p:cNvCxnSpPr>
            <p:nvPr/>
          </p:nvCxnSpPr>
          <p:spPr bwMode="auto">
            <a:xfrm>
              <a:off x="4188" y="3535"/>
              <a:ext cx="29" cy="0"/>
            </a:xfrm>
            <a:prstGeom prst="line">
              <a:avLst/>
            </a:prstGeom>
            <a:noFill/>
            <a:ln w="19812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86" name="Line 1109"/>
            <p:cNvCxnSpPr>
              <a:cxnSpLocks noChangeShapeType="1"/>
            </p:cNvCxnSpPr>
            <p:nvPr/>
          </p:nvCxnSpPr>
          <p:spPr bwMode="auto">
            <a:xfrm>
              <a:off x="4188" y="3461"/>
              <a:ext cx="29" cy="0"/>
            </a:xfrm>
            <a:prstGeom prst="line">
              <a:avLst/>
            </a:prstGeom>
            <a:noFill/>
            <a:ln w="19812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87" name="Line 1108"/>
            <p:cNvCxnSpPr>
              <a:cxnSpLocks noChangeShapeType="1"/>
            </p:cNvCxnSpPr>
            <p:nvPr/>
          </p:nvCxnSpPr>
          <p:spPr bwMode="auto">
            <a:xfrm>
              <a:off x="4188" y="3384"/>
              <a:ext cx="29" cy="0"/>
            </a:xfrm>
            <a:prstGeom prst="line">
              <a:avLst/>
            </a:prstGeom>
            <a:noFill/>
            <a:ln w="19812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88" name="Line 1107"/>
            <p:cNvCxnSpPr>
              <a:cxnSpLocks noChangeShapeType="1"/>
            </p:cNvCxnSpPr>
            <p:nvPr/>
          </p:nvCxnSpPr>
          <p:spPr bwMode="auto">
            <a:xfrm>
              <a:off x="4188" y="3309"/>
              <a:ext cx="29" cy="0"/>
            </a:xfrm>
            <a:prstGeom prst="line">
              <a:avLst/>
            </a:prstGeom>
            <a:noFill/>
            <a:ln w="18288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89" name="Line 1106"/>
            <p:cNvCxnSpPr>
              <a:cxnSpLocks noChangeShapeType="1"/>
            </p:cNvCxnSpPr>
            <p:nvPr/>
          </p:nvCxnSpPr>
          <p:spPr bwMode="auto">
            <a:xfrm>
              <a:off x="4188" y="3233"/>
              <a:ext cx="29" cy="0"/>
            </a:xfrm>
            <a:prstGeom prst="line">
              <a:avLst/>
            </a:prstGeom>
            <a:noFill/>
            <a:ln w="19812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90" name="Line 1105"/>
            <p:cNvCxnSpPr>
              <a:cxnSpLocks noChangeShapeType="1"/>
            </p:cNvCxnSpPr>
            <p:nvPr/>
          </p:nvCxnSpPr>
          <p:spPr bwMode="auto">
            <a:xfrm>
              <a:off x="4188" y="3156"/>
              <a:ext cx="29" cy="0"/>
            </a:xfrm>
            <a:prstGeom prst="line">
              <a:avLst/>
            </a:prstGeom>
            <a:noFill/>
            <a:ln w="19812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91" name="Line 1104"/>
            <p:cNvCxnSpPr>
              <a:cxnSpLocks noChangeShapeType="1"/>
            </p:cNvCxnSpPr>
            <p:nvPr/>
          </p:nvCxnSpPr>
          <p:spPr bwMode="auto">
            <a:xfrm>
              <a:off x="4188" y="3081"/>
              <a:ext cx="29" cy="0"/>
            </a:xfrm>
            <a:prstGeom prst="line">
              <a:avLst/>
            </a:prstGeom>
            <a:noFill/>
            <a:ln w="18288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92" name="Line 1103"/>
            <p:cNvCxnSpPr>
              <a:cxnSpLocks noChangeShapeType="1"/>
            </p:cNvCxnSpPr>
            <p:nvPr/>
          </p:nvCxnSpPr>
          <p:spPr bwMode="auto">
            <a:xfrm>
              <a:off x="4188" y="3005"/>
              <a:ext cx="29" cy="0"/>
            </a:xfrm>
            <a:prstGeom prst="line">
              <a:avLst/>
            </a:prstGeom>
            <a:noFill/>
            <a:ln w="19812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93" name="Line 1102"/>
            <p:cNvCxnSpPr>
              <a:cxnSpLocks noChangeShapeType="1"/>
            </p:cNvCxnSpPr>
            <p:nvPr/>
          </p:nvCxnSpPr>
          <p:spPr bwMode="auto">
            <a:xfrm>
              <a:off x="4188" y="2929"/>
              <a:ext cx="29" cy="0"/>
            </a:xfrm>
            <a:prstGeom prst="line">
              <a:avLst/>
            </a:prstGeom>
            <a:noFill/>
            <a:ln w="18288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94" name="Line 1101"/>
            <p:cNvCxnSpPr>
              <a:cxnSpLocks noChangeShapeType="1"/>
            </p:cNvCxnSpPr>
            <p:nvPr/>
          </p:nvCxnSpPr>
          <p:spPr bwMode="auto">
            <a:xfrm>
              <a:off x="4188" y="2854"/>
              <a:ext cx="29" cy="0"/>
            </a:xfrm>
            <a:prstGeom prst="line">
              <a:avLst/>
            </a:prstGeom>
            <a:noFill/>
            <a:ln w="19812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95" name="Line 1100"/>
            <p:cNvCxnSpPr>
              <a:cxnSpLocks noChangeShapeType="1"/>
            </p:cNvCxnSpPr>
            <p:nvPr/>
          </p:nvCxnSpPr>
          <p:spPr bwMode="auto">
            <a:xfrm>
              <a:off x="4188" y="2777"/>
              <a:ext cx="29" cy="0"/>
            </a:xfrm>
            <a:prstGeom prst="line">
              <a:avLst/>
            </a:prstGeom>
            <a:noFill/>
            <a:ln w="19812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96" name="Line 1099"/>
            <p:cNvCxnSpPr>
              <a:cxnSpLocks noChangeShapeType="1"/>
            </p:cNvCxnSpPr>
            <p:nvPr/>
          </p:nvCxnSpPr>
          <p:spPr bwMode="auto">
            <a:xfrm>
              <a:off x="4188" y="2701"/>
              <a:ext cx="29" cy="0"/>
            </a:xfrm>
            <a:prstGeom prst="line">
              <a:avLst/>
            </a:prstGeom>
            <a:noFill/>
            <a:ln w="18288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97" name="Line 1098"/>
            <p:cNvCxnSpPr>
              <a:cxnSpLocks noChangeShapeType="1"/>
            </p:cNvCxnSpPr>
            <p:nvPr/>
          </p:nvCxnSpPr>
          <p:spPr bwMode="auto">
            <a:xfrm>
              <a:off x="4188" y="2626"/>
              <a:ext cx="29" cy="0"/>
            </a:xfrm>
            <a:prstGeom prst="line">
              <a:avLst/>
            </a:prstGeom>
            <a:noFill/>
            <a:ln w="19812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98" name="Line 1097"/>
            <p:cNvCxnSpPr>
              <a:cxnSpLocks noChangeShapeType="1"/>
            </p:cNvCxnSpPr>
            <p:nvPr/>
          </p:nvCxnSpPr>
          <p:spPr bwMode="auto">
            <a:xfrm>
              <a:off x="4188" y="2549"/>
              <a:ext cx="29" cy="0"/>
            </a:xfrm>
            <a:prstGeom prst="line">
              <a:avLst/>
            </a:prstGeom>
            <a:noFill/>
            <a:ln w="19812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99" name="Line 1096"/>
            <p:cNvCxnSpPr>
              <a:cxnSpLocks noChangeShapeType="1"/>
            </p:cNvCxnSpPr>
            <p:nvPr/>
          </p:nvCxnSpPr>
          <p:spPr bwMode="auto">
            <a:xfrm>
              <a:off x="4188" y="2473"/>
              <a:ext cx="29" cy="0"/>
            </a:xfrm>
            <a:prstGeom prst="line">
              <a:avLst/>
            </a:prstGeom>
            <a:noFill/>
            <a:ln w="18288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00" name="Line 1095"/>
            <p:cNvCxnSpPr>
              <a:cxnSpLocks noChangeShapeType="1"/>
            </p:cNvCxnSpPr>
            <p:nvPr/>
          </p:nvCxnSpPr>
          <p:spPr bwMode="auto">
            <a:xfrm>
              <a:off x="4188" y="2398"/>
              <a:ext cx="29" cy="0"/>
            </a:xfrm>
            <a:prstGeom prst="line">
              <a:avLst/>
            </a:prstGeom>
            <a:noFill/>
            <a:ln w="19812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01" name="Line 1094"/>
            <p:cNvCxnSpPr>
              <a:cxnSpLocks noChangeShapeType="1"/>
            </p:cNvCxnSpPr>
            <p:nvPr/>
          </p:nvCxnSpPr>
          <p:spPr bwMode="auto">
            <a:xfrm>
              <a:off x="4188" y="2322"/>
              <a:ext cx="29" cy="0"/>
            </a:xfrm>
            <a:prstGeom prst="line">
              <a:avLst/>
            </a:prstGeom>
            <a:noFill/>
            <a:ln w="18288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02" name="Line 1093"/>
            <p:cNvCxnSpPr>
              <a:cxnSpLocks noChangeShapeType="1"/>
            </p:cNvCxnSpPr>
            <p:nvPr/>
          </p:nvCxnSpPr>
          <p:spPr bwMode="auto">
            <a:xfrm>
              <a:off x="4188" y="2247"/>
              <a:ext cx="29" cy="0"/>
            </a:xfrm>
            <a:prstGeom prst="line">
              <a:avLst/>
            </a:prstGeom>
            <a:noFill/>
            <a:ln w="19812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03" name="Line 1092"/>
            <p:cNvCxnSpPr>
              <a:cxnSpLocks noChangeShapeType="1"/>
            </p:cNvCxnSpPr>
            <p:nvPr/>
          </p:nvCxnSpPr>
          <p:spPr bwMode="auto">
            <a:xfrm>
              <a:off x="4188" y="2170"/>
              <a:ext cx="29" cy="0"/>
            </a:xfrm>
            <a:prstGeom prst="line">
              <a:avLst/>
            </a:prstGeom>
            <a:noFill/>
            <a:ln w="19812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04" name="Line 1091"/>
            <p:cNvCxnSpPr>
              <a:cxnSpLocks noChangeShapeType="1"/>
            </p:cNvCxnSpPr>
            <p:nvPr/>
          </p:nvCxnSpPr>
          <p:spPr bwMode="auto">
            <a:xfrm>
              <a:off x="4188" y="2094"/>
              <a:ext cx="29" cy="0"/>
            </a:xfrm>
            <a:prstGeom prst="line">
              <a:avLst/>
            </a:prstGeom>
            <a:noFill/>
            <a:ln w="18288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05" name="Line 1090"/>
            <p:cNvCxnSpPr>
              <a:cxnSpLocks noChangeShapeType="1"/>
            </p:cNvCxnSpPr>
            <p:nvPr/>
          </p:nvCxnSpPr>
          <p:spPr bwMode="auto">
            <a:xfrm>
              <a:off x="4188" y="2019"/>
              <a:ext cx="29" cy="0"/>
            </a:xfrm>
            <a:prstGeom prst="line">
              <a:avLst/>
            </a:prstGeom>
            <a:noFill/>
            <a:ln w="19812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06" name="Line 1089"/>
            <p:cNvCxnSpPr>
              <a:cxnSpLocks noChangeShapeType="1"/>
            </p:cNvCxnSpPr>
            <p:nvPr/>
          </p:nvCxnSpPr>
          <p:spPr bwMode="auto">
            <a:xfrm>
              <a:off x="4188" y="1942"/>
              <a:ext cx="29" cy="0"/>
            </a:xfrm>
            <a:prstGeom prst="line">
              <a:avLst/>
            </a:prstGeom>
            <a:noFill/>
            <a:ln w="19812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07" name="Line 1088"/>
            <p:cNvCxnSpPr>
              <a:cxnSpLocks noChangeShapeType="1"/>
            </p:cNvCxnSpPr>
            <p:nvPr/>
          </p:nvCxnSpPr>
          <p:spPr bwMode="auto">
            <a:xfrm>
              <a:off x="4188" y="1866"/>
              <a:ext cx="29" cy="0"/>
            </a:xfrm>
            <a:prstGeom prst="line">
              <a:avLst/>
            </a:prstGeom>
            <a:noFill/>
            <a:ln w="18288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08" name="Line 1087"/>
            <p:cNvCxnSpPr>
              <a:cxnSpLocks noChangeShapeType="1"/>
            </p:cNvCxnSpPr>
            <p:nvPr/>
          </p:nvCxnSpPr>
          <p:spPr bwMode="auto">
            <a:xfrm>
              <a:off x="4188" y="1791"/>
              <a:ext cx="29" cy="0"/>
            </a:xfrm>
            <a:prstGeom prst="line">
              <a:avLst/>
            </a:prstGeom>
            <a:noFill/>
            <a:ln w="19812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09" name="Line 1086"/>
            <p:cNvCxnSpPr>
              <a:cxnSpLocks noChangeShapeType="1"/>
            </p:cNvCxnSpPr>
            <p:nvPr/>
          </p:nvCxnSpPr>
          <p:spPr bwMode="auto">
            <a:xfrm>
              <a:off x="4188" y="1714"/>
              <a:ext cx="29" cy="0"/>
            </a:xfrm>
            <a:prstGeom prst="line">
              <a:avLst/>
            </a:prstGeom>
            <a:noFill/>
            <a:ln w="19812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10" name="Line 1085"/>
            <p:cNvCxnSpPr>
              <a:cxnSpLocks noChangeShapeType="1"/>
            </p:cNvCxnSpPr>
            <p:nvPr/>
          </p:nvCxnSpPr>
          <p:spPr bwMode="auto">
            <a:xfrm>
              <a:off x="4188" y="1638"/>
              <a:ext cx="29" cy="0"/>
            </a:xfrm>
            <a:prstGeom prst="line">
              <a:avLst/>
            </a:prstGeom>
            <a:noFill/>
            <a:ln w="18288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11" name="Line 1084"/>
            <p:cNvCxnSpPr>
              <a:cxnSpLocks noChangeShapeType="1"/>
            </p:cNvCxnSpPr>
            <p:nvPr/>
          </p:nvCxnSpPr>
          <p:spPr bwMode="auto">
            <a:xfrm>
              <a:off x="4188" y="1563"/>
              <a:ext cx="29" cy="0"/>
            </a:xfrm>
            <a:prstGeom prst="line">
              <a:avLst/>
            </a:prstGeom>
            <a:noFill/>
            <a:ln w="19812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12" name="Line 1083"/>
            <p:cNvCxnSpPr>
              <a:cxnSpLocks noChangeShapeType="1"/>
            </p:cNvCxnSpPr>
            <p:nvPr/>
          </p:nvCxnSpPr>
          <p:spPr bwMode="auto">
            <a:xfrm>
              <a:off x="4188" y="1486"/>
              <a:ext cx="29" cy="0"/>
            </a:xfrm>
            <a:prstGeom prst="line">
              <a:avLst/>
            </a:prstGeom>
            <a:noFill/>
            <a:ln w="19812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13" name="Line 1082"/>
            <p:cNvCxnSpPr>
              <a:cxnSpLocks noChangeShapeType="1"/>
            </p:cNvCxnSpPr>
            <p:nvPr/>
          </p:nvCxnSpPr>
          <p:spPr bwMode="auto">
            <a:xfrm>
              <a:off x="4188" y="1410"/>
              <a:ext cx="29" cy="0"/>
            </a:xfrm>
            <a:prstGeom prst="line">
              <a:avLst/>
            </a:prstGeom>
            <a:noFill/>
            <a:ln w="18288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14" name="Line 1081"/>
            <p:cNvCxnSpPr>
              <a:cxnSpLocks noChangeShapeType="1"/>
            </p:cNvCxnSpPr>
            <p:nvPr/>
          </p:nvCxnSpPr>
          <p:spPr bwMode="auto">
            <a:xfrm>
              <a:off x="4188" y="1335"/>
              <a:ext cx="29" cy="0"/>
            </a:xfrm>
            <a:prstGeom prst="line">
              <a:avLst/>
            </a:prstGeom>
            <a:noFill/>
            <a:ln w="19812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15" name="Line 1080"/>
            <p:cNvCxnSpPr>
              <a:cxnSpLocks noChangeShapeType="1"/>
            </p:cNvCxnSpPr>
            <p:nvPr/>
          </p:nvCxnSpPr>
          <p:spPr bwMode="auto">
            <a:xfrm>
              <a:off x="4188" y="1258"/>
              <a:ext cx="29" cy="0"/>
            </a:xfrm>
            <a:prstGeom prst="line">
              <a:avLst/>
            </a:prstGeom>
            <a:noFill/>
            <a:ln w="19812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716" name="Picture 7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8" y="1163"/>
              <a:ext cx="788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717" name="Line 1078"/>
            <p:cNvCxnSpPr>
              <a:cxnSpLocks noChangeShapeType="1"/>
            </p:cNvCxnSpPr>
            <p:nvPr/>
          </p:nvCxnSpPr>
          <p:spPr bwMode="auto">
            <a:xfrm>
              <a:off x="4946" y="1663"/>
              <a:ext cx="29" cy="0"/>
            </a:xfrm>
            <a:prstGeom prst="line">
              <a:avLst/>
            </a:prstGeom>
            <a:noFill/>
            <a:ln w="19812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18" name="Line 1077"/>
            <p:cNvCxnSpPr>
              <a:cxnSpLocks noChangeShapeType="1"/>
            </p:cNvCxnSpPr>
            <p:nvPr/>
          </p:nvCxnSpPr>
          <p:spPr bwMode="auto">
            <a:xfrm>
              <a:off x="4946" y="1740"/>
              <a:ext cx="29" cy="0"/>
            </a:xfrm>
            <a:prstGeom prst="line">
              <a:avLst/>
            </a:prstGeom>
            <a:noFill/>
            <a:ln w="19812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19" name="Line 1076"/>
            <p:cNvCxnSpPr>
              <a:cxnSpLocks noChangeShapeType="1"/>
            </p:cNvCxnSpPr>
            <p:nvPr/>
          </p:nvCxnSpPr>
          <p:spPr bwMode="auto">
            <a:xfrm>
              <a:off x="4946" y="1816"/>
              <a:ext cx="29" cy="0"/>
            </a:xfrm>
            <a:prstGeom prst="line">
              <a:avLst/>
            </a:prstGeom>
            <a:noFill/>
            <a:ln w="18288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20" name="Line 1075"/>
            <p:cNvCxnSpPr>
              <a:cxnSpLocks noChangeShapeType="1"/>
            </p:cNvCxnSpPr>
            <p:nvPr/>
          </p:nvCxnSpPr>
          <p:spPr bwMode="auto">
            <a:xfrm>
              <a:off x="4946" y="1891"/>
              <a:ext cx="29" cy="0"/>
            </a:xfrm>
            <a:prstGeom prst="line">
              <a:avLst/>
            </a:prstGeom>
            <a:noFill/>
            <a:ln w="19812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21" name="Line 1074"/>
            <p:cNvCxnSpPr>
              <a:cxnSpLocks noChangeShapeType="1"/>
            </p:cNvCxnSpPr>
            <p:nvPr/>
          </p:nvCxnSpPr>
          <p:spPr bwMode="auto">
            <a:xfrm>
              <a:off x="4946" y="1968"/>
              <a:ext cx="29" cy="0"/>
            </a:xfrm>
            <a:prstGeom prst="line">
              <a:avLst/>
            </a:prstGeom>
            <a:noFill/>
            <a:ln w="19812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22" name="Freeform 721"/>
            <p:cNvSpPr>
              <a:spLocks/>
            </p:cNvSpPr>
            <p:nvPr/>
          </p:nvSpPr>
          <p:spPr bwMode="auto">
            <a:xfrm>
              <a:off x="4156" y="3579"/>
              <a:ext cx="92" cy="92"/>
            </a:xfrm>
            <a:custGeom>
              <a:avLst/>
              <a:gdLst>
                <a:gd name="T0" fmla="+- 0 4202 4157"/>
                <a:gd name="T1" fmla="*/ T0 w 92"/>
                <a:gd name="T2" fmla="+- 0 3671 3580"/>
                <a:gd name="T3" fmla="*/ 3671 h 92"/>
                <a:gd name="T4" fmla="+- 0 4185 4157"/>
                <a:gd name="T5" fmla="*/ T4 w 92"/>
                <a:gd name="T6" fmla="+- 0 3668 3580"/>
                <a:gd name="T7" fmla="*/ 3668 h 92"/>
                <a:gd name="T8" fmla="+- 0 4171 4157"/>
                <a:gd name="T9" fmla="*/ T8 w 92"/>
                <a:gd name="T10" fmla="+- 0 3658 3580"/>
                <a:gd name="T11" fmla="*/ 3658 h 92"/>
                <a:gd name="T12" fmla="+- 0 4161 4157"/>
                <a:gd name="T13" fmla="*/ T12 w 92"/>
                <a:gd name="T14" fmla="+- 0 3644 3580"/>
                <a:gd name="T15" fmla="*/ 3644 h 92"/>
                <a:gd name="T16" fmla="+- 0 4157 4157"/>
                <a:gd name="T17" fmla="*/ T16 w 92"/>
                <a:gd name="T18" fmla="+- 0 3625 3580"/>
                <a:gd name="T19" fmla="*/ 3625 h 92"/>
                <a:gd name="T20" fmla="+- 0 4161 4157"/>
                <a:gd name="T21" fmla="*/ T20 w 92"/>
                <a:gd name="T22" fmla="+- 0 3608 3580"/>
                <a:gd name="T23" fmla="*/ 3608 h 92"/>
                <a:gd name="T24" fmla="+- 0 4171 4157"/>
                <a:gd name="T25" fmla="*/ T24 w 92"/>
                <a:gd name="T26" fmla="+- 0 3594 3580"/>
                <a:gd name="T27" fmla="*/ 3594 h 92"/>
                <a:gd name="T28" fmla="+- 0 4185 4157"/>
                <a:gd name="T29" fmla="*/ T28 w 92"/>
                <a:gd name="T30" fmla="+- 0 3584 3580"/>
                <a:gd name="T31" fmla="*/ 3584 h 92"/>
                <a:gd name="T32" fmla="+- 0 4202 4157"/>
                <a:gd name="T33" fmla="*/ T32 w 92"/>
                <a:gd name="T34" fmla="+- 0 3580 3580"/>
                <a:gd name="T35" fmla="*/ 3580 h 92"/>
                <a:gd name="T36" fmla="+- 0 4221 4157"/>
                <a:gd name="T37" fmla="*/ T36 w 92"/>
                <a:gd name="T38" fmla="+- 0 3584 3580"/>
                <a:gd name="T39" fmla="*/ 3584 h 92"/>
                <a:gd name="T40" fmla="+- 0 4235 4157"/>
                <a:gd name="T41" fmla="*/ T40 w 92"/>
                <a:gd name="T42" fmla="+- 0 3594 3580"/>
                <a:gd name="T43" fmla="*/ 3594 h 92"/>
                <a:gd name="T44" fmla="+- 0 4245 4157"/>
                <a:gd name="T45" fmla="*/ T44 w 92"/>
                <a:gd name="T46" fmla="+- 0 3608 3580"/>
                <a:gd name="T47" fmla="*/ 3608 h 92"/>
                <a:gd name="T48" fmla="+- 0 4248 4157"/>
                <a:gd name="T49" fmla="*/ T48 w 92"/>
                <a:gd name="T50" fmla="+- 0 3625 3580"/>
                <a:gd name="T51" fmla="*/ 3625 h 92"/>
                <a:gd name="T52" fmla="+- 0 4245 4157"/>
                <a:gd name="T53" fmla="*/ T52 w 92"/>
                <a:gd name="T54" fmla="+- 0 3644 3580"/>
                <a:gd name="T55" fmla="*/ 3644 h 92"/>
                <a:gd name="T56" fmla="+- 0 4235 4157"/>
                <a:gd name="T57" fmla="*/ T56 w 92"/>
                <a:gd name="T58" fmla="+- 0 3658 3580"/>
                <a:gd name="T59" fmla="*/ 3658 h 92"/>
                <a:gd name="T60" fmla="+- 0 4221 4157"/>
                <a:gd name="T61" fmla="*/ T60 w 92"/>
                <a:gd name="T62" fmla="+- 0 3668 3580"/>
                <a:gd name="T63" fmla="*/ 3668 h 92"/>
                <a:gd name="T64" fmla="+- 0 4202 4157"/>
                <a:gd name="T65" fmla="*/ T64 w 92"/>
                <a:gd name="T66" fmla="+- 0 3671 3580"/>
                <a:gd name="T67" fmla="*/ 3671 h 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</a:cxnLst>
              <a:rect l="0" t="0" r="r" b="b"/>
              <a:pathLst>
                <a:path w="92" h="92">
                  <a:moveTo>
                    <a:pt x="45" y="91"/>
                  </a:moveTo>
                  <a:lnTo>
                    <a:pt x="28" y="88"/>
                  </a:lnTo>
                  <a:lnTo>
                    <a:pt x="14" y="78"/>
                  </a:lnTo>
                  <a:lnTo>
                    <a:pt x="4" y="64"/>
                  </a:lnTo>
                  <a:lnTo>
                    <a:pt x="0" y="45"/>
                  </a:lnTo>
                  <a:lnTo>
                    <a:pt x="4" y="28"/>
                  </a:lnTo>
                  <a:lnTo>
                    <a:pt x="14" y="14"/>
                  </a:lnTo>
                  <a:lnTo>
                    <a:pt x="28" y="4"/>
                  </a:lnTo>
                  <a:lnTo>
                    <a:pt x="45" y="0"/>
                  </a:lnTo>
                  <a:lnTo>
                    <a:pt x="64" y="4"/>
                  </a:lnTo>
                  <a:lnTo>
                    <a:pt x="78" y="14"/>
                  </a:lnTo>
                  <a:lnTo>
                    <a:pt x="88" y="28"/>
                  </a:lnTo>
                  <a:lnTo>
                    <a:pt x="91" y="45"/>
                  </a:lnTo>
                  <a:lnTo>
                    <a:pt x="88" y="64"/>
                  </a:lnTo>
                  <a:lnTo>
                    <a:pt x="78" y="78"/>
                  </a:lnTo>
                  <a:lnTo>
                    <a:pt x="64" y="88"/>
                  </a:lnTo>
                  <a:lnTo>
                    <a:pt x="45" y="91"/>
                  </a:lnTo>
                  <a:close/>
                </a:path>
              </a:pathLst>
            </a:custGeom>
            <a:solidFill>
              <a:srgbClr val="2D31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723" name="Freeform 722"/>
            <p:cNvSpPr>
              <a:spLocks/>
            </p:cNvSpPr>
            <p:nvPr/>
          </p:nvSpPr>
          <p:spPr bwMode="auto">
            <a:xfrm>
              <a:off x="2964" y="3471"/>
              <a:ext cx="27" cy="17"/>
            </a:xfrm>
            <a:custGeom>
              <a:avLst/>
              <a:gdLst>
                <a:gd name="T0" fmla="+- 0 2990 2964"/>
                <a:gd name="T1" fmla="*/ T0 w 27"/>
                <a:gd name="T2" fmla="+- 0 3472 3472"/>
                <a:gd name="T3" fmla="*/ 3472 h 17"/>
                <a:gd name="T4" fmla="+- 0 2990 2964"/>
                <a:gd name="T5" fmla="*/ T4 w 27"/>
                <a:gd name="T6" fmla="+- 0 3472 3472"/>
                <a:gd name="T7" fmla="*/ 3472 h 17"/>
                <a:gd name="T8" fmla="+- 0 2964 2964"/>
                <a:gd name="T9" fmla="*/ T8 w 27"/>
                <a:gd name="T10" fmla="+- 0 3489 3472"/>
                <a:gd name="T11" fmla="*/ 3489 h 1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</a:cxnLst>
              <a:rect l="0" t="0" r="r" b="b"/>
              <a:pathLst>
                <a:path w="27" h="17">
                  <a:moveTo>
                    <a:pt x="26" y="0"/>
                  </a:moveTo>
                  <a:lnTo>
                    <a:pt x="26" y="0"/>
                  </a:lnTo>
                  <a:lnTo>
                    <a:pt x="0" y="17"/>
                  </a:lnTo>
                </a:path>
              </a:pathLst>
            </a:custGeom>
            <a:noFill/>
            <a:ln w="18288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724" name="Freeform 723"/>
            <p:cNvSpPr>
              <a:spLocks/>
            </p:cNvSpPr>
            <p:nvPr/>
          </p:nvSpPr>
          <p:spPr bwMode="auto">
            <a:xfrm>
              <a:off x="2901" y="3512"/>
              <a:ext cx="24" cy="15"/>
            </a:xfrm>
            <a:custGeom>
              <a:avLst/>
              <a:gdLst>
                <a:gd name="T0" fmla="+- 0 2926 2902"/>
                <a:gd name="T1" fmla="*/ T0 w 24"/>
                <a:gd name="T2" fmla="+- 0 3513 3513"/>
                <a:gd name="T3" fmla="*/ 3513 h 15"/>
                <a:gd name="T4" fmla="+- 0 2926 2902"/>
                <a:gd name="T5" fmla="*/ T4 w 24"/>
                <a:gd name="T6" fmla="+- 0 3513 3513"/>
                <a:gd name="T7" fmla="*/ 3513 h 15"/>
                <a:gd name="T8" fmla="+- 0 2902 2902"/>
                <a:gd name="T9" fmla="*/ T8 w 24"/>
                <a:gd name="T10" fmla="+- 0 3527 3513"/>
                <a:gd name="T11" fmla="*/ 3527 h 1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</a:cxnLst>
              <a:rect l="0" t="0" r="r" b="b"/>
              <a:pathLst>
                <a:path w="24" h="15">
                  <a:moveTo>
                    <a:pt x="24" y="0"/>
                  </a:moveTo>
                  <a:lnTo>
                    <a:pt x="24" y="0"/>
                  </a:lnTo>
                  <a:lnTo>
                    <a:pt x="0" y="14"/>
                  </a:lnTo>
                </a:path>
              </a:pathLst>
            </a:custGeom>
            <a:noFill/>
            <a:ln w="18288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725" name="Freeform 724"/>
            <p:cNvSpPr>
              <a:spLocks/>
            </p:cNvSpPr>
            <p:nvPr/>
          </p:nvSpPr>
          <p:spPr bwMode="auto">
            <a:xfrm>
              <a:off x="2836" y="3553"/>
              <a:ext cx="24" cy="15"/>
            </a:xfrm>
            <a:custGeom>
              <a:avLst/>
              <a:gdLst>
                <a:gd name="T0" fmla="+- 0 2861 2837"/>
                <a:gd name="T1" fmla="*/ T0 w 24"/>
                <a:gd name="T2" fmla="+- 0 3553 3553"/>
                <a:gd name="T3" fmla="*/ 3553 h 15"/>
                <a:gd name="T4" fmla="+- 0 2861 2837"/>
                <a:gd name="T5" fmla="*/ T4 w 24"/>
                <a:gd name="T6" fmla="+- 0 3553 3553"/>
                <a:gd name="T7" fmla="*/ 3553 h 15"/>
                <a:gd name="T8" fmla="+- 0 2837 2837"/>
                <a:gd name="T9" fmla="*/ T8 w 24"/>
                <a:gd name="T10" fmla="+- 0 3568 3553"/>
                <a:gd name="T11" fmla="*/ 3568 h 1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</a:cxnLst>
              <a:rect l="0" t="0" r="r" b="b"/>
              <a:pathLst>
                <a:path w="24" h="15">
                  <a:moveTo>
                    <a:pt x="24" y="0"/>
                  </a:moveTo>
                  <a:lnTo>
                    <a:pt x="24" y="0"/>
                  </a:lnTo>
                  <a:lnTo>
                    <a:pt x="0" y="15"/>
                  </a:lnTo>
                </a:path>
              </a:pathLst>
            </a:custGeom>
            <a:noFill/>
            <a:ln w="18288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726" name="Freeform 725"/>
            <p:cNvSpPr>
              <a:spLocks/>
            </p:cNvSpPr>
            <p:nvPr/>
          </p:nvSpPr>
          <p:spPr bwMode="auto">
            <a:xfrm>
              <a:off x="2772" y="3594"/>
              <a:ext cx="27" cy="17"/>
            </a:xfrm>
            <a:custGeom>
              <a:avLst/>
              <a:gdLst>
                <a:gd name="T0" fmla="+- 0 2798 2772"/>
                <a:gd name="T1" fmla="*/ T0 w 27"/>
                <a:gd name="T2" fmla="+- 0 3594 3594"/>
                <a:gd name="T3" fmla="*/ 3594 h 17"/>
                <a:gd name="T4" fmla="+- 0 2798 2772"/>
                <a:gd name="T5" fmla="*/ T4 w 27"/>
                <a:gd name="T6" fmla="+- 0 3594 3594"/>
                <a:gd name="T7" fmla="*/ 3594 h 17"/>
                <a:gd name="T8" fmla="+- 0 2772 2772"/>
                <a:gd name="T9" fmla="*/ T8 w 27"/>
                <a:gd name="T10" fmla="+- 0 3611 3594"/>
                <a:gd name="T11" fmla="*/ 3611 h 1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</a:cxnLst>
              <a:rect l="0" t="0" r="r" b="b"/>
              <a:pathLst>
                <a:path w="27" h="17">
                  <a:moveTo>
                    <a:pt x="26" y="0"/>
                  </a:moveTo>
                  <a:lnTo>
                    <a:pt x="26" y="0"/>
                  </a:lnTo>
                  <a:lnTo>
                    <a:pt x="0" y="17"/>
                  </a:lnTo>
                </a:path>
              </a:pathLst>
            </a:custGeom>
            <a:noFill/>
            <a:ln w="18288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727" name="Freeform 726"/>
            <p:cNvSpPr>
              <a:spLocks/>
            </p:cNvSpPr>
            <p:nvPr/>
          </p:nvSpPr>
          <p:spPr bwMode="auto">
            <a:xfrm>
              <a:off x="2709" y="3632"/>
              <a:ext cx="24" cy="17"/>
            </a:xfrm>
            <a:custGeom>
              <a:avLst/>
              <a:gdLst>
                <a:gd name="T0" fmla="+- 0 2734 2710"/>
                <a:gd name="T1" fmla="*/ T0 w 24"/>
                <a:gd name="T2" fmla="+- 0 3633 3633"/>
                <a:gd name="T3" fmla="*/ 3633 h 17"/>
                <a:gd name="T4" fmla="+- 0 2734 2710"/>
                <a:gd name="T5" fmla="*/ T4 w 24"/>
                <a:gd name="T6" fmla="+- 0 3633 3633"/>
                <a:gd name="T7" fmla="*/ 3633 h 17"/>
                <a:gd name="T8" fmla="+- 0 2710 2710"/>
                <a:gd name="T9" fmla="*/ T8 w 24"/>
                <a:gd name="T10" fmla="+- 0 3649 3633"/>
                <a:gd name="T11" fmla="*/ 3649 h 1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</a:cxnLst>
              <a:rect l="0" t="0" r="r" b="b"/>
              <a:pathLst>
                <a:path w="24" h="17">
                  <a:moveTo>
                    <a:pt x="24" y="0"/>
                  </a:moveTo>
                  <a:lnTo>
                    <a:pt x="24" y="0"/>
                  </a:lnTo>
                  <a:lnTo>
                    <a:pt x="0" y="16"/>
                  </a:lnTo>
                </a:path>
              </a:pathLst>
            </a:custGeom>
            <a:noFill/>
            <a:ln w="18288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728" name="Freeform 727"/>
            <p:cNvSpPr>
              <a:spLocks/>
            </p:cNvSpPr>
            <p:nvPr/>
          </p:nvSpPr>
          <p:spPr bwMode="auto">
            <a:xfrm>
              <a:off x="2644" y="3675"/>
              <a:ext cx="24" cy="15"/>
            </a:xfrm>
            <a:custGeom>
              <a:avLst/>
              <a:gdLst>
                <a:gd name="T0" fmla="+- 0 2669 2645"/>
                <a:gd name="T1" fmla="*/ T0 w 24"/>
                <a:gd name="T2" fmla="+- 0 3676 3676"/>
                <a:gd name="T3" fmla="*/ 3676 h 15"/>
                <a:gd name="T4" fmla="+- 0 2669 2645"/>
                <a:gd name="T5" fmla="*/ T4 w 24"/>
                <a:gd name="T6" fmla="+- 0 3676 3676"/>
                <a:gd name="T7" fmla="*/ 3676 h 15"/>
                <a:gd name="T8" fmla="+- 0 2645 2645"/>
                <a:gd name="T9" fmla="*/ T8 w 24"/>
                <a:gd name="T10" fmla="+- 0 3690 3676"/>
                <a:gd name="T11" fmla="*/ 3690 h 1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</a:cxnLst>
              <a:rect l="0" t="0" r="r" b="b"/>
              <a:pathLst>
                <a:path w="24" h="15">
                  <a:moveTo>
                    <a:pt x="24" y="0"/>
                  </a:moveTo>
                  <a:lnTo>
                    <a:pt x="24" y="0"/>
                  </a:lnTo>
                  <a:lnTo>
                    <a:pt x="0" y="14"/>
                  </a:lnTo>
                </a:path>
              </a:pathLst>
            </a:custGeom>
            <a:noFill/>
            <a:ln w="18288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729" name="Freeform 728"/>
            <p:cNvSpPr>
              <a:spLocks/>
            </p:cNvSpPr>
            <p:nvPr/>
          </p:nvSpPr>
          <p:spPr bwMode="auto">
            <a:xfrm>
              <a:off x="2580" y="3714"/>
              <a:ext cx="27" cy="17"/>
            </a:xfrm>
            <a:custGeom>
              <a:avLst/>
              <a:gdLst>
                <a:gd name="T0" fmla="+- 0 2606 2580"/>
                <a:gd name="T1" fmla="*/ T0 w 27"/>
                <a:gd name="T2" fmla="+- 0 3714 3714"/>
                <a:gd name="T3" fmla="*/ 3714 h 17"/>
                <a:gd name="T4" fmla="+- 0 2606 2580"/>
                <a:gd name="T5" fmla="*/ T4 w 27"/>
                <a:gd name="T6" fmla="+- 0 3714 3714"/>
                <a:gd name="T7" fmla="*/ 3714 h 17"/>
                <a:gd name="T8" fmla="+- 0 2580 2580"/>
                <a:gd name="T9" fmla="*/ T8 w 27"/>
                <a:gd name="T10" fmla="+- 0 3731 3714"/>
                <a:gd name="T11" fmla="*/ 3731 h 1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</a:cxnLst>
              <a:rect l="0" t="0" r="r" b="b"/>
              <a:pathLst>
                <a:path w="27" h="17">
                  <a:moveTo>
                    <a:pt x="26" y="0"/>
                  </a:moveTo>
                  <a:lnTo>
                    <a:pt x="26" y="0"/>
                  </a:lnTo>
                  <a:lnTo>
                    <a:pt x="0" y="17"/>
                  </a:lnTo>
                </a:path>
              </a:pathLst>
            </a:custGeom>
            <a:noFill/>
            <a:ln w="18288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730" name="Freeform 729"/>
            <p:cNvSpPr>
              <a:spLocks/>
            </p:cNvSpPr>
            <p:nvPr/>
          </p:nvSpPr>
          <p:spPr bwMode="auto">
            <a:xfrm>
              <a:off x="2532" y="3755"/>
              <a:ext cx="15" cy="17"/>
            </a:xfrm>
            <a:custGeom>
              <a:avLst/>
              <a:gdLst>
                <a:gd name="T0" fmla="+- 0 2542 2532"/>
                <a:gd name="T1" fmla="*/ T0 w 15"/>
                <a:gd name="T2" fmla="+- 0 3755 3755"/>
                <a:gd name="T3" fmla="*/ 3755 h 17"/>
                <a:gd name="T4" fmla="+- 0 2532 2532"/>
                <a:gd name="T5" fmla="*/ T4 w 15"/>
                <a:gd name="T6" fmla="+- 0 3762 3755"/>
                <a:gd name="T7" fmla="*/ 3762 h 17"/>
                <a:gd name="T8" fmla="+- 0 2546 2532"/>
                <a:gd name="T9" fmla="*/ T8 w 15"/>
                <a:gd name="T10" fmla="+- 0 3772 3755"/>
                <a:gd name="T11" fmla="*/ 3772 h 1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</a:cxnLst>
              <a:rect l="0" t="0" r="r" b="b"/>
              <a:pathLst>
                <a:path w="15" h="17">
                  <a:moveTo>
                    <a:pt x="10" y="0"/>
                  </a:moveTo>
                  <a:lnTo>
                    <a:pt x="0" y="7"/>
                  </a:lnTo>
                  <a:lnTo>
                    <a:pt x="14" y="17"/>
                  </a:lnTo>
                </a:path>
              </a:pathLst>
            </a:custGeom>
            <a:noFill/>
            <a:ln w="18288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731" name="Freeform 730"/>
            <p:cNvSpPr>
              <a:spLocks/>
            </p:cNvSpPr>
            <p:nvPr/>
          </p:nvSpPr>
          <p:spPr bwMode="auto">
            <a:xfrm>
              <a:off x="2587" y="3793"/>
              <a:ext cx="27" cy="17"/>
            </a:xfrm>
            <a:custGeom>
              <a:avLst/>
              <a:gdLst>
                <a:gd name="T0" fmla="+- 0 2587 2587"/>
                <a:gd name="T1" fmla="*/ T0 w 27"/>
                <a:gd name="T2" fmla="+- 0 3793 3793"/>
                <a:gd name="T3" fmla="*/ 3793 h 17"/>
                <a:gd name="T4" fmla="+- 0 2587 2587"/>
                <a:gd name="T5" fmla="*/ T4 w 27"/>
                <a:gd name="T6" fmla="+- 0 3793 3793"/>
                <a:gd name="T7" fmla="*/ 3793 h 17"/>
                <a:gd name="T8" fmla="+- 0 2614 2587"/>
                <a:gd name="T9" fmla="*/ T8 w 27"/>
                <a:gd name="T10" fmla="+- 0 3810 3793"/>
                <a:gd name="T11" fmla="*/ 3810 h 1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</a:cxnLst>
              <a:rect l="0" t="0" r="r" b="b"/>
              <a:pathLst>
                <a:path w="27" h="17">
                  <a:moveTo>
                    <a:pt x="0" y="0"/>
                  </a:moveTo>
                  <a:lnTo>
                    <a:pt x="0" y="0"/>
                  </a:lnTo>
                  <a:lnTo>
                    <a:pt x="27" y="17"/>
                  </a:lnTo>
                </a:path>
              </a:pathLst>
            </a:custGeom>
            <a:noFill/>
            <a:ln w="18288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732" name="Freeform 731"/>
            <p:cNvSpPr>
              <a:spLocks/>
            </p:cNvSpPr>
            <p:nvPr/>
          </p:nvSpPr>
          <p:spPr bwMode="auto">
            <a:xfrm>
              <a:off x="2652" y="3834"/>
              <a:ext cx="27" cy="15"/>
            </a:xfrm>
            <a:custGeom>
              <a:avLst/>
              <a:gdLst>
                <a:gd name="T0" fmla="+- 0 2652 2652"/>
                <a:gd name="T1" fmla="*/ T0 w 27"/>
                <a:gd name="T2" fmla="+- 0 3834 3834"/>
                <a:gd name="T3" fmla="*/ 3834 h 15"/>
                <a:gd name="T4" fmla="+- 0 2652 2652"/>
                <a:gd name="T5" fmla="*/ T4 w 27"/>
                <a:gd name="T6" fmla="+- 0 3834 3834"/>
                <a:gd name="T7" fmla="*/ 3834 h 15"/>
                <a:gd name="T8" fmla="+- 0 2678 2652"/>
                <a:gd name="T9" fmla="*/ T8 w 27"/>
                <a:gd name="T10" fmla="+- 0 3849 3834"/>
                <a:gd name="T11" fmla="*/ 3849 h 1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</a:cxnLst>
              <a:rect l="0" t="0" r="r" b="b"/>
              <a:pathLst>
                <a:path w="27" h="15">
                  <a:moveTo>
                    <a:pt x="0" y="0"/>
                  </a:moveTo>
                  <a:lnTo>
                    <a:pt x="0" y="0"/>
                  </a:lnTo>
                  <a:lnTo>
                    <a:pt x="26" y="15"/>
                  </a:lnTo>
                </a:path>
              </a:pathLst>
            </a:custGeom>
            <a:noFill/>
            <a:ln w="18288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733" name="Freeform 732"/>
            <p:cNvSpPr>
              <a:spLocks/>
            </p:cNvSpPr>
            <p:nvPr/>
          </p:nvSpPr>
          <p:spPr bwMode="auto">
            <a:xfrm>
              <a:off x="2716" y="3872"/>
              <a:ext cx="27" cy="15"/>
            </a:xfrm>
            <a:custGeom>
              <a:avLst/>
              <a:gdLst>
                <a:gd name="T0" fmla="+- 0 2717 2717"/>
                <a:gd name="T1" fmla="*/ T0 w 27"/>
                <a:gd name="T2" fmla="+- 0 3873 3873"/>
                <a:gd name="T3" fmla="*/ 3873 h 15"/>
                <a:gd name="T4" fmla="+- 0 2717 2717"/>
                <a:gd name="T5" fmla="*/ T4 w 27"/>
                <a:gd name="T6" fmla="+- 0 3873 3873"/>
                <a:gd name="T7" fmla="*/ 3873 h 15"/>
                <a:gd name="T8" fmla="+- 0 2743 2717"/>
                <a:gd name="T9" fmla="*/ T8 w 27"/>
                <a:gd name="T10" fmla="+- 0 3887 3873"/>
                <a:gd name="T11" fmla="*/ 3887 h 1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</a:cxnLst>
              <a:rect l="0" t="0" r="r" b="b"/>
              <a:pathLst>
                <a:path w="27" h="15">
                  <a:moveTo>
                    <a:pt x="0" y="0"/>
                  </a:moveTo>
                  <a:lnTo>
                    <a:pt x="0" y="0"/>
                  </a:lnTo>
                  <a:lnTo>
                    <a:pt x="26" y="14"/>
                  </a:lnTo>
                </a:path>
              </a:pathLst>
            </a:custGeom>
            <a:noFill/>
            <a:ln w="18288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734" name="Freeform 733"/>
            <p:cNvSpPr>
              <a:spLocks/>
            </p:cNvSpPr>
            <p:nvPr/>
          </p:nvSpPr>
          <p:spPr bwMode="auto">
            <a:xfrm>
              <a:off x="2781" y="3911"/>
              <a:ext cx="27" cy="15"/>
            </a:xfrm>
            <a:custGeom>
              <a:avLst/>
              <a:gdLst>
                <a:gd name="T0" fmla="+- 0 2782 2782"/>
                <a:gd name="T1" fmla="*/ T0 w 27"/>
                <a:gd name="T2" fmla="+- 0 3911 3911"/>
                <a:gd name="T3" fmla="*/ 3911 h 15"/>
                <a:gd name="T4" fmla="+- 0 2782 2782"/>
                <a:gd name="T5" fmla="*/ T4 w 27"/>
                <a:gd name="T6" fmla="+- 0 3911 3911"/>
                <a:gd name="T7" fmla="*/ 3911 h 15"/>
                <a:gd name="T8" fmla="+- 0 2808 2782"/>
                <a:gd name="T9" fmla="*/ T8 w 27"/>
                <a:gd name="T10" fmla="+- 0 3925 3911"/>
                <a:gd name="T11" fmla="*/ 3925 h 1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</a:cxnLst>
              <a:rect l="0" t="0" r="r" b="b"/>
              <a:pathLst>
                <a:path w="27" h="15">
                  <a:moveTo>
                    <a:pt x="0" y="0"/>
                  </a:moveTo>
                  <a:lnTo>
                    <a:pt x="0" y="0"/>
                  </a:lnTo>
                  <a:lnTo>
                    <a:pt x="26" y="14"/>
                  </a:lnTo>
                </a:path>
              </a:pathLst>
            </a:custGeom>
            <a:noFill/>
            <a:ln w="18288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735" name="Freeform 734"/>
            <p:cNvSpPr>
              <a:spLocks/>
            </p:cNvSpPr>
            <p:nvPr/>
          </p:nvSpPr>
          <p:spPr bwMode="auto">
            <a:xfrm>
              <a:off x="2846" y="3949"/>
              <a:ext cx="27" cy="17"/>
            </a:xfrm>
            <a:custGeom>
              <a:avLst/>
              <a:gdLst>
                <a:gd name="T0" fmla="+- 0 2846 2846"/>
                <a:gd name="T1" fmla="*/ T0 w 27"/>
                <a:gd name="T2" fmla="+- 0 3949 3949"/>
                <a:gd name="T3" fmla="*/ 3949 h 17"/>
                <a:gd name="T4" fmla="+- 0 2846 2846"/>
                <a:gd name="T5" fmla="*/ T4 w 27"/>
                <a:gd name="T6" fmla="+- 0 3949 3949"/>
                <a:gd name="T7" fmla="*/ 3949 h 17"/>
                <a:gd name="T8" fmla="+- 0 2873 2846"/>
                <a:gd name="T9" fmla="*/ T8 w 27"/>
                <a:gd name="T10" fmla="+- 0 3966 3949"/>
                <a:gd name="T11" fmla="*/ 3966 h 1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</a:cxnLst>
              <a:rect l="0" t="0" r="r" b="b"/>
              <a:pathLst>
                <a:path w="27" h="17">
                  <a:moveTo>
                    <a:pt x="0" y="0"/>
                  </a:moveTo>
                  <a:lnTo>
                    <a:pt x="0" y="0"/>
                  </a:lnTo>
                  <a:lnTo>
                    <a:pt x="27" y="17"/>
                  </a:lnTo>
                </a:path>
              </a:pathLst>
            </a:custGeom>
            <a:noFill/>
            <a:ln w="18288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736" name="Freeform 735"/>
            <p:cNvSpPr>
              <a:spLocks/>
            </p:cNvSpPr>
            <p:nvPr/>
          </p:nvSpPr>
          <p:spPr bwMode="auto">
            <a:xfrm>
              <a:off x="2913" y="3987"/>
              <a:ext cx="27" cy="17"/>
            </a:xfrm>
            <a:custGeom>
              <a:avLst/>
              <a:gdLst>
                <a:gd name="T0" fmla="+- 0 2914 2914"/>
                <a:gd name="T1" fmla="*/ T0 w 27"/>
                <a:gd name="T2" fmla="+- 0 3988 3988"/>
                <a:gd name="T3" fmla="*/ 3988 h 17"/>
                <a:gd name="T4" fmla="+- 0 2914 2914"/>
                <a:gd name="T5" fmla="*/ T4 w 27"/>
                <a:gd name="T6" fmla="+- 0 3988 3988"/>
                <a:gd name="T7" fmla="*/ 3988 h 17"/>
                <a:gd name="T8" fmla="+- 0 2940 2914"/>
                <a:gd name="T9" fmla="*/ T8 w 27"/>
                <a:gd name="T10" fmla="+- 0 4005 3988"/>
                <a:gd name="T11" fmla="*/ 4005 h 1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</a:cxnLst>
              <a:rect l="0" t="0" r="r" b="b"/>
              <a:pathLst>
                <a:path w="27" h="17">
                  <a:moveTo>
                    <a:pt x="0" y="0"/>
                  </a:moveTo>
                  <a:lnTo>
                    <a:pt x="0" y="0"/>
                  </a:lnTo>
                  <a:lnTo>
                    <a:pt x="26" y="17"/>
                  </a:lnTo>
                </a:path>
              </a:pathLst>
            </a:custGeom>
            <a:noFill/>
            <a:ln w="18288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737" name="Freeform 736"/>
            <p:cNvSpPr>
              <a:spLocks/>
            </p:cNvSpPr>
            <p:nvPr/>
          </p:nvSpPr>
          <p:spPr bwMode="auto">
            <a:xfrm>
              <a:off x="2978" y="4026"/>
              <a:ext cx="27" cy="15"/>
            </a:xfrm>
            <a:custGeom>
              <a:avLst/>
              <a:gdLst>
                <a:gd name="T0" fmla="+- 0 2978 2978"/>
                <a:gd name="T1" fmla="*/ T0 w 27"/>
                <a:gd name="T2" fmla="+- 0 4026 4026"/>
                <a:gd name="T3" fmla="*/ 4026 h 15"/>
                <a:gd name="T4" fmla="+- 0 2978 2978"/>
                <a:gd name="T5" fmla="*/ T4 w 27"/>
                <a:gd name="T6" fmla="+- 0 4026 4026"/>
                <a:gd name="T7" fmla="*/ 4026 h 15"/>
                <a:gd name="T8" fmla="+- 0 3005 2978"/>
                <a:gd name="T9" fmla="*/ T8 w 27"/>
                <a:gd name="T10" fmla="+- 0 4041 4026"/>
                <a:gd name="T11" fmla="*/ 4041 h 1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</a:cxnLst>
              <a:rect l="0" t="0" r="r" b="b"/>
              <a:pathLst>
                <a:path w="27" h="15">
                  <a:moveTo>
                    <a:pt x="0" y="0"/>
                  </a:moveTo>
                  <a:lnTo>
                    <a:pt x="0" y="0"/>
                  </a:lnTo>
                  <a:lnTo>
                    <a:pt x="27" y="15"/>
                  </a:lnTo>
                </a:path>
              </a:pathLst>
            </a:custGeom>
            <a:noFill/>
            <a:ln w="18288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738" name="Freeform 737"/>
            <p:cNvSpPr>
              <a:spLocks/>
            </p:cNvSpPr>
            <p:nvPr/>
          </p:nvSpPr>
          <p:spPr bwMode="auto">
            <a:xfrm>
              <a:off x="3043" y="4064"/>
              <a:ext cx="27" cy="17"/>
            </a:xfrm>
            <a:custGeom>
              <a:avLst/>
              <a:gdLst>
                <a:gd name="T0" fmla="+- 0 3043 3043"/>
                <a:gd name="T1" fmla="*/ T0 w 27"/>
                <a:gd name="T2" fmla="+- 0 4065 4065"/>
                <a:gd name="T3" fmla="*/ 4065 h 17"/>
                <a:gd name="T4" fmla="+- 0 3043 3043"/>
                <a:gd name="T5" fmla="*/ T4 w 27"/>
                <a:gd name="T6" fmla="+- 0 4065 4065"/>
                <a:gd name="T7" fmla="*/ 4065 h 17"/>
                <a:gd name="T8" fmla="+- 0 3070 3043"/>
                <a:gd name="T9" fmla="*/ T8 w 27"/>
                <a:gd name="T10" fmla="+- 0 4081 4065"/>
                <a:gd name="T11" fmla="*/ 4081 h 1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</a:cxnLst>
              <a:rect l="0" t="0" r="r" b="b"/>
              <a:pathLst>
                <a:path w="27" h="17">
                  <a:moveTo>
                    <a:pt x="0" y="0"/>
                  </a:moveTo>
                  <a:lnTo>
                    <a:pt x="0" y="0"/>
                  </a:lnTo>
                  <a:lnTo>
                    <a:pt x="27" y="16"/>
                  </a:lnTo>
                </a:path>
              </a:pathLst>
            </a:custGeom>
            <a:noFill/>
            <a:ln w="18288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739" name="Freeform 738"/>
            <p:cNvSpPr>
              <a:spLocks/>
            </p:cNvSpPr>
            <p:nvPr/>
          </p:nvSpPr>
          <p:spPr bwMode="auto">
            <a:xfrm>
              <a:off x="3108" y="4105"/>
              <a:ext cx="27" cy="15"/>
            </a:xfrm>
            <a:custGeom>
              <a:avLst/>
              <a:gdLst>
                <a:gd name="T0" fmla="+- 0 3108 3108"/>
                <a:gd name="T1" fmla="*/ T0 w 27"/>
                <a:gd name="T2" fmla="+- 0 4105 4105"/>
                <a:gd name="T3" fmla="*/ 4105 h 15"/>
                <a:gd name="T4" fmla="+- 0 3108 3108"/>
                <a:gd name="T5" fmla="*/ T4 w 27"/>
                <a:gd name="T6" fmla="+- 0 4105 4105"/>
                <a:gd name="T7" fmla="*/ 4105 h 15"/>
                <a:gd name="T8" fmla="+- 0 3134 3108"/>
                <a:gd name="T9" fmla="*/ T8 w 27"/>
                <a:gd name="T10" fmla="+- 0 4120 4105"/>
                <a:gd name="T11" fmla="*/ 4120 h 1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</a:cxnLst>
              <a:rect l="0" t="0" r="r" b="b"/>
              <a:pathLst>
                <a:path w="27" h="15">
                  <a:moveTo>
                    <a:pt x="0" y="0"/>
                  </a:moveTo>
                  <a:lnTo>
                    <a:pt x="0" y="0"/>
                  </a:lnTo>
                  <a:lnTo>
                    <a:pt x="26" y="15"/>
                  </a:lnTo>
                </a:path>
              </a:pathLst>
            </a:custGeom>
            <a:noFill/>
            <a:ln w="18288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740" name="Freeform 739"/>
            <p:cNvSpPr>
              <a:spLocks/>
            </p:cNvSpPr>
            <p:nvPr/>
          </p:nvSpPr>
          <p:spPr bwMode="auto">
            <a:xfrm>
              <a:off x="3172" y="4143"/>
              <a:ext cx="27" cy="15"/>
            </a:xfrm>
            <a:custGeom>
              <a:avLst/>
              <a:gdLst>
                <a:gd name="T0" fmla="+- 0 3173 3173"/>
                <a:gd name="T1" fmla="*/ T0 w 27"/>
                <a:gd name="T2" fmla="+- 0 4144 4144"/>
                <a:gd name="T3" fmla="*/ 4144 h 15"/>
                <a:gd name="T4" fmla="+- 0 3173 3173"/>
                <a:gd name="T5" fmla="*/ T4 w 27"/>
                <a:gd name="T6" fmla="+- 0 4144 4144"/>
                <a:gd name="T7" fmla="*/ 4144 h 15"/>
                <a:gd name="T8" fmla="+- 0 3199 3173"/>
                <a:gd name="T9" fmla="*/ T8 w 27"/>
                <a:gd name="T10" fmla="+- 0 4158 4144"/>
                <a:gd name="T11" fmla="*/ 4158 h 1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</a:cxnLst>
              <a:rect l="0" t="0" r="r" b="b"/>
              <a:pathLst>
                <a:path w="27" h="15">
                  <a:moveTo>
                    <a:pt x="0" y="0"/>
                  </a:moveTo>
                  <a:lnTo>
                    <a:pt x="0" y="0"/>
                  </a:lnTo>
                  <a:lnTo>
                    <a:pt x="26" y="14"/>
                  </a:lnTo>
                </a:path>
              </a:pathLst>
            </a:custGeom>
            <a:noFill/>
            <a:ln w="18288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741" name="Freeform 740"/>
            <p:cNvSpPr>
              <a:spLocks/>
            </p:cNvSpPr>
            <p:nvPr/>
          </p:nvSpPr>
          <p:spPr bwMode="auto">
            <a:xfrm>
              <a:off x="3237" y="4182"/>
              <a:ext cx="27" cy="15"/>
            </a:xfrm>
            <a:custGeom>
              <a:avLst/>
              <a:gdLst>
                <a:gd name="T0" fmla="+- 0 3238 3238"/>
                <a:gd name="T1" fmla="*/ T0 w 27"/>
                <a:gd name="T2" fmla="+- 0 4182 4182"/>
                <a:gd name="T3" fmla="*/ 4182 h 15"/>
                <a:gd name="T4" fmla="+- 0 3238 3238"/>
                <a:gd name="T5" fmla="*/ T4 w 27"/>
                <a:gd name="T6" fmla="+- 0 4182 4182"/>
                <a:gd name="T7" fmla="*/ 4182 h 15"/>
                <a:gd name="T8" fmla="+- 0 3264 3238"/>
                <a:gd name="T9" fmla="*/ T8 w 27"/>
                <a:gd name="T10" fmla="+- 0 4197 4182"/>
                <a:gd name="T11" fmla="*/ 4197 h 1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</a:cxnLst>
              <a:rect l="0" t="0" r="r" b="b"/>
              <a:pathLst>
                <a:path w="27" h="15">
                  <a:moveTo>
                    <a:pt x="0" y="0"/>
                  </a:moveTo>
                  <a:lnTo>
                    <a:pt x="0" y="0"/>
                  </a:lnTo>
                  <a:lnTo>
                    <a:pt x="26" y="15"/>
                  </a:lnTo>
                </a:path>
              </a:pathLst>
            </a:custGeom>
            <a:noFill/>
            <a:ln w="18288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742" name="Freeform 741"/>
            <p:cNvSpPr>
              <a:spLocks/>
            </p:cNvSpPr>
            <p:nvPr/>
          </p:nvSpPr>
          <p:spPr bwMode="auto">
            <a:xfrm>
              <a:off x="3304" y="4220"/>
              <a:ext cx="24" cy="15"/>
            </a:xfrm>
            <a:custGeom>
              <a:avLst/>
              <a:gdLst>
                <a:gd name="T0" fmla="+- 0 3305 3305"/>
                <a:gd name="T1" fmla="*/ T0 w 24"/>
                <a:gd name="T2" fmla="+- 0 4221 4221"/>
                <a:gd name="T3" fmla="*/ 4221 h 15"/>
                <a:gd name="T4" fmla="+- 0 3305 3305"/>
                <a:gd name="T5" fmla="*/ T4 w 24"/>
                <a:gd name="T6" fmla="+- 0 4221 4221"/>
                <a:gd name="T7" fmla="*/ 4221 h 15"/>
                <a:gd name="T8" fmla="+- 0 3329 3305"/>
                <a:gd name="T9" fmla="*/ T8 w 24"/>
                <a:gd name="T10" fmla="+- 0 4235 4221"/>
                <a:gd name="T11" fmla="*/ 4235 h 1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</a:cxnLst>
              <a:rect l="0" t="0" r="r" b="b"/>
              <a:pathLst>
                <a:path w="24" h="15">
                  <a:moveTo>
                    <a:pt x="0" y="0"/>
                  </a:moveTo>
                  <a:lnTo>
                    <a:pt x="0" y="0"/>
                  </a:lnTo>
                  <a:lnTo>
                    <a:pt x="24" y="14"/>
                  </a:lnTo>
                </a:path>
              </a:pathLst>
            </a:custGeom>
            <a:noFill/>
            <a:ln w="18288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743" name="Freeform 742"/>
            <p:cNvSpPr>
              <a:spLocks/>
            </p:cNvSpPr>
            <p:nvPr/>
          </p:nvSpPr>
          <p:spPr bwMode="auto">
            <a:xfrm>
              <a:off x="3369" y="4259"/>
              <a:ext cx="24" cy="15"/>
            </a:xfrm>
            <a:custGeom>
              <a:avLst/>
              <a:gdLst>
                <a:gd name="T0" fmla="+- 0 3370 3370"/>
                <a:gd name="T1" fmla="*/ T0 w 24"/>
                <a:gd name="T2" fmla="+- 0 4259 4259"/>
                <a:gd name="T3" fmla="*/ 4259 h 15"/>
                <a:gd name="T4" fmla="+- 0 3370 3370"/>
                <a:gd name="T5" fmla="*/ T4 w 24"/>
                <a:gd name="T6" fmla="+- 0 4259 4259"/>
                <a:gd name="T7" fmla="*/ 4259 h 15"/>
                <a:gd name="T8" fmla="+- 0 3394 3370"/>
                <a:gd name="T9" fmla="*/ T8 w 24"/>
                <a:gd name="T10" fmla="+- 0 4273 4259"/>
                <a:gd name="T11" fmla="*/ 4273 h 1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</a:cxnLst>
              <a:rect l="0" t="0" r="r" b="b"/>
              <a:pathLst>
                <a:path w="24" h="15">
                  <a:moveTo>
                    <a:pt x="0" y="0"/>
                  </a:moveTo>
                  <a:lnTo>
                    <a:pt x="0" y="0"/>
                  </a:lnTo>
                  <a:lnTo>
                    <a:pt x="24" y="14"/>
                  </a:lnTo>
                </a:path>
              </a:pathLst>
            </a:custGeom>
            <a:noFill/>
            <a:ln w="18288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744" name="Freeform 743"/>
            <p:cNvSpPr>
              <a:spLocks/>
            </p:cNvSpPr>
            <p:nvPr/>
          </p:nvSpPr>
          <p:spPr bwMode="auto">
            <a:xfrm>
              <a:off x="3434" y="4297"/>
              <a:ext cx="27" cy="15"/>
            </a:xfrm>
            <a:custGeom>
              <a:avLst/>
              <a:gdLst>
                <a:gd name="T0" fmla="+- 0 3434 3434"/>
                <a:gd name="T1" fmla="*/ T0 w 27"/>
                <a:gd name="T2" fmla="+- 0 4297 4297"/>
                <a:gd name="T3" fmla="*/ 4297 h 15"/>
                <a:gd name="T4" fmla="+- 0 3434 3434"/>
                <a:gd name="T5" fmla="*/ T4 w 27"/>
                <a:gd name="T6" fmla="+- 0 4297 4297"/>
                <a:gd name="T7" fmla="*/ 4297 h 15"/>
                <a:gd name="T8" fmla="+- 0 3461 3434"/>
                <a:gd name="T9" fmla="*/ T8 w 27"/>
                <a:gd name="T10" fmla="+- 0 4312 4297"/>
                <a:gd name="T11" fmla="*/ 4312 h 1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</a:cxnLst>
              <a:rect l="0" t="0" r="r" b="b"/>
              <a:pathLst>
                <a:path w="27" h="15">
                  <a:moveTo>
                    <a:pt x="0" y="0"/>
                  </a:moveTo>
                  <a:lnTo>
                    <a:pt x="0" y="0"/>
                  </a:lnTo>
                  <a:lnTo>
                    <a:pt x="27" y="15"/>
                  </a:lnTo>
                </a:path>
              </a:pathLst>
            </a:custGeom>
            <a:noFill/>
            <a:ln w="18288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745" name="Freeform 744"/>
            <p:cNvSpPr>
              <a:spLocks/>
            </p:cNvSpPr>
            <p:nvPr/>
          </p:nvSpPr>
          <p:spPr bwMode="auto">
            <a:xfrm>
              <a:off x="3499" y="4335"/>
              <a:ext cx="27" cy="17"/>
            </a:xfrm>
            <a:custGeom>
              <a:avLst/>
              <a:gdLst>
                <a:gd name="T0" fmla="+- 0 3499 3499"/>
                <a:gd name="T1" fmla="*/ T0 w 27"/>
                <a:gd name="T2" fmla="+- 0 4336 4336"/>
                <a:gd name="T3" fmla="*/ 4336 h 17"/>
                <a:gd name="T4" fmla="+- 0 3499 3499"/>
                <a:gd name="T5" fmla="*/ T4 w 27"/>
                <a:gd name="T6" fmla="+- 0 4336 4336"/>
                <a:gd name="T7" fmla="*/ 4336 h 17"/>
                <a:gd name="T8" fmla="+- 0 3526 3499"/>
                <a:gd name="T9" fmla="*/ T8 w 27"/>
                <a:gd name="T10" fmla="+- 0 4353 4336"/>
                <a:gd name="T11" fmla="*/ 4353 h 1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</a:cxnLst>
              <a:rect l="0" t="0" r="r" b="b"/>
              <a:pathLst>
                <a:path w="27" h="17">
                  <a:moveTo>
                    <a:pt x="0" y="0"/>
                  </a:moveTo>
                  <a:lnTo>
                    <a:pt x="0" y="0"/>
                  </a:lnTo>
                  <a:lnTo>
                    <a:pt x="27" y="17"/>
                  </a:lnTo>
                </a:path>
              </a:pathLst>
            </a:custGeom>
            <a:noFill/>
            <a:ln w="18288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746" name="Freeform 745"/>
            <p:cNvSpPr>
              <a:spLocks/>
            </p:cNvSpPr>
            <p:nvPr/>
          </p:nvSpPr>
          <p:spPr bwMode="auto">
            <a:xfrm>
              <a:off x="3564" y="4374"/>
              <a:ext cx="27" cy="17"/>
            </a:xfrm>
            <a:custGeom>
              <a:avLst/>
              <a:gdLst>
                <a:gd name="T0" fmla="+- 0 3564 3564"/>
                <a:gd name="T1" fmla="*/ T0 w 27"/>
                <a:gd name="T2" fmla="+- 0 4374 4374"/>
                <a:gd name="T3" fmla="*/ 4374 h 17"/>
                <a:gd name="T4" fmla="+- 0 3564 3564"/>
                <a:gd name="T5" fmla="*/ T4 w 27"/>
                <a:gd name="T6" fmla="+- 0 4374 4374"/>
                <a:gd name="T7" fmla="*/ 4374 h 17"/>
                <a:gd name="T8" fmla="+- 0 3590 3564"/>
                <a:gd name="T9" fmla="*/ T8 w 27"/>
                <a:gd name="T10" fmla="+- 0 4391 4374"/>
                <a:gd name="T11" fmla="*/ 4391 h 1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</a:cxnLst>
              <a:rect l="0" t="0" r="r" b="b"/>
              <a:pathLst>
                <a:path w="27" h="17">
                  <a:moveTo>
                    <a:pt x="0" y="0"/>
                  </a:moveTo>
                  <a:lnTo>
                    <a:pt x="0" y="0"/>
                  </a:lnTo>
                  <a:lnTo>
                    <a:pt x="26" y="17"/>
                  </a:lnTo>
                </a:path>
              </a:pathLst>
            </a:custGeom>
            <a:noFill/>
            <a:ln w="18288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747" name="Freeform 746"/>
            <p:cNvSpPr>
              <a:spLocks/>
            </p:cNvSpPr>
            <p:nvPr/>
          </p:nvSpPr>
          <p:spPr bwMode="auto">
            <a:xfrm>
              <a:off x="3628" y="4412"/>
              <a:ext cx="27" cy="17"/>
            </a:xfrm>
            <a:custGeom>
              <a:avLst/>
              <a:gdLst>
                <a:gd name="T0" fmla="+- 0 3629 3629"/>
                <a:gd name="T1" fmla="*/ T0 w 27"/>
                <a:gd name="T2" fmla="+- 0 4413 4413"/>
                <a:gd name="T3" fmla="*/ 4413 h 17"/>
                <a:gd name="T4" fmla="+- 0 3629 3629"/>
                <a:gd name="T5" fmla="*/ T4 w 27"/>
                <a:gd name="T6" fmla="+- 0 4413 4413"/>
                <a:gd name="T7" fmla="*/ 4413 h 17"/>
                <a:gd name="T8" fmla="+- 0 3655 3629"/>
                <a:gd name="T9" fmla="*/ T8 w 27"/>
                <a:gd name="T10" fmla="+- 0 4429 4413"/>
                <a:gd name="T11" fmla="*/ 4429 h 1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</a:cxnLst>
              <a:rect l="0" t="0" r="r" b="b"/>
              <a:pathLst>
                <a:path w="27" h="17">
                  <a:moveTo>
                    <a:pt x="0" y="0"/>
                  </a:moveTo>
                  <a:lnTo>
                    <a:pt x="0" y="0"/>
                  </a:lnTo>
                  <a:lnTo>
                    <a:pt x="26" y="16"/>
                  </a:lnTo>
                </a:path>
              </a:pathLst>
            </a:custGeom>
            <a:noFill/>
            <a:ln w="18288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748" name="Freeform 747"/>
            <p:cNvSpPr>
              <a:spLocks/>
            </p:cNvSpPr>
            <p:nvPr/>
          </p:nvSpPr>
          <p:spPr bwMode="auto">
            <a:xfrm>
              <a:off x="3693" y="4431"/>
              <a:ext cx="27" cy="17"/>
            </a:xfrm>
            <a:custGeom>
              <a:avLst/>
              <a:gdLst>
                <a:gd name="T0" fmla="+- 0 3694 3694"/>
                <a:gd name="T1" fmla="*/ T0 w 27"/>
                <a:gd name="T2" fmla="+- 0 4449 4432"/>
                <a:gd name="T3" fmla="*/ 4449 h 17"/>
                <a:gd name="T4" fmla="+- 0 3694 3694"/>
                <a:gd name="T5" fmla="*/ T4 w 27"/>
                <a:gd name="T6" fmla="+- 0 4449 4432"/>
                <a:gd name="T7" fmla="*/ 4449 h 17"/>
                <a:gd name="T8" fmla="+- 0 3720 3694"/>
                <a:gd name="T9" fmla="*/ T8 w 27"/>
                <a:gd name="T10" fmla="+- 0 4432 4432"/>
                <a:gd name="T11" fmla="*/ 4432 h 1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</a:cxnLst>
              <a:rect l="0" t="0" r="r" b="b"/>
              <a:pathLst>
                <a:path w="27" h="17">
                  <a:moveTo>
                    <a:pt x="0" y="17"/>
                  </a:moveTo>
                  <a:lnTo>
                    <a:pt x="0" y="17"/>
                  </a:lnTo>
                  <a:lnTo>
                    <a:pt x="26" y="0"/>
                  </a:lnTo>
                </a:path>
              </a:pathLst>
            </a:custGeom>
            <a:noFill/>
            <a:ln w="18288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749" name="Freeform 748"/>
            <p:cNvSpPr>
              <a:spLocks/>
            </p:cNvSpPr>
            <p:nvPr/>
          </p:nvSpPr>
          <p:spPr bwMode="auto">
            <a:xfrm>
              <a:off x="3758" y="4391"/>
              <a:ext cx="24" cy="17"/>
            </a:xfrm>
            <a:custGeom>
              <a:avLst/>
              <a:gdLst>
                <a:gd name="T0" fmla="+- 0 3758 3758"/>
                <a:gd name="T1" fmla="*/ T0 w 24"/>
                <a:gd name="T2" fmla="+- 0 4408 4391"/>
                <a:gd name="T3" fmla="*/ 4408 h 17"/>
                <a:gd name="T4" fmla="+- 0 3758 3758"/>
                <a:gd name="T5" fmla="*/ T4 w 24"/>
                <a:gd name="T6" fmla="+- 0 4408 4391"/>
                <a:gd name="T7" fmla="*/ 4408 h 17"/>
                <a:gd name="T8" fmla="+- 0 3782 3758"/>
                <a:gd name="T9" fmla="*/ T8 w 24"/>
                <a:gd name="T10" fmla="+- 0 4391 4391"/>
                <a:gd name="T11" fmla="*/ 4391 h 1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</a:cxnLst>
              <a:rect l="0" t="0" r="r" b="b"/>
              <a:pathLst>
                <a:path w="24" h="17">
                  <a:moveTo>
                    <a:pt x="0" y="17"/>
                  </a:moveTo>
                  <a:lnTo>
                    <a:pt x="0" y="17"/>
                  </a:lnTo>
                  <a:lnTo>
                    <a:pt x="24" y="0"/>
                  </a:lnTo>
                </a:path>
              </a:pathLst>
            </a:custGeom>
            <a:noFill/>
            <a:ln w="18288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750" name="Freeform 749"/>
            <p:cNvSpPr>
              <a:spLocks/>
            </p:cNvSpPr>
            <p:nvPr/>
          </p:nvSpPr>
          <p:spPr bwMode="auto">
            <a:xfrm>
              <a:off x="3820" y="4347"/>
              <a:ext cx="24" cy="17"/>
            </a:xfrm>
            <a:custGeom>
              <a:avLst/>
              <a:gdLst>
                <a:gd name="T0" fmla="+- 0 3821 3821"/>
                <a:gd name="T1" fmla="*/ T0 w 24"/>
                <a:gd name="T2" fmla="+- 0 4365 4348"/>
                <a:gd name="T3" fmla="*/ 4365 h 17"/>
                <a:gd name="T4" fmla="+- 0 3821 3821"/>
                <a:gd name="T5" fmla="*/ T4 w 24"/>
                <a:gd name="T6" fmla="+- 0 4365 4348"/>
                <a:gd name="T7" fmla="*/ 4365 h 17"/>
                <a:gd name="T8" fmla="+- 0 3845 3821"/>
                <a:gd name="T9" fmla="*/ T8 w 24"/>
                <a:gd name="T10" fmla="+- 0 4348 4348"/>
                <a:gd name="T11" fmla="*/ 4348 h 1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</a:cxnLst>
              <a:rect l="0" t="0" r="r" b="b"/>
              <a:pathLst>
                <a:path w="24" h="17">
                  <a:moveTo>
                    <a:pt x="0" y="17"/>
                  </a:moveTo>
                  <a:lnTo>
                    <a:pt x="0" y="17"/>
                  </a:lnTo>
                  <a:lnTo>
                    <a:pt x="24" y="0"/>
                  </a:lnTo>
                </a:path>
              </a:pathLst>
            </a:custGeom>
            <a:noFill/>
            <a:ln w="18288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751" name="Freeform 750"/>
            <p:cNvSpPr>
              <a:spLocks/>
            </p:cNvSpPr>
            <p:nvPr/>
          </p:nvSpPr>
          <p:spPr bwMode="auto">
            <a:xfrm>
              <a:off x="3883" y="4307"/>
              <a:ext cx="27" cy="17"/>
            </a:xfrm>
            <a:custGeom>
              <a:avLst/>
              <a:gdLst>
                <a:gd name="T0" fmla="+- 0 3883 3883"/>
                <a:gd name="T1" fmla="*/ T0 w 27"/>
                <a:gd name="T2" fmla="+- 0 4324 4307"/>
                <a:gd name="T3" fmla="*/ 4324 h 17"/>
                <a:gd name="T4" fmla="+- 0 3883 3883"/>
                <a:gd name="T5" fmla="*/ T4 w 27"/>
                <a:gd name="T6" fmla="+- 0 4324 4307"/>
                <a:gd name="T7" fmla="*/ 4324 h 17"/>
                <a:gd name="T8" fmla="+- 0 3910 3883"/>
                <a:gd name="T9" fmla="*/ T8 w 27"/>
                <a:gd name="T10" fmla="+- 0 4307 4307"/>
                <a:gd name="T11" fmla="*/ 4307 h 1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</a:cxnLst>
              <a:rect l="0" t="0" r="r" b="b"/>
              <a:pathLst>
                <a:path w="27" h="17">
                  <a:moveTo>
                    <a:pt x="0" y="17"/>
                  </a:moveTo>
                  <a:lnTo>
                    <a:pt x="0" y="17"/>
                  </a:lnTo>
                  <a:lnTo>
                    <a:pt x="27" y="0"/>
                  </a:lnTo>
                </a:path>
              </a:pathLst>
            </a:custGeom>
            <a:noFill/>
            <a:ln w="18288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752" name="Freeform 751"/>
            <p:cNvSpPr>
              <a:spLocks/>
            </p:cNvSpPr>
            <p:nvPr/>
          </p:nvSpPr>
          <p:spPr bwMode="auto">
            <a:xfrm>
              <a:off x="3945" y="4263"/>
              <a:ext cx="27" cy="17"/>
            </a:xfrm>
            <a:custGeom>
              <a:avLst/>
              <a:gdLst>
                <a:gd name="T0" fmla="+- 0 3946 3946"/>
                <a:gd name="T1" fmla="*/ T0 w 27"/>
                <a:gd name="T2" fmla="+- 0 4281 4264"/>
                <a:gd name="T3" fmla="*/ 4281 h 17"/>
                <a:gd name="T4" fmla="+- 0 3946 3946"/>
                <a:gd name="T5" fmla="*/ T4 w 27"/>
                <a:gd name="T6" fmla="+- 0 4281 4264"/>
                <a:gd name="T7" fmla="*/ 4281 h 17"/>
                <a:gd name="T8" fmla="+- 0 3972 3946"/>
                <a:gd name="T9" fmla="*/ T8 w 27"/>
                <a:gd name="T10" fmla="+- 0 4264 4264"/>
                <a:gd name="T11" fmla="*/ 4264 h 1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</a:cxnLst>
              <a:rect l="0" t="0" r="r" b="b"/>
              <a:pathLst>
                <a:path w="27" h="17">
                  <a:moveTo>
                    <a:pt x="0" y="17"/>
                  </a:moveTo>
                  <a:lnTo>
                    <a:pt x="0" y="17"/>
                  </a:lnTo>
                  <a:lnTo>
                    <a:pt x="26" y="0"/>
                  </a:lnTo>
                </a:path>
              </a:pathLst>
            </a:custGeom>
            <a:noFill/>
            <a:ln w="18288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753" name="Freeform 752"/>
            <p:cNvSpPr>
              <a:spLocks/>
            </p:cNvSpPr>
            <p:nvPr/>
          </p:nvSpPr>
          <p:spPr bwMode="auto">
            <a:xfrm>
              <a:off x="4008" y="4223"/>
              <a:ext cx="27" cy="17"/>
            </a:xfrm>
            <a:custGeom>
              <a:avLst/>
              <a:gdLst>
                <a:gd name="T0" fmla="+- 0 4008 4008"/>
                <a:gd name="T1" fmla="*/ T0 w 27"/>
                <a:gd name="T2" fmla="+- 0 4240 4223"/>
                <a:gd name="T3" fmla="*/ 4240 h 17"/>
                <a:gd name="T4" fmla="+- 0 4008 4008"/>
                <a:gd name="T5" fmla="*/ T4 w 27"/>
                <a:gd name="T6" fmla="+- 0 4240 4223"/>
                <a:gd name="T7" fmla="*/ 4240 h 17"/>
                <a:gd name="T8" fmla="+- 0 4034 4008"/>
                <a:gd name="T9" fmla="*/ T8 w 27"/>
                <a:gd name="T10" fmla="+- 0 4223 4223"/>
                <a:gd name="T11" fmla="*/ 4223 h 1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</a:cxnLst>
              <a:rect l="0" t="0" r="r" b="b"/>
              <a:pathLst>
                <a:path w="27" h="17">
                  <a:moveTo>
                    <a:pt x="0" y="17"/>
                  </a:moveTo>
                  <a:lnTo>
                    <a:pt x="0" y="17"/>
                  </a:lnTo>
                  <a:lnTo>
                    <a:pt x="26" y="0"/>
                  </a:lnTo>
                </a:path>
              </a:pathLst>
            </a:custGeom>
            <a:noFill/>
            <a:ln w="18288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754" name="Freeform 753"/>
            <p:cNvSpPr>
              <a:spLocks/>
            </p:cNvSpPr>
            <p:nvPr/>
          </p:nvSpPr>
          <p:spPr bwMode="auto">
            <a:xfrm>
              <a:off x="4072" y="4179"/>
              <a:ext cx="24" cy="17"/>
            </a:xfrm>
            <a:custGeom>
              <a:avLst/>
              <a:gdLst>
                <a:gd name="T0" fmla="+- 0 4073 4073"/>
                <a:gd name="T1" fmla="*/ T0 w 24"/>
                <a:gd name="T2" fmla="+- 0 4197 4180"/>
                <a:gd name="T3" fmla="*/ 4197 h 17"/>
                <a:gd name="T4" fmla="+- 0 4073 4073"/>
                <a:gd name="T5" fmla="*/ T4 w 24"/>
                <a:gd name="T6" fmla="+- 0 4197 4180"/>
                <a:gd name="T7" fmla="*/ 4197 h 17"/>
                <a:gd name="T8" fmla="+- 0 4097 4073"/>
                <a:gd name="T9" fmla="*/ T8 w 24"/>
                <a:gd name="T10" fmla="+- 0 4180 4180"/>
                <a:gd name="T11" fmla="*/ 4180 h 1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</a:cxnLst>
              <a:rect l="0" t="0" r="r" b="b"/>
              <a:pathLst>
                <a:path w="24" h="17">
                  <a:moveTo>
                    <a:pt x="0" y="17"/>
                  </a:moveTo>
                  <a:lnTo>
                    <a:pt x="0" y="17"/>
                  </a:lnTo>
                  <a:lnTo>
                    <a:pt x="24" y="0"/>
                  </a:lnTo>
                </a:path>
              </a:pathLst>
            </a:custGeom>
            <a:noFill/>
            <a:ln w="18288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755" name="Freeform 754"/>
            <p:cNvSpPr>
              <a:spLocks/>
            </p:cNvSpPr>
            <p:nvPr/>
          </p:nvSpPr>
          <p:spPr bwMode="auto">
            <a:xfrm>
              <a:off x="2942" y="3427"/>
              <a:ext cx="91" cy="91"/>
            </a:xfrm>
            <a:custGeom>
              <a:avLst/>
              <a:gdLst>
                <a:gd name="T0" fmla="+- 0 2995 2943"/>
                <a:gd name="T1" fmla="*/ T0 w 91"/>
                <a:gd name="T2" fmla="+- 0 3519 3428"/>
                <a:gd name="T3" fmla="*/ 3519 h 91"/>
                <a:gd name="T4" fmla="+- 0 2978 2943"/>
                <a:gd name="T5" fmla="*/ T4 w 91"/>
                <a:gd name="T6" fmla="+- 0 3518 3428"/>
                <a:gd name="T7" fmla="*/ 3518 h 91"/>
                <a:gd name="T8" fmla="+- 0 2962 2943"/>
                <a:gd name="T9" fmla="*/ T8 w 91"/>
                <a:gd name="T10" fmla="+- 0 3511 3428"/>
                <a:gd name="T11" fmla="*/ 3511 h 91"/>
                <a:gd name="T12" fmla="+- 0 2950 2943"/>
                <a:gd name="T13" fmla="*/ T12 w 91"/>
                <a:gd name="T14" fmla="+- 0 3498 3428"/>
                <a:gd name="T15" fmla="*/ 3498 h 91"/>
                <a:gd name="T16" fmla="+- 0 2943 2943"/>
                <a:gd name="T17" fmla="*/ T16 w 91"/>
                <a:gd name="T18" fmla="+- 0 3481 3428"/>
                <a:gd name="T19" fmla="*/ 3481 h 91"/>
                <a:gd name="T20" fmla="+- 0 2943 2943"/>
                <a:gd name="T21" fmla="*/ T20 w 91"/>
                <a:gd name="T22" fmla="+- 0 3463 3428"/>
                <a:gd name="T23" fmla="*/ 3463 h 91"/>
                <a:gd name="T24" fmla="+- 0 2951 2943"/>
                <a:gd name="T25" fmla="*/ T24 w 91"/>
                <a:gd name="T26" fmla="+- 0 3447 3428"/>
                <a:gd name="T27" fmla="*/ 3447 h 91"/>
                <a:gd name="T28" fmla="+- 0 2964 2943"/>
                <a:gd name="T29" fmla="*/ T28 w 91"/>
                <a:gd name="T30" fmla="+- 0 3433 3428"/>
                <a:gd name="T31" fmla="*/ 3433 h 91"/>
                <a:gd name="T32" fmla="+- 0 2981 2943"/>
                <a:gd name="T33" fmla="*/ T32 w 91"/>
                <a:gd name="T34" fmla="+- 0 3428 3428"/>
                <a:gd name="T35" fmla="*/ 3428 h 91"/>
                <a:gd name="T36" fmla="+- 0 2998 2943"/>
                <a:gd name="T37" fmla="*/ T36 w 91"/>
                <a:gd name="T38" fmla="+- 0 3429 3428"/>
                <a:gd name="T39" fmla="*/ 3429 h 91"/>
                <a:gd name="T40" fmla="+- 0 3014 2943"/>
                <a:gd name="T41" fmla="*/ T40 w 91"/>
                <a:gd name="T42" fmla="+- 0 3436 3428"/>
                <a:gd name="T43" fmla="*/ 3436 h 91"/>
                <a:gd name="T44" fmla="+- 0 3026 2943"/>
                <a:gd name="T45" fmla="*/ T44 w 91"/>
                <a:gd name="T46" fmla="+- 0 3448 3428"/>
                <a:gd name="T47" fmla="*/ 3448 h 91"/>
                <a:gd name="T48" fmla="+- 0 3033 2943"/>
                <a:gd name="T49" fmla="*/ T48 w 91"/>
                <a:gd name="T50" fmla="+- 0 3465 3428"/>
                <a:gd name="T51" fmla="*/ 3465 h 91"/>
                <a:gd name="T52" fmla="+- 0 3033 2943"/>
                <a:gd name="T53" fmla="*/ T52 w 91"/>
                <a:gd name="T54" fmla="+- 0 3483 3428"/>
                <a:gd name="T55" fmla="*/ 3483 h 91"/>
                <a:gd name="T56" fmla="+- 0 3025 2943"/>
                <a:gd name="T57" fmla="*/ T56 w 91"/>
                <a:gd name="T58" fmla="+- 0 3499 3428"/>
                <a:gd name="T59" fmla="*/ 3499 h 91"/>
                <a:gd name="T60" fmla="+- 0 3012 2943"/>
                <a:gd name="T61" fmla="*/ T60 w 91"/>
                <a:gd name="T62" fmla="+- 0 3513 3428"/>
                <a:gd name="T63" fmla="*/ 3513 h 91"/>
                <a:gd name="T64" fmla="+- 0 2995 2943"/>
                <a:gd name="T65" fmla="*/ T64 w 91"/>
                <a:gd name="T66" fmla="+- 0 3519 3428"/>
                <a:gd name="T67" fmla="*/ 3519 h 9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</a:cxnLst>
              <a:rect l="0" t="0" r="r" b="b"/>
              <a:pathLst>
                <a:path w="91" h="91">
                  <a:moveTo>
                    <a:pt x="52" y="91"/>
                  </a:moveTo>
                  <a:lnTo>
                    <a:pt x="35" y="90"/>
                  </a:lnTo>
                  <a:lnTo>
                    <a:pt x="19" y="83"/>
                  </a:lnTo>
                  <a:lnTo>
                    <a:pt x="7" y="70"/>
                  </a:lnTo>
                  <a:lnTo>
                    <a:pt x="0" y="53"/>
                  </a:lnTo>
                  <a:lnTo>
                    <a:pt x="0" y="35"/>
                  </a:lnTo>
                  <a:lnTo>
                    <a:pt x="8" y="19"/>
                  </a:lnTo>
                  <a:lnTo>
                    <a:pt x="21" y="5"/>
                  </a:lnTo>
                  <a:lnTo>
                    <a:pt x="38" y="0"/>
                  </a:lnTo>
                  <a:lnTo>
                    <a:pt x="55" y="1"/>
                  </a:lnTo>
                  <a:lnTo>
                    <a:pt x="71" y="8"/>
                  </a:lnTo>
                  <a:lnTo>
                    <a:pt x="83" y="20"/>
                  </a:lnTo>
                  <a:lnTo>
                    <a:pt x="90" y="37"/>
                  </a:lnTo>
                  <a:lnTo>
                    <a:pt x="90" y="55"/>
                  </a:lnTo>
                  <a:lnTo>
                    <a:pt x="82" y="71"/>
                  </a:lnTo>
                  <a:lnTo>
                    <a:pt x="69" y="85"/>
                  </a:lnTo>
                  <a:lnTo>
                    <a:pt x="52" y="91"/>
                  </a:lnTo>
                  <a:close/>
                </a:path>
              </a:pathLst>
            </a:custGeom>
            <a:solidFill>
              <a:srgbClr val="2D31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756" name="Freeform 755"/>
            <p:cNvSpPr>
              <a:spLocks/>
            </p:cNvSpPr>
            <p:nvPr/>
          </p:nvSpPr>
          <p:spPr bwMode="auto">
            <a:xfrm>
              <a:off x="4065" y="4127"/>
              <a:ext cx="90" cy="90"/>
            </a:xfrm>
            <a:custGeom>
              <a:avLst/>
              <a:gdLst>
                <a:gd name="T0" fmla="+- 0 4118 4065"/>
                <a:gd name="T1" fmla="*/ T0 w 90"/>
                <a:gd name="T2" fmla="+- 0 4217 4127"/>
                <a:gd name="T3" fmla="*/ 4217 h 90"/>
                <a:gd name="T4" fmla="+- 0 4066 4065"/>
                <a:gd name="T5" fmla="*/ T4 w 90"/>
                <a:gd name="T6" fmla="+- 0 4181 4127"/>
                <a:gd name="T7" fmla="*/ 4181 h 90"/>
                <a:gd name="T8" fmla="+- 0 4065 4065"/>
                <a:gd name="T9" fmla="*/ T8 w 90"/>
                <a:gd name="T10" fmla="+- 0 4164 4127"/>
                <a:gd name="T11" fmla="*/ 4164 h 90"/>
                <a:gd name="T12" fmla="+- 0 4072 4065"/>
                <a:gd name="T13" fmla="*/ T12 w 90"/>
                <a:gd name="T14" fmla="+- 0 4147 4127"/>
                <a:gd name="T15" fmla="*/ 4147 h 90"/>
                <a:gd name="T16" fmla="+- 0 4085 4065"/>
                <a:gd name="T17" fmla="*/ T16 w 90"/>
                <a:gd name="T18" fmla="+- 0 4134 4127"/>
                <a:gd name="T19" fmla="*/ 4134 h 90"/>
                <a:gd name="T20" fmla="+- 0 4101 4065"/>
                <a:gd name="T21" fmla="*/ T20 w 90"/>
                <a:gd name="T22" fmla="+- 0 4127 4127"/>
                <a:gd name="T23" fmla="*/ 4127 h 90"/>
                <a:gd name="T24" fmla="+- 0 4118 4065"/>
                <a:gd name="T25" fmla="*/ T24 w 90"/>
                <a:gd name="T26" fmla="+- 0 4128 4127"/>
                <a:gd name="T27" fmla="*/ 4128 h 90"/>
                <a:gd name="T28" fmla="+- 0 4134 4065"/>
                <a:gd name="T29" fmla="*/ T28 w 90"/>
                <a:gd name="T30" fmla="+- 0 4135 4127"/>
                <a:gd name="T31" fmla="*/ 4135 h 90"/>
                <a:gd name="T32" fmla="+- 0 4147 4065"/>
                <a:gd name="T33" fmla="*/ T32 w 90"/>
                <a:gd name="T34" fmla="+- 0 4149 4127"/>
                <a:gd name="T35" fmla="*/ 4149 h 90"/>
                <a:gd name="T36" fmla="+- 0 4154 4065"/>
                <a:gd name="T37" fmla="*/ T36 w 90"/>
                <a:gd name="T38" fmla="+- 0 4164 4127"/>
                <a:gd name="T39" fmla="*/ 4164 h 90"/>
                <a:gd name="T40" fmla="+- 0 4155 4065"/>
                <a:gd name="T41" fmla="*/ T40 w 90"/>
                <a:gd name="T42" fmla="+- 0 4182 4127"/>
                <a:gd name="T43" fmla="*/ 4182 h 90"/>
                <a:gd name="T44" fmla="+- 0 4148 4065"/>
                <a:gd name="T45" fmla="*/ T44 w 90"/>
                <a:gd name="T46" fmla="+- 0 4198 4127"/>
                <a:gd name="T47" fmla="*/ 4198 h 90"/>
                <a:gd name="T48" fmla="+- 0 4135 4065"/>
                <a:gd name="T49" fmla="*/ T48 w 90"/>
                <a:gd name="T50" fmla="+- 0 4211 4127"/>
                <a:gd name="T51" fmla="*/ 4211 h 90"/>
                <a:gd name="T52" fmla="+- 0 4118 4065"/>
                <a:gd name="T53" fmla="*/ T52 w 90"/>
                <a:gd name="T54" fmla="+- 0 4217 4127"/>
                <a:gd name="T55" fmla="*/ 4217 h 9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</a:cxnLst>
              <a:rect l="0" t="0" r="r" b="b"/>
              <a:pathLst>
                <a:path w="90" h="90">
                  <a:moveTo>
                    <a:pt x="53" y="90"/>
                  </a:moveTo>
                  <a:lnTo>
                    <a:pt x="1" y="54"/>
                  </a:lnTo>
                  <a:lnTo>
                    <a:pt x="0" y="37"/>
                  </a:lnTo>
                  <a:lnTo>
                    <a:pt x="7" y="20"/>
                  </a:lnTo>
                  <a:lnTo>
                    <a:pt x="20" y="7"/>
                  </a:lnTo>
                  <a:lnTo>
                    <a:pt x="36" y="0"/>
                  </a:lnTo>
                  <a:lnTo>
                    <a:pt x="53" y="1"/>
                  </a:lnTo>
                  <a:lnTo>
                    <a:pt x="69" y="8"/>
                  </a:lnTo>
                  <a:lnTo>
                    <a:pt x="82" y="22"/>
                  </a:lnTo>
                  <a:lnTo>
                    <a:pt x="89" y="37"/>
                  </a:lnTo>
                  <a:lnTo>
                    <a:pt x="90" y="55"/>
                  </a:lnTo>
                  <a:lnTo>
                    <a:pt x="83" y="71"/>
                  </a:lnTo>
                  <a:lnTo>
                    <a:pt x="70" y="84"/>
                  </a:lnTo>
                  <a:lnTo>
                    <a:pt x="53" y="90"/>
                  </a:lnTo>
                  <a:close/>
                </a:path>
              </a:pathLst>
            </a:custGeom>
            <a:solidFill>
              <a:srgbClr val="2D31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cxnSp>
          <p:nvCxnSpPr>
            <p:cNvPr id="757" name="Line 1038"/>
            <p:cNvCxnSpPr>
              <a:cxnSpLocks noChangeShapeType="1"/>
            </p:cNvCxnSpPr>
            <p:nvPr/>
          </p:nvCxnSpPr>
          <p:spPr bwMode="auto">
            <a:xfrm>
              <a:off x="6636" y="3569"/>
              <a:ext cx="29" cy="0"/>
            </a:xfrm>
            <a:prstGeom prst="line">
              <a:avLst/>
            </a:prstGeom>
            <a:noFill/>
            <a:ln w="19812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58" name="Line 1037"/>
            <p:cNvCxnSpPr>
              <a:cxnSpLocks noChangeShapeType="1"/>
            </p:cNvCxnSpPr>
            <p:nvPr/>
          </p:nvCxnSpPr>
          <p:spPr bwMode="auto">
            <a:xfrm>
              <a:off x="6636" y="3492"/>
              <a:ext cx="29" cy="0"/>
            </a:xfrm>
            <a:prstGeom prst="line">
              <a:avLst/>
            </a:prstGeom>
            <a:noFill/>
            <a:ln w="19812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59" name="Line 1036"/>
            <p:cNvCxnSpPr>
              <a:cxnSpLocks noChangeShapeType="1"/>
            </p:cNvCxnSpPr>
            <p:nvPr/>
          </p:nvCxnSpPr>
          <p:spPr bwMode="auto">
            <a:xfrm>
              <a:off x="6636" y="3417"/>
              <a:ext cx="29" cy="0"/>
            </a:xfrm>
            <a:prstGeom prst="line">
              <a:avLst/>
            </a:prstGeom>
            <a:noFill/>
            <a:ln w="18288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0" name="Line 1035"/>
            <p:cNvCxnSpPr>
              <a:cxnSpLocks noChangeShapeType="1"/>
            </p:cNvCxnSpPr>
            <p:nvPr/>
          </p:nvCxnSpPr>
          <p:spPr bwMode="auto">
            <a:xfrm>
              <a:off x="6636" y="3341"/>
              <a:ext cx="29" cy="0"/>
            </a:xfrm>
            <a:prstGeom prst="line">
              <a:avLst/>
            </a:prstGeom>
            <a:noFill/>
            <a:ln w="19812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1" name="Line 1034"/>
            <p:cNvCxnSpPr>
              <a:cxnSpLocks noChangeShapeType="1"/>
            </p:cNvCxnSpPr>
            <p:nvPr/>
          </p:nvCxnSpPr>
          <p:spPr bwMode="auto">
            <a:xfrm>
              <a:off x="6636" y="3265"/>
              <a:ext cx="29" cy="0"/>
            </a:xfrm>
            <a:prstGeom prst="line">
              <a:avLst/>
            </a:prstGeom>
            <a:noFill/>
            <a:ln w="18288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2" name="Line 1033"/>
            <p:cNvCxnSpPr>
              <a:cxnSpLocks noChangeShapeType="1"/>
            </p:cNvCxnSpPr>
            <p:nvPr/>
          </p:nvCxnSpPr>
          <p:spPr bwMode="auto">
            <a:xfrm>
              <a:off x="6636" y="3190"/>
              <a:ext cx="29" cy="0"/>
            </a:xfrm>
            <a:prstGeom prst="line">
              <a:avLst/>
            </a:prstGeom>
            <a:noFill/>
            <a:ln w="19812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3" name="Line 1032"/>
            <p:cNvCxnSpPr>
              <a:cxnSpLocks noChangeShapeType="1"/>
            </p:cNvCxnSpPr>
            <p:nvPr/>
          </p:nvCxnSpPr>
          <p:spPr bwMode="auto">
            <a:xfrm>
              <a:off x="6636" y="3113"/>
              <a:ext cx="29" cy="0"/>
            </a:xfrm>
            <a:prstGeom prst="line">
              <a:avLst/>
            </a:prstGeom>
            <a:noFill/>
            <a:ln w="19812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4" name="Line 1031"/>
            <p:cNvCxnSpPr>
              <a:cxnSpLocks noChangeShapeType="1"/>
            </p:cNvCxnSpPr>
            <p:nvPr/>
          </p:nvCxnSpPr>
          <p:spPr bwMode="auto">
            <a:xfrm>
              <a:off x="6636" y="3037"/>
              <a:ext cx="29" cy="0"/>
            </a:xfrm>
            <a:prstGeom prst="line">
              <a:avLst/>
            </a:prstGeom>
            <a:noFill/>
            <a:ln w="18288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65" name="Freeform 764"/>
            <p:cNvSpPr>
              <a:spLocks/>
            </p:cNvSpPr>
            <p:nvPr/>
          </p:nvSpPr>
          <p:spPr bwMode="auto">
            <a:xfrm>
              <a:off x="7603" y="1074"/>
              <a:ext cx="3" cy="29"/>
            </a:xfrm>
            <a:custGeom>
              <a:avLst/>
              <a:gdLst>
                <a:gd name="T0" fmla="+- 0 7603 7603"/>
                <a:gd name="T1" fmla="*/ T0 w 3"/>
                <a:gd name="T2" fmla="+- 0 1077 1074"/>
                <a:gd name="T3" fmla="*/ 1077 h 29"/>
                <a:gd name="T4" fmla="+- 0 7606 7603"/>
                <a:gd name="T5" fmla="*/ T4 w 3"/>
                <a:gd name="T6" fmla="+- 0 1074 1074"/>
                <a:gd name="T7" fmla="*/ 1074 h 29"/>
                <a:gd name="T8" fmla="+- 0 7606 7603"/>
                <a:gd name="T9" fmla="*/ T8 w 3"/>
                <a:gd name="T10" fmla="+- 0 1103 1074"/>
                <a:gd name="T11" fmla="*/ 1103 h 2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</a:cxnLst>
              <a:rect l="0" t="0" r="r" b="b"/>
              <a:pathLst>
                <a:path w="3" h="29">
                  <a:moveTo>
                    <a:pt x="0" y="3"/>
                  </a:moveTo>
                  <a:lnTo>
                    <a:pt x="3" y="0"/>
                  </a:lnTo>
                  <a:lnTo>
                    <a:pt x="3" y="29"/>
                  </a:lnTo>
                </a:path>
              </a:pathLst>
            </a:custGeom>
            <a:noFill/>
            <a:ln w="18288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cxnSp>
          <p:nvCxnSpPr>
            <p:cNvPr id="766" name="Line 1029"/>
            <p:cNvCxnSpPr>
              <a:cxnSpLocks noChangeShapeType="1"/>
            </p:cNvCxnSpPr>
            <p:nvPr/>
          </p:nvCxnSpPr>
          <p:spPr bwMode="auto">
            <a:xfrm>
              <a:off x="7591" y="1163"/>
              <a:ext cx="29" cy="0"/>
            </a:xfrm>
            <a:prstGeom prst="line">
              <a:avLst/>
            </a:prstGeom>
            <a:noFill/>
            <a:ln w="18288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7" name="Line 1028"/>
            <p:cNvCxnSpPr>
              <a:cxnSpLocks noChangeShapeType="1"/>
            </p:cNvCxnSpPr>
            <p:nvPr/>
          </p:nvCxnSpPr>
          <p:spPr bwMode="auto">
            <a:xfrm>
              <a:off x="7591" y="1239"/>
              <a:ext cx="29" cy="0"/>
            </a:xfrm>
            <a:prstGeom prst="line">
              <a:avLst/>
            </a:prstGeom>
            <a:noFill/>
            <a:ln w="19812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" name="Line 1027"/>
            <p:cNvCxnSpPr>
              <a:cxnSpLocks noChangeShapeType="1"/>
            </p:cNvCxnSpPr>
            <p:nvPr/>
          </p:nvCxnSpPr>
          <p:spPr bwMode="auto">
            <a:xfrm>
              <a:off x="7591" y="1315"/>
              <a:ext cx="29" cy="0"/>
            </a:xfrm>
            <a:prstGeom prst="line">
              <a:avLst/>
            </a:prstGeom>
            <a:noFill/>
            <a:ln w="19812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9" name="Line 1026"/>
            <p:cNvCxnSpPr>
              <a:cxnSpLocks noChangeShapeType="1"/>
            </p:cNvCxnSpPr>
            <p:nvPr/>
          </p:nvCxnSpPr>
          <p:spPr bwMode="auto">
            <a:xfrm>
              <a:off x="7591" y="1391"/>
              <a:ext cx="29" cy="0"/>
            </a:xfrm>
            <a:prstGeom prst="line">
              <a:avLst/>
            </a:prstGeom>
            <a:noFill/>
            <a:ln w="18288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70" name="Line 1025"/>
            <p:cNvCxnSpPr>
              <a:cxnSpLocks noChangeShapeType="1"/>
            </p:cNvCxnSpPr>
            <p:nvPr/>
          </p:nvCxnSpPr>
          <p:spPr bwMode="auto">
            <a:xfrm>
              <a:off x="7591" y="1467"/>
              <a:ext cx="29" cy="0"/>
            </a:xfrm>
            <a:prstGeom prst="line">
              <a:avLst/>
            </a:prstGeom>
            <a:noFill/>
            <a:ln w="19812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71" name="Line 1024"/>
            <p:cNvCxnSpPr>
              <a:cxnSpLocks noChangeShapeType="1"/>
            </p:cNvCxnSpPr>
            <p:nvPr/>
          </p:nvCxnSpPr>
          <p:spPr bwMode="auto">
            <a:xfrm>
              <a:off x="7591" y="1543"/>
              <a:ext cx="29" cy="0"/>
            </a:xfrm>
            <a:prstGeom prst="line">
              <a:avLst/>
            </a:prstGeom>
            <a:noFill/>
            <a:ln w="19812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72" name="Line 1023"/>
            <p:cNvCxnSpPr>
              <a:cxnSpLocks noChangeShapeType="1"/>
            </p:cNvCxnSpPr>
            <p:nvPr/>
          </p:nvCxnSpPr>
          <p:spPr bwMode="auto">
            <a:xfrm>
              <a:off x="7591" y="1619"/>
              <a:ext cx="29" cy="0"/>
            </a:xfrm>
            <a:prstGeom prst="line">
              <a:avLst/>
            </a:prstGeom>
            <a:noFill/>
            <a:ln w="18288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73" name="Line 1022"/>
            <p:cNvCxnSpPr>
              <a:cxnSpLocks noChangeShapeType="1"/>
            </p:cNvCxnSpPr>
            <p:nvPr/>
          </p:nvCxnSpPr>
          <p:spPr bwMode="auto">
            <a:xfrm>
              <a:off x="7591" y="1695"/>
              <a:ext cx="29" cy="0"/>
            </a:xfrm>
            <a:prstGeom prst="line">
              <a:avLst/>
            </a:prstGeom>
            <a:noFill/>
            <a:ln w="19812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74" name="Line 1021"/>
            <p:cNvCxnSpPr>
              <a:cxnSpLocks noChangeShapeType="1"/>
            </p:cNvCxnSpPr>
            <p:nvPr/>
          </p:nvCxnSpPr>
          <p:spPr bwMode="auto">
            <a:xfrm>
              <a:off x="7591" y="1771"/>
              <a:ext cx="29" cy="0"/>
            </a:xfrm>
            <a:prstGeom prst="line">
              <a:avLst/>
            </a:prstGeom>
            <a:noFill/>
            <a:ln w="19812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75" name="Line 1020"/>
            <p:cNvCxnSpPr>
              <a:cxnSpLocks noChangeShapeType="1"/>
            </p:cNvCxnSpPr>
            <p:nvPr/>
          </p:nvCxnSpPr>
          <p:spPr bwMode="auto">
            <a:xfrm>
              <a:off x="7591" y="1847"/>
              <a:ext cx="29" cy="0"/>
            </a:xfrm>
            <a:prstGeom prst="line">
              <a:avLst/>
            </a:prstGeom>
            <a:noFill/>
            <a:ln w="18288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76" name="Line 1019"/>
            <p:cNvCxnSpPr>
              <a:cxnSpLocks noChangeShapeType="1"/>
            </p:cNvCxnSpPr>
            <p:nvPr/>
          </p:nvCxnSpPr>
          <p:spPr bwMode="auto">
            <a:xfrm>
              <a:off x="7591" y="1923"/>
              <a:ext cx="29" cy="0"/>
            </a:xfrm>
            <a:prstGeom prst="line">
              <a:avLst/>
            </a:prstGeom>
            <a:noFill/>
            <a:ln w="19812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77" name="Line 1018"/>
            <p:cNvCxnSpPr>
              <a:cxnSpLocks noChangeShapeType="1"/>
            </p:cNvCxnSpPr>
            <p:nvPr/>
          </p:nvCxnSpPr>
          <p:spPr bwMode="auto">
            <a:xfrm>
              <a:off x="7591" y="1999"/>
              <a:ext cx="29" cy="0"/>
            </a:xfrm>
            <a:prstGeom prst="line">
              <a:avLst/>
            </a:prstGeom>
            <a:noFill/>
            <a:ln w="19812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78" name="Line 1017"/>
            <p:cNvCxnSpPr>
              <a:cxnSpLocks noChangeShapeType="1"/>
            </p:cNvCxnSpPr>
            <p:nvPr/>
          </p:nvCxnSpPr>
          <p:spPr bwMode="auto">
            <a:xfrm>
              <a:off x="7591" y="2075"/>
              <a:ext cx="29" cy="0"/>
            </a:xfrm>
            <a:prstGeom prst="line">
              <a:avLst/>
            </a:prstGeom>
            <a:noFill/>
            <a:ln w="18288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79" name="Line 1016"/>
            <p:cNvCxnSpPr>
              <a:cxnSpLocks noChangeShapeType="1"/>
            </p:cNvCxnSpPr>
            <p:nvPr/>
          </p:nvCxnSpPr>
          <p:spPr bwMode="auto">
            <a:xfrm>
              <a:off x="7591" y="2151"/>
              <a:ext cx="29" cy="0"/>
            </a:xfrm>
            <a:prstGeom prst="line">
              <a:avLst/>
            </a:prstGeom>
            <a:noFill/>
            <a:ln w="19812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80" name="Line 1015"/>
            <p:cNvCxnSpPr>
              <a:cxnSpLocks noChangeShapeType="1"/>
            </p:cNvCxnSpPr>
            <p:nvPr/>
          </p:nvCxnSpPr>
          <p:spPr bwMode="auto">
            <a:xfrm>
              <a:off x="7591" y="2226"/>
              <a:ext cx="29" cy="0"/>
            </a:xfrm>
            <a:prstGeom prst="line">
              <a:avLst/>
            </a:prstGeom>
            <a:noFill/>
            <a:ln w="18288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81" name="Line 1014"/>
            <p:cNvCxnSpPr>
              <a:cxnSpLocks noChangeShapeType="1"/>
            </p:cNvCxnSpPr>
            <p:nvPr/>
          </p:nvCxnSpPr>
          <p:spPr bwMode="auto">
            <a:xfrm>
              <a:off x="7591" y="2302"/>
              <a:ext cx="29" cy="0"/>
            </a:xfrm>
            <a:prstGeom prst="line">
              <a:avLst/>
            </a:prstGeom>
            <a:noFill/>
            <a:ln w="19812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82" name="Line 1013"/>
            <p:cNvCxnSpPr>
              <a:cxnSpLocks noChangeShapeType="1"/>
            </p:cNvCxnSpPr>
            <p:nvPr/>
          </p:nvCxnSpPr>
          <p:spPr bwMode="auto">
            <a:xfrm>
              <a:off x="7591" y="2379"/>
              <a:ext cx="29" cy="0"/>
            </a:xfrm>
            <a:prstGeom prst="line">
              <a:avLst/>
            </a:prstGeom>
            <a:noFill/>
            <a:ln w="19812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83" name="Freeform 782"/>
            <p:cNvSpPr>
              <a:spLocks/>
            </p:cNvSpPr>
            <p:nvPr/>
          </p:nvSpPr>
          <p:spPr bwMode="auto">
            <a:xfrm>
              <a:off x="6604" y="3536"/>
              <a:ext cx="92" cy="92"/>
            </a:xfrm>
            <a:custGeom>
              <a:avLst/>
              <a:gdLst>
                <a:gd name="T0" fmla="+- 0 6650 6605"/>
                <a:gd name="T1" fmla="*/ T0 w 92"/>
                <a:gd name="T2" fmla="+- 0 3628 3537"/>
                <a:gd name="T3" fmla="*/ 3628 h 92"/>
                <a:gd name="T4" fmla="+- 0 6633 6605"/>
                <a:gd name="T5" fmla="*/ T4 w 92"/>
                <a:gd name="T6" fmla="+- 0 3624 3537"/>
                <a:gd name="T7" fmla="*/ 3624 h 92"/>
                <a:gd name="T8" fmla="+- 0 6619 6605"/>
                <a:gd name="T9" fmla="*/ T8 w 92"/>
                <a:gd name="T10" fmla="+- 0 3614 3537"/>
                <a:gd name="T11" fmla="*/ 3614 h 92"/>
                <a:gd name="T12" fmla="+- 0 6609 6605"/>
                <a:gd name="T13" fmla="*/ T12 w 92"/>
                <a:gd name="T14" fmla="+- 0 3600 3537"/>
                <a:gd name="T15" fmla="*/ 3600 h 92"/>
                <a:gd name="T16" fmla="+- 0 6605 6605"/>
                <a:gd name="T17" fmla="*/ T16 w 92"/>
                <a:gd name="T18" fmla="+- 0 3582 3537"/>
                <a:gd name="T19" fmla="*/ 3582 h 92"/>
                <a:gd name="T20" fmla="+- 0 6609 6605"/>
                <a:gd name="T21" fmla="*/ T20 w 92"/>
                <a:gd name="T22" fmla="+- 0 3564 3537"/>
                <a:gd name="T23" fmla="*/ 3564 h 92"/>
                <a:gd name="T24" fmla="+- 0 6619 6605"/>
                <a:gd name="T25" fmla="*/ T24 w 92"/>
                <a:gd name="T26" fmla="+- 0 3550 3537"/>
                <a:gd name="T27" fmla="*/ 3550 h 92"/>
                <a:gd name="T28" fmla="+- 0 6633 6605"/>
                <a:gd name="T29" fmla="*/ T28 w 92"/>
                <a:gd name="T30" fmla="+- 0 3540 3537"/>
                <a:gd name="T31" fmla="*/ 3540 h 92"/>
                <a:gd name="T32" fmla="+- 0 6650 6605"/>
                <a:gd name="T33" fmla="*/ T32 w 92"/>
                <a:gd name="T34" fmla="+- 0 3537 3537"/>
                <a:gd name="T35" fmla="*/ 3537 h 92"/>
                <a:gd name="T36" fmla="+- 0 6668 6605"/>
                <a:gd name="T37" fmla="*/ T36 w 92"/>
                <a:gd name="T38" fmla="+- 0 3540 3537"/>
                <a:gd name="T39" fmla="*/ 3540 h 92"/>
                <a:gd name="T40" fmla="+- 0 6682 6605"/>
                <a:gd name="T41" fmla="*/ T40 w 92"/>
                <a:gd name="T42" fmla="+- 0 3550 3537"/>
                <a:gd name="T43" fmla="*/ 3550 h 92"/>
                <a:gd name="T44" fmla="+- 0 6692 6605"/>
                <a:gd name="T45" fmla="*/ T44 w 92"/>
                <a:gd name="T46" fmla="+- 0 3564 3537"/>
                <a:gd name="T47" fmla="*/ 3564 h 92"/>
                <a:gd name="T48" fmla="+- 0 6696 6605"/>
                <a:gd name="T49" fmla="*/ T48 w 92"/>
                <a:gd name="T50" fmla="+- 0 3582 3537"/>
                <a:gd name="T51" fmla="*/ 3582 h 92"/>
                <a:gd name="T52" fmla="+- 0 6692 6605"/>
                <a:gd name="T53" fmla="*/ T52 w 92"/>
                <a:gd name="T54" fmla="+- 0 3600 3537"/>
                <a:gd name="T55" fmla="*/ 3600 h 92"/>
                <a:gd name="T56" fmla="+- 0 6682 6605"/>
                <a:gd name="T57" fmla="*/ T56 w 92"/>
                <a:gd name="T58" fmla="+- 0 3614 3537"/>
                <a:gd name="T59" fmla="*/ 3614 h 92"/>
                <a:gd name="T60" fmla="+- 0 6668 6605"/>
                <a:gd name="T61" fmla="*/ T60 w 92"/>
                <a:gd name="T62" fmla="+- 0 3624 3537"/>
                <a:gd name="T63" fmla="*/ 3624 h 92"/>
                <a:gd name="T64" fmla="+- 0 6650 6605"/>
                <a:gd name="T65" fmla="*/ T64 w 92"/>
                <a:gd name="T66" fmla="+- 0 3628 3537"/>
                <a:gd name="T67" fmla="*/ 3628 h 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</a:cxnLst>
              <a:rect l="0" t="0" r="r" b="b"/>
              <a:pathLst>
                <a:path w="92" h="92">
                  <a:moveTo>
                    <a:pt x="45" y="91"/>
                  </a:moveTo>
                  <a:lnTo>
                    <a:pt x="28" y="87"/>
                  </a:lnTo>
                  <a:lnTo>
                    <a:pt x="14" y="77"/>
                  </a:lnTo>
                  <a:lnTo>
                    <a:pt x="4" y="63"/>
                  </a:lnTo>
                  <a:lnTo>
                    <a:pt x="0" y="45"/>
                  </a:lnTo>
                  <a:lnTo>
                    <a:pt x="4" y="27"/>
                  </a:lnTo>
                  <a:lnTo>
                    <a:pt x="14" y="13"/>
                  </a:lnTo>
                  <a:lnTo>
                    <a:pt x="28" y="3"/>
                  </a:lnTo>
                  <a:lnTo>
                    <a:pt x="45" y="0"/>
                  </a:lnTo>
                  <a:lnTo>
                    <a:pt x="63" y="3"/>
                  </a:lnTo>
                  <a:lnTo>
                    <a:pt x="77" y="13"/>
                  </a:lnTo>
                  <a:lnTo>
                    <a:pt x="87" y="27"/>
                  </a:lnTo>
                  <a:lnTo>
                    <a:pt x="91" y="45"/>
                  </a:lnTo>
                  <a:lnTo>
                    <a:pt x="87" y="63"/>
                  </a:lnTo>
                  <a:lnTo>
                    <a:pt x="77" y="77"/>
                  </a:lnTo>
                  <a:lnTo>
                    <a:pt x="63" y="87"/>
                  </a:lnTo>
                  <a:lnTo>
                    <a:pt x="45" y="91"/>
                  </a:lnTo>
                  <a:close/>
                </a:path>
              </a:pathLst>
            </a:custGeom>
            <a:solidFill>
              <a:srgbClr val="2D31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784" name="Freeform 783"/>
            <p:cNvSpPr>
              <a:spLocks/>
            </p:cNvSpPr>
            <p:nvPr/>
          </p:nvSpPr>
          <p:spPr bwMode="auto">
            <a:xfrm>
              <a:off x="5107" y="1501"/>
              <a:ext cx="3" cy="32"/>
            </a:xfrm>
            <a:custGeom>
              <a:avLst/>
              <a:gdLst>
                <a:gd name="T0" fmla="+- 0 5110 5107"/>
                <a:gd name="T1" fmla="*/ T0 w 3"/>
                <a:gd name="T2" fmla="+- 0 1501 1501"/>
                <a:gd name="T3" fmla="*/ 1501 h 32"/>
                <a:gd name="T4" fmla="+- 0 5107 5107"/>
                <a:gd name="T5" fmla="*/ T4 w 3"/>
                <a:gd name="T6" fmla="+- 0 1504 1501"/>
                <a:gd name="T7" fmla="*/ 1504 h 32"/>
                <a:gd name="T8" fmla="+- 0 5107 5107"/>
                <a:gd name="T9" fmla="*/ T8 w 3"/>
                <a:gd name="T10" fmla="+- 0 1533 1501"/>
                <a:gd name="T11" fmla="*/ 1533 h 3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</a:cxnLst>
              <a:rect l="0" t="0" r="r" b="b"/>
              <a:pathLst>
                <a:path w="3" h="32">
                  <a:moveTo>
                    <a:pt x="3" y="0"/>
                  </a:moveTo>
                  <a:lnTo>
                    <a:pt x="0" y="3"/>
                  </a:lnTo>
                  <a:lnTo>
                    <a:pt x="0" y="32"/>
                  </a:lnTo>
                </a:path>
              </a:pathLst>
            </a:custGeom>
            <a:noFill/>
            <a:ln w="18288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cxnSp>
          <p:nvCxnSpPr>
            <p:cNvPr id="785" name="Line 1010"/>
            <p:cNvCxnSpPr>
              <a:cxnSpLocks noChangeShapeType="1"/>
            </p:cNvCxnSpPr>
            <p:nvPr/>
          </p:nvCxnSpPr>
          <p:spPr bwMode="auto">
            <a:xfrm>
              <a:off x="5093" y="1593"/>
              <a:ext cx="29" cy="0"/>
            </a:xfrm>
            <a:prstGeom prst="line">
              <a:avLst/>
            </a:prstGeom>
            <a:noFill/>
            <a:ln w="18288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86" name="Line 1009"/>
            <p:cNvCxnSpPr>
              <a:cxnSpLocks noChangeShapeType="1"/>
            </p:cNvCxnSpPr>
            <p:nvPr/>
          </p:nvCxnSpPr>
          <p:spPr bwMode="auto">
            <a:xfrm>
              <a:off x="5093" y="1668"/>
              <a:ext cx="29" cy="0"/>
            </a:xfrm>
            <a:prstGeom prst="line">
              <a:avLst/>
            </a:prstGeom>
            <a:noFill/>
            <a:ln w="19812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87" name="Line 1008"/>
            <p:cNvCxnSpPr>
              <a:cxnSpLocks noChangeShapeType="1"/>
            </p:cNvCxnSpPr>
            <p:nvPr/>
          </p:nvCxnSpPr>
          <p:spPr bwMode="auto">
            <a:xfrm>
              <a:off x="5093" y="1745"/>
              <a:ext cx="29" cy="0"/>
            </a:xfrm>
            <a:prstGeom prst="line">
              <a:avLst/>
            </a:prstGeom>
            <a:noFill/>
            <a:ln w="19812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88" name="Line 1007"/>
            <p:cNvCxnSpPr>
              <a:cxnSpLocks noChangeShapeType="1"/>
            </p:cNvCxnSpPr>
            <p:nvPr/>
          </p:nvCxnSpPr>
          <p:spPr bwMode="auto">
            <a:xfrm>
              <a:off x="5093" y="1821"/>
              <a:ext cx="29" cy="0"/>
            </a:xfrm>
            <a:prstGeom prst="line">
              <a:avLst/>
            </a:prstGeom>
            <a:noFill/>
            <a:ln w="18288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89" name="Line 1006"/>
            <p:cNvCxnSpPr>
              <a:cxnSpLocks noChangeShapeType="1"/>
            </p:cNvCxnSpPr>
            <p:nvPr/>
          </p:nvCxnSpPr>
          <p:spPr bwMode="auto">
            <a:xfrm>
              <a:off x="5093" y="1896"/>
              <a:ext cx="29" cy="0"/>
            </a:xfrm>
            <a:prstGeom prst="line">
              <a:avLst/>
            </a:prstGeom>
            <a:noFill/>
            <a:ln w="19812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90" name="Line 1005"/>
            <p:cNvCxnSpPr>
              <a:cxnSpLocks noChangeShapeType="1"/>
            </p:cNvCxnSpPr>
            <p:nvPr/>
          </p:nvCxnSpPr>
          <p:spPr bwMode="auto">
            <a:xfrm>
              <a:off x="5093" y="1973"/>
              <a:ext cx="29" cy="0"/>
            </a:xfrm>
            <a:prstGeom prst="line">
              <a:avLst/>
            </a:prstGeom>
            <a:noFill/>
            <a:ln w="19812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91" name="Line 1004"/>
            <p:cNvCxnSpPr>
              <a:cxnSpLocks noChangeShapeType="1"/>
            </p:cNvCxnSpPr>
            <p:nvPr/>
          </p:nvCxnSpPr>
          <p:spPr bwMode="auto">
            <a:xfrm>
              <a:off x="3245" y="1782"/>
              <a:ext cx="29" cy="0"/>
            </a:xfrm>
            <a:prstGeom prst="line">
              <a:avLst/>
            </a:prstGeom>
            <a:noFill/>
            <a:ln w="18288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92" name="Line 1003"/>
            <p:cNvCxnSpPr>
              <a:cxnSpLocks noChangeShapeType="1"/>
            </p:cNvCxnSpPr>
            <p:nvPr/>
          </p:nvCxnSpPr>
          <p:spPr bwMode="auto">
            <a:xfrm>
              <a:off x="3245" y="1858"/>
              <a:ext cx="29" cy="0"/>
            </a:xfrm>
            <a:prstGeom prst="line">
              <a:avLst/>
            </a:prstGeom>
            <a:noFill/>
            <a:ln w="19812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93" name="Line 1002"/>
            <p:cNvCxnSpPr>
              <a:cxnSpLocks noChangeShapeType="1"/>
            </p:cNvCxnSpPr>
            <p:nvPr/>
          </p:nvCxnSpPr>
          <p:spPr bwMode="auto">
            <a:xfrm>
              <a:off x="3245" y="1935"/>
              <a:ext cx="29" cy="0"/>
            </a:xfrm>
            <a:prstGeom prst="line">
              <a:avLst/>
            </a:prstGeom>
            <a:noFill/>
            <a:ln w="19812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94" name="Line 1001"/>
            <p:cNvCxnSpPr>
              <a:cxnSpLocks noChangeShapeType="1"/>
            </p:cNvCxnSpPr>
            <p:nvPr/>
          </p:nvCxnSpPr>
          <p:spPr bwMode="auto">
            <a:xfrm>
              <a:off x="3245" y="2010"/>
              <a:ext cx="29" cy="0"/>
            </a:xfrm>
            <a:prstGeom prst="line">
              <a:avLst/>
            </a:prstGeom>
            <a:noFill/>
            <a:ln w="18288">
              <a:solidFill>
                <a:srgbClr val="2D3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95" name="Freeform 794"/>
            <p:cNvSpPr>
              <a:spLocks/>
            </p:cNvSpPr>
            <p:nvPr/>
          </p:nvSpPr>
          <p:spPr bwMode="auto">
            <a:xfrm>
              <a:off x="3213" y="1991"/>
              <a:ext cx="92" cy="92"/>
            </a:xfrm>
            <a:custGeom>
              <a:avLst/>
              <a:gdLst>
                <a:gd name="T0" fmla="+- 0 3259 3214"/>
                <a:gd name="T1" fmla="*/ T0 w 92"/>
                <a:gd name="T2" fmla="+- 0 2082 1991"/>
                <a:gd name="T3" fmla="*/ 2082 h 92"/>
                <a:gd name="T4" fmla="+- 0 3241 3214"/>
                <a:gd name="T5" fmla="*/ T4 w 92"/>
                <a:gd name="T6" fmla="+- 0 2079 1991"/>
                <a:gd name="T7" fmla="*/ 2079 h 92"/>
                <a:gd name="T8" fmla="+- 0 3227 3214"/>
                <a:gd name="T9" fmla="*/ T8 w 92"/>
                <a:gd name="T10" fmla="+- 0 2068 1991"/>
                <a:gd name="T11" fmla="*/ 2068 h 92"/>
                <a:gd name="T12" fmla="+- 0 3217 3214"/>
                <a:gd name="T13" fmla="*/ T12 w 92"/>
                <a:gd name="T14" fmla="+- 0 2054 1991"/>
                <a:gd name="T15" fmla="*/ 2054 h 92"/>
                <a:gd name="T16" fmla="+- 0 3214 3214"/>
                <a:gd name="T17" fmla="*/ T16 w 92"/>
                <a:gd name="T18" fmla="+- 0 2037 1991"/>
                <a:gd name="T19" fmla="*/ 2037 h 92"/>
                <a:gd name="T20" fmla="+- 0 3217 3214"/>
                <a:gd name="T21" fmla="*/ T20 w 92"/>
                <a:gd name="T22" fmla="+- 0 2018 1991"/>
                <a:gd name="T23" fmla="*/ 2018 h 92"/>
                <a:gd name="T24" fmla="+- 0 3227 3214"/>
                <a:gd name="T25" fmla="*/ T24 w 92"/>
                <a:gd name="T26" fmla="+- 0 2004 1991"/>
                <a:gd name="T27" fmla="*/ 2004 h 92"/>
                <a:gd name="T28" fmla="+- 0 3241 3214"/>
                <a:gd name="T29" fmla="*/ T28 w 92"/>
                <a:gd name="T30" fmla="+- 0 1994 1991"/>
                <a:gd name="T31" fmla="*/ 1994 h 92"/>
                <a:gd name="T32" fmla="+- 0 3259 3214"/>
                <a:gd name="T33" fmla="*/ T32 w 92"/>
                <a:gd name="T34" fmla="+- 0 1991 1991"/>
                <a:gd name="T35" fmla="*/ 1991 h 92"/>
                <a:gd name="T36" fmla="+- 0 3277 3214"/>
                <a:gd name="T37" fmla="*/ T36 w 92"/>
                <a:gd name="T38" fmla="+- 0 1994 1991"/>
                <a:gd name="T39" fmla="*/ 1994 h 92"/>
                <a:gd name="T40" fmla="+- 0 3292 3214"/>
                <a:gd name="T41" fmla="*/ T40 w 92"/>
                <a:gd name="T42" fmla="+- 0 2004 1991"/>
                <a:gd name="T43" fmla="*/ 2004 h 92"/>
                <a:gd name="T44" fmla="+- 0 3301 3214"/>
                <a:gd name="T45" fmla="*/ T44 w 92"/>
                <a:gd name="T46" fmla="+- 0 2018 1991"/>
                <a:gd name="T47" fmla="*/ 2018 h 92"/>
                <a:gd name="T48" fmla="+- 0 3305 3214"/>
                <a:gd name="T49" fmla="*/ T48 w 92"/>
                <a:gd name="T50" fmla="+- 0 2037 1991"/>
                <a:gd name="T51" fmla="*/ 2037 h 92"/>
                <a:gd name="T52" fmla="+- 0 3301 3214"/>
                <a:gd name="T53" fmla="*/ T52 w 92"/>
                <a:gd name="T54" fmla="+- 0 2054 1991"/>
                <a:gd name="T55" fmla="*/ 2054 h 92"/>
                <a:gd name="T56" fmla="+- 0 3292 3214"/>
                <a:gd name="T57" fmla="*/ T56 w 92"/>
                <a:gd name="T58" fmla="+- 0 2068 1991"/>
                <a:gd name="T59" fmla="*/ 2068 h 92"/>
                <a:gd name="T60" fmla="+- 0 3277 3214"/>
                <a:gd name="T61" fmla="*/ T60 w 92"/>
                <a:gd name="T62" fmla="+- 0 2079 1991"/>
                <a:gd name="T63" fmla="*/ 2079 h 92"/>
                <a:gd name="T64" fmla="+- 0 3259 3214"/>
                <a:gd name="T65" fmla="*/ T64 w 92"/>
                <a:gd name="T66" fmla="+- 0 2082 1991"/>
                <a:gd name="T67" fmla="*/ 2082 h 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</a:cxnLst>
              <a:rect l="0" t="0" r="r" b="b"/>
              <a:pathLst>
                <a:path w="92" h="92">
                  <a:moveTo>
                    <a:pt x="45" y="91"/>
                  </a:moveTo>
                  <a:lnTo>
                    <a:pt x="27" y="88"/>
                  </a:lnTo>
                  <a:lnTo>
                    <a:pt x="13" y="77"/>
                  </a:lnTo>
                  <a:lnTo>
                    <a:pt x="3" y="63"/>
                  </a:lnTo>
                  <a:lnTo>
                    <a:pt x="0" y="46"/>
                  </a:lnTo>
                  <a:lnTo>
                    <a:pt x="3" y="27"/>
                  </a:lnTo>
                  <a:lnTo>
                    <a:pt x="13" y="13"/>
                  </a:lnTo>
                  <a:lnTo>
                    <a:pt x="27" y="3"/>
                  </a:lnTo>
                  <a:lnTo>
                    <a:pt x="45" y="0"/>
                  </a:lnTo>
                  <a:lnTo>
                    <a:pt x="63" y="3"/>
                  </a:lnTo>
                  <a:lnTo>
                    <a:pt x="78" y="13"/>
                  </a:lnTo>
                  <a:lnTo>
                    <a:pt x="87" y="27"/>
                  </a:lnTo>
                  <a:lnTo>
                    <a:pt x="91" y="46"/>
                  </a:lnTo>
                  <a:lnTo>
                    <a:pt x="87" y="63"/>
                  </a:lnTo>
                  <a:lnTo>
                    <a:pt x="78" y="77"/>
                  </a:lnTo>
                  <a:lnTo>
                    <a:pt x="63" y="88"/>
                  </a:lnTo>
                  <a:lnTo>
                    <a:pt x="45" y="91"/>
                  </a:lnTo>
                  <a:close/>
                </a:path>
              </a:pathLst>
            </a:custGeom>
            <a:solidFill>
              <a:srgbClr val="2D31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796" name="Text Box 999"/>
            <p:cNvSpPr txBox="1">
              <a:spLocks noChangeArrowheads="1"/>
            </p:cNvSpPr>
            <p:nvPr/>
          </p:nvSpPr>
          <p:spPr bwMode="auto">
            <a:xfrm>
              <a:off x="1144" y="4728"/>
              <a:ext cx="2574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>
                <a:lnSpc>
                  <a:spcPts val="1340"/>
                </a:lnSpc>
                <a:spcBef>
                  <a:spcPts val="0"/>
                </a:spcBef>
                <a:spcAft>
                  <a:spcPts val="0"/>
                </a:spcAft>
                <a:tabLst>
                  <a:tab pos="165735" algn="l"/>
                  <a:tab pos="1621155" algn="l"/>
                </a:tabLst>
              </a:pPr>
              <a:r>
                <a:rPr lang="en-US" sz="1200">
                  <a:solidFill>
                    <a:srgbClr val="FFFFFF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 	</a:t>
              </a:r>
              <a:r>
                <a:rPr lang="en-US" sz="1200" b="1">
                  <a:solidFill>
                    <a:srgbClr val="FFFFFF"/>
                  </a:solidFill>
                  <a:ea typeface="Arial" panose="020B0604020202020204" pitchFamily="34" charset="0"/>
                </a:rPr>
                <a:t>Internet stvari	</a:t>
              </a:r>
              <a:endParaRPr lang="en-US" sz="1100">
                <a:ea typeface="Arial" panose="020B0604020202020204" pitchFamily="34" charset="0"/>
              </a:endParaRPr>
            </a:p>
          </p:txBody>
        </p:sp>
        <p:sp>
          <p:nvSpPr>
            <p:cNvPr id="797" name="Text Box 998"/>
            <p:cNvSpPr txBox="1">
              <a:spLocks noChangeArrowheads="1"/>
            </p:cNvSpPr>
            <p:nvPr/>
          </p:nvSpPr>
          <p:spPr bwMode="auto">
            <a:xfrm>
              <a:off x="12405" y="4749"/>
              <a:ext cx="2012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>
                <a:lnSpc>
                  <a:spcPts val="134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>
                  <a:solidFill>
                    <a:srgbClr val="FFFFFF"/>
                  </a:solidFill>
                  <a:ea typeface="Arial" panose="020B0604020202020204" pitchFamily="34" charset="0"/>
                </a:rPr>
                <a:t>Internet znanja</a:t>
              </a:r>
              <a:endParaRPr lang="en-US" sz="1100">
                <a:ea typeface="Arial" panose="020B0604020202020204" pitchFamily="34" charset="0"/>
              </a:endParaRPr>
            </a:p>
          </p:txBody>
        </p:sp>
        <p:sp>
          <p:nvSpPr>
            <p:cNvPr id="798" name="Text Box 997"/>
            <p:cNvSpPr txBox="1">
              <a:spLocks noChangeArrowheads="1"/>
            </p:cNvSpPr>
            <p:nvPr/>
          </p:nvSpPr>
          <p:spPr bwMode="auto">
            <a:xfrm>
              <a:off x="6583" y="5865"/>
              <a:ext cx="2393" cy="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indent="17780">
                <a:lnSpc>
                  <a:spcPct val="103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sr-Latn-RS" sz="1200" b="1" dirty="0">
                  <a:solidFill>
                    <a:srgbClr val="FFFFFF"/>
                  </a:solidFill>
                  <a:ea typeface="Arial" panose="020B0604020202020204" pitchFamily="34" charset="0"/>
                </a:rPr>
                <a:t>Internet poslovnih procesa / usluga</a:t>
              </a:r>
              <a:endParaRPr lang="en-US" sz="1100" dirty="0">
                <a:ea typeface="Arial" panose="020B0604020202020204" pitchFamily="34" charset="0"/>
              </a:endParaRPr>
            </a:p>
          </p:txBody>
        </p:sp>
      </p:grpSp>
      <p:sp>
        <p:nvSpPr>
          <p:cNvPr id="799" name="Text Box 999"/>
          <p:cNvSpPr txBox="1">
            <a:spLocks noChangeArrowheads="1"/>
          </p:cNvSpPr>
          <p:nvPr/>
        </p:nvSpPr>
        <p:spPr bwMode="auto">
          <a:xfrm>
            <a:off x="2008505" y="4423904"/>
            <a:ext cx="1634490" cy="17145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txBody>
          <a:bodyPr rot="0" vert="horz" wrap="square" lIns="0" tIns="0" rIns="0" bIns="0" anchor="t" anchorCtr="0" upright="1">
            <a:noAutofit/>
          </a:bodyPr>
          <a:lstStyle/>
          <a:p>
            <a:pPr>
              <a:lnSpc>
                <a:spcPts val="1340"/>
              </a:lnSpc>
              <a:spcBef>
                <a:spcPts val="0"/>
              </a:spcBef>
              <a:spcAft>
                <a:spcPts val="0"/>
              </a:spcAft>
              <a:tabLst>
                <a:tab pos="165735" algn="l"/>
                <a:tab pos="1621155" algn="l"/>
              </a:tabLst>
            </a:pPr>
            <a:r>
              <a:rPr lang="en-US" sz="1200" dirty="0">
                <a:solidFill>
                  <a:srgbClr val="FFFF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	</a:t>
            </a:r>
            <a:r>
              <a:rPr lang="sr-Latn-RS" sz="1200" b="1" dirty="0">
                <a:solidFill>
                  <a:srgbClr val="FFFFFF"/>
                </a:solidFill>
                <a:ea typeface="Arial" panose="020B0604020202020204" pitchFamily="34" charset="0"/>
              </a:rPr>
              <a:t>Internet stvari</a:t>
            </a:r>
            <a:r>
              <a:rPr lang="en-US" sz="1200" b="1" dirty="0">
                <a:solidFill>
                  <a:srgbClr val="FFFFFF"/>
                </a:solidFill>
                <a:ea typeface="Arial" panose="020B0604020202020204" pitchFamily="34" charset="0"/>
              </a:rPr>
              <a:t>	</a:t>
            </a:r>
            <a:endParaRPr lang="en-US" sz="1100" dirty="0">
              <a:ea typeface="Arial" panose="020B0604020202020204" pitchFamily="34" charset="0"/>
            </a:endParaRPr>
          </a:p>
        </p:txBody>
      </p:sp>
      <p:sp>
        <p:nvSpPr>
          <p:cNvPr id="205" name="Line 6">
            <a:extLst>
              <a:ext uri="{FF2B5EF4-FFF2-40B4-BE49-F238E27FC236}">
                <a16:creationId xmlns:a16="http://schemas.microsoft.com/office/drawing/2014/main" xmlns="" id="{4C6321EA-53C9-45BC-A691-7E3B708B5B8F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47700"/>
            <a:ext cx="1219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6" name="Line 7">
            <a:extLst>
              <a:ext uri="{FF2B5EF4-FFF2-40B4-BE49-F238E27FC236}">
                <a16:creationId xmlns:a16="http://schemas.microsoft.com/office/drawing/2014/main" xmlns="" id="{9ECD5122-10FA-4D39-97C0-63F9BFA8F698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400800"/>
            <a:ext cx="1219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pic>
        <p:nvPicPr>
          <p:cNvPr id="207" name="Picture 206">
            <a:extLst>
              <a:ext uri="{FF2B5EF4-FFF2-40B4-BE49-F238E27FC236}">
                <a16:creationId xmlns:a16="http://schemas.microsoft.com/office/drawing/2014/main" xmlns="" id="{8E7C9125-672E-4787-B1A4-611488B5AC2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178086"/>
            <a:ext cx="533400" cy="660148"/>
          </a:xfrm>
          <a:prstGeom prst="rect">
            <a:avLst/>
          </a:prstGeom>
        </p:spPr>
      </p:pic>
      <p:sp>
        <p:nvSpPr>
          <p:cNvPr id="209" name="Rectangle 7">
            <a:extLst>
              <a:ext uri="{FF2B5EF4-FFF2-40B4-BE49-F238E27FC236}">
                <a16:creationId xmlns:a16="http://schemas.microsoft.com/office/drawing/2014/main" xmlns="" id="{91672C4B-30E8-4DDA-A928-02D7C74945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sr-Latn-RS" sz="36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3. </a:t>
            </a:r>
            <a:r>
              <a:rPr lang="sr-Latn-R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Smernice za implementaciju I4.0 u rudarstvu</a:t>
            </a:r>
            <a:endParaRPr lang="it-IT" sz="3600" b="1" kern="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  <a:cs typeface="Calibri Light" panose="020F0302020204030204" pitchFamily="34" charset="0"/>
            </a:endParaRPr>
          </a:p>
        </p:txBody>
      </p:sp>
      <p:sp>
        <p:nvSpPr>
          <p:cNvPr id="210" name="Espace réservé du numéro de diapositive 3">
            <a:extLst>
              <a:ext uri="{FF2B5EF4-FFF2-40B4-BE49-F238E27FC236}">
                <a16:creationId xmlns:a16="http://schemas.microsoft.com/office/drawing/2014/main" xmlns="" id="{0EE974A9-DBAB-4406-92AA-109A76B93390}"/>
              </a:ext>
            </a:extLst>
          </p:cNvPr>
          <p:cNvSpPr txBox="1">
            <a:spLocks/>
          </p:cNvSpPr>
          <p:nvPr/>
        </p:nvSpPr>
        <p:spPr>
          <a:xfrm>
            <a:off x="10769600" y="6457950"/>
            <a:ext cx="1117600" cy="3238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 b="1">
                <a:latin typeface="Corbel" panose="020B0503020204020204" pitchFamily="34" charset="0"/>
              </a:rPr>
              <a:t> </a:t>
            </a:r>
            <a:fld id="{6A8FDE07-382F-4FF8-9EF5-D2EA26C890B1}" type="slidenum">
              <a:rPr lang="en-US" altLang="en-US" b="1" smtClean="0">
                <a:latin typeface="Corbel" panose="020B0503020204020204" pitchFamily="34" charset="0"/>
                <a:cs typeface="Calibri Light" panose="020F0302020204030204" pitchFamily="34" charset="0"/>
              </a:rPr>
              <a:pPr/>
              <a:t>25</a:t>
            </a:fld>
            <a:endParaRPr lang="en-US" altLang="en-US" b="1" dirty="0">
              <a:latin typeface="Corbel" panose="020B0503020204020204" pitchFamily="34" charset="0"/>
              <a:cs typeface="Calibri Light" panose="020F0302020204030204" pitchFamily="34" charset="0"/>
            </a:endParaRP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xmlns="" id="{A38D22D8-6B21-4826-8871-F20B49A5B473}"/>
              </a:ext>
            </a:extLst>
          </p:cNvPr>
          <p:cNvSpPr txBox="1"/>
          <p:nvPr/>
        </p:nvSpPr>
        <p:spPr>
          <a:xfrm>
            <a:off x="745786" y="6396335"/>
            <a:ext cx="5867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Industrija</a:t>
            </a:r>
            <a:r>
              <a:rPr lang="en-GB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4.0 </a:t>
            </a:r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GB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njena</a:t>
            </a:r>
            <a:r>
              <a:rPr lang="en-GB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primena</a:t>
            </a:r>
            <a:r>
              <a:rPr lang="en-GB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 </a:t>
            </a:r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rudarstvu</a:t>
            </a:r>
            <a:r>
              <a:rPr lang="en-GB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GB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r-Latn-RS" sz="1200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Prošlost – sadašnjost – budućnost</a:t>
            </a:r>
            <a:endParaRPr lang="sr-Latn-R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87610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19760" y="873705"/>
            <a:ext cx="10972800" cy="1143000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sr-Latn-R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Veliki podaci</a:t>
            </a:r>
            <a:r>
              <a:rPr lang="sr-Latn-RS" b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sr-Latn-R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sirov materijal u rudniku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53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35382" y="3619202"/>
            <a:ext cx="4352290" cy="2421255"/>
          </a:xfrm>
          <a:prstGeom prst="rect">
            <a:avLst/>
          </a:prstGeom>
        </p:spPr>
      </p:pic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3352800" y="2688146"/>
            <a:ext cx="927100" cy="917575"/>
            <a:chOff x="3998" y="116"/>
            <a:chExt cx="1460" cy="1445"/>
          </a:xfrm>
        </p:grpSpPr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3998" y="116"/>
              <a:ext cx="1352" cy="1335"/>
            </a:xfrm>
            <a:custGeom>
              <a:avLst/>
              <a:gdLst>
                <a:gd name="T0" fmla="+- 0 4673 3998"/>
                <a:gd name="T1" fmla="*/ T0 w 1352"/>
                <a:gd name="T2" fmla="+- 0 1451 117"/>
                <a:gd name="T3" fmla="*/ 1451 h 1335"/>
                <a:gd name="T4" fmla="+- 0 4599 3998"/>
                <a:gd name="T5" fmla="*/ T4 w 1352"/>
                <a:gd name="T6" fmla="+- 0 1447 117"/>
                <a:gd name="T7" fmla="*/ 1447 h 1335"/>
                <a:gd name="T8" fmla="+- 0 4528 3998"/>
                <a:gd name="T9" fmla="*/ T8 w 1352"/>
                <a:gd name="T10" fmla="+- 0 1436 117"/>
                <a:gd name="T11" fmla="*/ 1436 h 1335"/>
                <a:gd name="T12" fmla="+- 0 4460 3998"/>
                <a:gd name="T13" fmla="*/ T12 w 1352"/>
                <a:gd name="T14" fmla="+- 0 1417 117"/>
                <a:gd name="T15" fmla="*/ 1417 h 1335"/>
                <a:gd name="T16" fmla="+- 0 4394 3998"/>
                <a:gd name="T17" fmla="*/ T16 w 1352"/>
                <a:gd name="T18" fmla="+- 0 1392 117"/>
                <a:gd name="T19" fmla="*/ 1392 h 1335"/>
                <a:gd name="T20" fmla="+- 0 4333 3998"/>
                <a:gd name="T21" fmla="*/ T20 w 1352"/>
                <a:gd name="T22" fmla="+- 0 1360 117"/>
                <a:gd name="T23" fmla="*/ 1360 h 1335"/>
                <a:gd name="T24" fmla="+- 0 4275 3998"/>
                <a:gd name="T25" fmla="*/ T24 w 1352"/>
                <a:gd name="T26" fmla="+- 0 1322 117"/>
                <a:gd name="T27" fmla="*/ 1322 h 1335"/>
                <a:gd name="T28" fmla="+- 0 4221 3998"/>
                <a:gd name="T29" fmla="*/ T28 w 1352"/>
                <a:gd name="T30" fmla="+- 0 1279 117"/>
                <a:gd name="T31" fmla="*/ 1279 h 1335"/>
                <a:gd name="T32" fmla="+- 0 4172 3998"/>
                <a:gd name="T33" fmla="*/ T32 w 1352"/>
                <a:gd name="T34" fmla="+- 0 1231 117"/>
                <a:gd name="T35" fmla="*/ 1231 h 1335"/>
                <a:gd name="T36" fmla="+- 0 4129 3998"/>
                <a:gd name="T37" fmla="*/ T36 w 1352"/>
                <a:gd name="T38" fmla="+- 0 1178 117"/>
                <a:gd name="T39" fmla="*/ 1178 h 1335"/>
                <a:gd name="T40" fmla="+- 0 4091 3998"/>
                <a:gd name="T41" fmla="*/ T40 w 1352"/>
                <a:gd name="T42" fmla="+- 0 1120 117"/>
                <a:gd name="T43" fmla="*/ 1120 h 1335"/>
                <a:gd name="T44" fmla="+- 0 4058 3998"/>
                <a:gd name="T45" fmla="*/ T44 w 1352"/>
                <a:gd name="T46" fmla="+- 0 1059 117"/>
                <a:gd name="T47" fmla="*/ 1059 h 1335"/>
                <a:gd name="T48" fmla="+- 0 4033 3998"/>
                <a:gd name="T49" fmla="*/ T48 w 1352"/>
                <a:gd name="T50" fmla="+- 0 994 117"/>
                <a:gd name="T51" fmla="*/ 994 h 1335"/>
                <a:gd name="T52" fmla="+- 0 4014 3998"/>
                <a:gd name="T53" fmla="*/ T52 w 1352"/>
                <a:gd name="T54" fmla="+- 0 927 117"/>
                <a:gd name="T55" fmla="*/ 927 h 1335"/>
                <a:gd name="T56" fmla="+- 0 4002 3998"/>
                <a:gd name="T57" fmla="*/ T56 w 1352"/>
                <a:gd name="T58" fmla="+- 0 857 117"/>
                <a:gd name="T59" fmla="*/ 857 h 1335"/>
                <a:gd name="T60" fmla="+- 0 3998 3998"/>
                <a:gd name="T61" fmla="*/ T60 w 1352"/>
                <a:gd name="T62" fmla="+- 0 784 117"/>
                <a:gd name="T63" fmla="*/ 784 h 1335"/>
                <a:gd name="T64" fmla="+- 0 4002 3998"/>
                <a:gd name="T65" fmla="*/ T64 w 1352"/>
                <a:gd name="T66" fmla="+- 0 711 117"/>
                <a:gd name="T67" fmla="*/ 711 h 1335"/>
                <a:gd name="T68" fmla="+- 0 4014 3998"/>
                <a:gd name="T69" fmla="*/ T68 w 1352"/>
                <a:gd name="T70" fmla="+- 0 641 117"/>
                <a:gd name="T71" fmla="*/ 641 h 1335"/>
                <a:gd name="T72" fmla="+- 0 4033 3998"/>
                <a:gd name="T73" fmla="*/ T72 w 1352"/>
                <a:gd name="T74" fmla="+- 0 573 117"/>
                <a:gd name="T75" fmla="*/ 573 h 1335"/>
                <a:gd name="T76" fmla="+- 0 4058 3998"/>
                <a:gd name="T77" fmla="*/ T76 w 1352"/>
                <a:gd name="T78" fmla="+- 0 508 117"/>
                <a:gd name="T79" fmla="*/ 508 h 1335"/>
                <a:gd name="T80" fmla="+- 0 4091 3998"/>
                <a:gd name="T81" fmla="*/ T80 w 1352"/>
                <a:gd name="T82" fmla="+- 0 447 117"/>
                <a:gd name="T83" fmla="*/ 447 h 1335"/>
                <a:gd name="T84" fmla="+- 0 4129 3998"/>
                <a:gd name="T85" fmla="*/ T84 w 1352"/>
                <a:gd name="T86" fmla="+- 0 390 117"/>
                <a:gd name="T87" fmla="*/ 390 h 1335"/>
                <a:gd name="T88" fmla="+- 0 4172 3998"/>
                <a:gd name="T89" fmla="*/ T88 w 1352"/>
                <a:gd name="T90" fmla="+- 0 337 117"/>
                <a:gd name="T91" fmla="*/ 337 h 1335"/>
                <a:gd name="T92" fmla="+- 0 4221 3998"/>
                <a:gd name="T93" fmla="*/ T92 w 1352"/>
                <a:gd name="T94" fmla="+- 0 288 117"/>
                <a:gd name="T95" fmla="*/ 288 h 1335"/>
                <a:gd name="T96" fmla="+- 0 4275 3998"/>
                <a:gd name="T97" fmla="*/ T96 w 1352"/>
                <a:gd name="T98" fmla="+- 0 245 117"/>
                <a:gd name="T99" fmla="*/ 245 h 1335"/>
                <a:gd name="T100" fmla="+- 0 4333 3998"/>
                <a:gd name="T101" fmla="*/ T100 w 1352"/>
                <a:gd name="T102" fmla="+- 0 208 117"/>
                <a:gd name="T103" fmla="*/ 208 h 1335"/>
                <a:gd name="T104" fmla="+- 0 4394 3998"/>
                <a:gd name="T105" fmla="*/ T104 w 1352"/>
                <a:gd name="T106" fmla="+- 0 176 117"/>
                <a:gd name="T107" fmla="*/ 176 h 1335"/>
                <a:gd name="T108" fmla="+- 0 4460 3998"/>
                <a:gd name="T109" fmla="*/ T108 w 1352"/>
                <a:gd name="T110" fmla="+- 0 151 117"/>
                <a:gd name="T111" fmla="*/ 151 h 1335"/>
                <a:gd name="T112" fmla="+- 0 4528 3998"/>
                <a:gd name="T113" fmla="*/ T112 w 1352"/>
                <a:gd name="T114" fmla="+- 0 132 117"/>
                <a:gd name="T115" fmla="*/ 132 h 1335"/>
                <a:gd name="T116" fmla="+- 0 4599 3998"/>
                <a:gd name="T117" fmla="*/ T116 w 1352"/>
                <a:gd name="T118" fmla="+- 0 121 117"/>
                <a:gd name="T119" fmla="*/ 121 h 1335"/>
                <a:gd name="T120" fmla="+- 0 4673 3998"/>
                <a:gd name="T121" fmla="*/ T120 w 1352"/>
                <a:gd name="T122" fmla="+- 0 117 117"/>
                <a:gd name="T123" fmla="*/ 117 h 1335"/>
                <a:gd name="T124" fmla="+- 0 4747 3998"/>
                <a:gd name="T125" fmla="*/ T124 w 1352"/>
                <a:gd name="T126" fmla="+- 0 121 117"/>
                <a:gd name="T127" fmla="*/ 121 h 1335"/>
                <a:gd name="T128" fmla="+- 0 4818 3998"/>
                <a:gd name="T129" fmla="*/ T128 w 1352"/>
                <a:gd name="T130" fmla="+- 0 132 117"/>
                <a:gd name="T131" fmla="*/ 132 h 1335"/>
                <a:gd name="T132" fmla="+- 0 4887 3998"/>
                <a:gd name="T133" fmla="*/ T132 w 1352"/>
                <a:gd name="T134" fmla="+- 0 151 117"/>
                <a:gd name="T135" fmla="*/ 151 h 1335"/>
                <a:gd name="T136" fmla="+- 0 4953 3998"/>
                <a:gd name="T137" fmla="*/ T136 w 1352"/>
                <a:gd name="T138" fmla="+- 0 176 117"/>
                <a:gd name="T139" fmla="*/ 176 h 1335"/>
                <a:gd name="T140" fmla="+- 0 5015 3998"/>
                <a:gd name="T141" fmla="*/ T140 w 1352"/>
                <a:gd name="T142" fmla="+- 0 208 117"/>
                <a:gd name="T143" fmla="*/ 208 h 1335"/>
                <a:gd name="T144" fmla="+- 0 5073 3998"/>
                <a:gd name="T145" fmla="*/ T144 w 1352"/>
                <a:gd name="T146" fmla="+- 0 245 117"/>
                <a:gd name="T147" fmla="*/ 245 h 1335"/>
                <a:gd name="T148" fmla="+- 0 5127 3998"/>
                <a:gd name="T149" fmla="*/ T148 w 1352"/>
                <a:gd name="T150" fmla="+- 0 288 117"/>
                <a:gd name="T151" fmla="*/ 288 h 1335"/>
                <a:gd name="T152" fmla="+- 0 5175 3998"/>
                <a:gd name="T153" fmla="*/ T152 w 1352"/>
                <a:gd name="T154" fmla="+- 0 337 117"/>
                <a:gd name="T155" fmla="*/ 337 h 1335"/>
                <a:gd name="T156" fmla="+- 0 5219 3998"/>
                <a:gd name="T157" fmla="*/ T156 w 1352"/>
                <a:gd name="T158" fmla="+- 0 390 117"/>
                <a:gd name="T159" fmla="*/ 390 h 1335"/>
                <a:gd name="T160" fmla="+- 0 5257 3998"/>
                <a:gd name="T161" fmla="*/ T160 w 1352"/>
                <a:gd name="T162" fmla="+- 0 447 117"/>
                <a:gd name="T163" fmla="*/ 447 h 1335"/>
                <a:gd name="T164" fmla="+- 0 5289 3998"/>
                <a:gd name="T165" fmla="*/ T164 w 1352"/>
                <a:gd name="T166" fmla="+- 0 508 117"/>
                <a:gd name="T167" fmla="*/ 508 h 1335"/>
                <a:gd name="T168" fmla="+- 0 5315 3998"/>
                <a:gd name="T169" fmla="*/ T168 w 1352"/>
                <a:gd name="T170" fmla="+- 0 573 117"/>
                <a:gd name="T171" fmla="*/ 573 h 1335"/>
                <a:gd name="T172" fmla="+- 0 5334 3998"/>
                <a:gd name="T173" fmla="*/ T172 w 1352"/>
                <a:gd name="T174" fmla="+- 0 641 117"/>
                <a:gd name="T175" fmla="*/ 641 h 1335"/>
                <a:gd name="T176" fmla="+- 0 5346 3998"/>
                <a:gd name="T177" fmla="*/ T176 w 1352"/>
                <a:gd name="T178" fmla="+- 0 711 117"/>
                <a:gd name="T179" fmla="*/ 711 h 1335"/>
                <a:gd name="T180" fmla="+- 0 5350 3998"/>
                <a:gd name="T181" fmla="*/ T180 w 1352"/>
                <a:gd name="T182" fmla="+- 0 784 117"/>
                <a:gd name="T183" fmla="*/ 784 h 1335"/>
                <a:gd name="T184" fmla="+- 0 5346 3998"/>
                <a:gd name="T185" fmla="*/ T184 w 1352"/>
                <a:gd name="T186" fmla="+- 0 857 117"/>
                <a:gd name="T187" fmla="*/ 857 h 1335"/>
                <a:gd name="T188" fmla="+- 0 5334 3998"/>
                <a:gd name="T189" fmla="*/ T188 w 1352"/>
                <a:gd name="T190" fmla="+- 0 927 117"/>
                <a:gd name="T191" fmla="*/ 927 h 1335"/>
                <a:gd name="T192" fmla="+- 0 5315 3998"/>
                <a:gd name="T193" fmla="*/ T192 w 1352"/>
                <a:gd name="T194" fmla="+- 0 994 117"/>
                <a:gd name="T195" fmla="*/ 994 h 1335"/>
                <a:gd name="T196" fmla="+- 0 5289 3998"/>
                <a:gd name="T197" fmla="*/ T196 w 1352"/>
                <a:gd name="T198" fmla="+- 0 1059 117"/>
                <a:gd name="T199" fmla="*/ 1059 h 1335"/>
                <a:gd name="T200" fmla="+- 0 5257 3998"/>
                <a:gd name="T201" fmla="*/ T200 w 1352"/>
                <a:gd name="T202" fmla="+- 0 1120 117"/>
                <a:gd name="T203" fmla="*/ 1120 h 1335"/>
                <a:gd name="T204" fmla="+- 0 5219 3998"/>
                <a:gd name="T205" fmla="*/ T204 w 1352"/>
                <a:gd name="T206" fmla="+- 0 1178 117"/>
                <a:gd name="T207" fmla="*/ 1178 h 1335"/>
                <a:gd name="T208" fmla="+- 0 5175 3998"/>
                <a:gd name="T209" fmla="*/ T208 w 1352"/>
                <a:gd name="T210" fmla="+- 0 1231 117"/>
                <a:gd name="T211" fmla="*/ 1231 h 1335"/>
                <a:gd name="T212" fmla="+- 0 5127 3998"/>
                <a:gd name="T213" fmla="*/ T212 w 1352"/>
                <a:gd name="T214" fmla="+- 0 1279 117"/>
                <a:gd name="T215" fmla="*/ 1279 h 1335"/>
                <a:gd name="T216" fmla="+- 0 5073 3998"/>
                <a:gd name="T217" fmla="*/ T216 w 1352"/>
                <a:gd name="T218" fmla="+- 0 1322 117"/>
                <a:gd name="T219" fmla="*/ 1322 h 1335"/>
                <a:gd name="T220" fmla="+- 0 5015 3998"/>
                <a:gd name="T221" fmla="*/ T220 w 1352"/>
                <a:gd name="T222" fmla="+- 0 1360 117"/>
                <a:gd name="T223" fmla="*/ 1360 h 1335"/>
                <a:gd name="T224" fmla="+- 0 4953 3998"/>
                <a:gd name="T225" fmla="*/ T224 w 1352"/>
                <a:gd name="T226" fmla="+- 0 1392 117"/>
                <a:gd name="T227" fmla="*/ 1392 h 1335"/>
                <a:gd name="T228" fmla="+- 0 4887 3998"/>
                <a:gd name="T229" fmla="*/ T228 w 1352"/>
                <a:gd name="T230" fmla="+- 0 1417 117"/>
                <a:gd name="T231" fmla="*/ 1417 h 1335"/>
                <a:gd name="T232" fmla="+- 0 4818 3998"/>
                <a:gd name="T233" fmla="*/ T232 w 1352"/>
                <a:gd name="T234" fmla="+- 0 1436 117"/>
                <a:gd name="T235" fmla="*/ 1436 h 1335"/>
                <a:gd name="T236" fmla="+- 0 4747 3998"/>
                <a:gd name="T237" fmla="*/ T236 w 1352"/>
                <a:gd name="T238" fmla="+- 0 1447 117"/>
                <a:gd name="T239" fmla="*/ 1447 h 1335"/>
                <a:gd name="T240" fmla="+- 0 4673 3998"/>
                <a:gd name="T241" fmla="*/ T240 w 1352"/>
                <a:gd name="T242" fmla="+- 0 1451 117"/>
                <a:gd name="T243" fmla="*/ 1451 h 133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  <a:cxn ang="0">
                  <a:pos x="T229" y="T231"/>
                </a:cxn>
                <a:cxn ang="0">
                  <a:pos x="T233" y="T235"/>
                </a:cxn>
                <a:cxn ang="0">
                  <a:pos x="T237" y="T239"/>
                </a:cxn>
                <a:cxn ang="0">
                  <a:pos x="T241" y="T243"/>
                </a:cxn>
              </a:cxnLst>
              <a:rect l="0" t="0" r="r" b="b"/>
              <a:pathLst>
                <a:path w="1352" h="1335">
                  <a:moveTo>
                    <a:pt x="675" y="1334"/>
                  </a:moveTo>
                  <a:lnTo>
                    <a:pt x="601" y="1330"/>
                  </a:lnTo>
                  <a:lnTo>
                    <a:pt x="530" y="1319"/>
                  </a:lnTo>
                  <a:lnTo>
                    <a:pt x="462" y="1300"/>
                  </a:lnTo>
                  <a:lnTo>
                    <a:pt x="396" y="1275"/>
                  </a:lnTo>
                  <a:lnTo>
                    <a:pt x="335" y="1243"/>
                  </a:lnTo>
                  <a:lnTo>
                    <a:pt x="277" y="1205"/>
                  </a:lnTo>
                  <a:lnTo>
                    <a:pt x="223" y="1162"/>
                  </a:lnTo>
                  <a:lnTo>
                    <a:pt x="174" y="1114"/>
                  </a:lnTo>
                  <a:lnTo>
                    <a:pt x="131" y="1061"/>
                  </a:lnTo>
                  <a:lnTo>
                    <a:pt x="93" y="1003"/>
                  </a:lnTo>
                  <a:lnTo>
                    <a:pt x="60" y="942"/>
                  </a:lnTo>
                  <a:lnTo>
                    <a:pt x="35" y="877"/>
                  </a:lnTo>
                  <a:lnTo>
                    <a:pt x="16" y="810"/>
                  </a:lnTo>
                  <a:lnTo>
                    <a:pt x="4" y="740"/>
                  </a:lnTo>
                  <a:lnTo>
                    <a:pt x="0" y="667"/>
                  </a:lnTo>
                  <a:lnTo>
                    <a:pt x="4" y="594"/>
                  </a:lnTo>
                  <a:lnTo>
                    <a:pt x="16" y="524"/>
                  </a:lnTo>
                  <a:lnTo>
                    <a:pt x="35" y="456"/>
                  </a:lnTo>
                  <a:lnTo>
                    <a:pt x="60" y="391"/>
                  </a:lnTo>
                  <a:lnTo>
                    <a:pt x="93" y="330"/>
                  </a:lnTo>
                  <a:lnTo>
                    <a:pt x="131" y="273"/>
                  </a:lnTo>
                  <a:lnTo>
                    <a:pt x="174" y="220"/>
                  </a:lnTo>
                  <a:lnTo>
                    <a:pt x="223" y="171"/>
                  </a:lnTo>
                  <a:lnTo>
                    <a:pt x="277" y="128"/>
                  </a:lnTo>
                  <a:lnTo>
                    <a:pt x="335" y="91"/>
                  </a:lnTo>
                  <a:lnTo>
                    <a:pt x="396" y="59"/>
                  </a:lnTo>
                  <a:lnTo>
                    <a:pt x="462" y="34"/>
                  </a:lnTo>
                  <a:lnTo>
                    <a:pt x="530" y="15"/>
                  </a:lnTo>
                  <a:lnTo>
                    <a:pt x="601" y="4"/>
                  </a:lnTo>
                  <a:lnTo>
                    <a:pt x="675" y="0"/>
                  </a:lnTo>
                  <a:lnTo>
                    <a:pt x="749" y="4"/>
                  </a:lnTo>
                  <a:lnTo>
                    <a:pt x="820" y="15"/>
                  </a:lnTo>
                  <a:lnTo>
                    <a:pt x="889" y="34"/>
                  </a:lnTo>
                  <a:lnTo>
                    <a:pt x="955" y="59"/>
                  </a:lnTo>
                  <a:lnTo>
                    <a:pt x="1017" y="91"/>
                  </a:lnTo>
                  <a:lnTo>
                    <a:pt x="1075" y="128"/>
                  </a:lnTo>
                  <a:lnTo>
                    <a:pt x="1129" y="171"/>
                  </a:lnTo>
                  <a:lnTo>
                    <a:pt x="1177" y="220"/>
                  </a:lnTo>
                  <a:lnTo>
                    <a:pt x="1221" y="273"/>
                  </a:lnTo>
                  <a:lnTo>
                    <a:pt x="1259" y="330"/>
                  </a:lnTo>
                  <a:lnTo>
                    <a:pt x="1291" y="391"/>
                  </a:lnTo>
                  <a:lnTo>
                    <a:pt x="1317" y="456"/>
                  </a:lnTo>
                  <a:lnTo>
                    <a:pt x="1336" y="524"/>
                  </a:lnTo>
                  <a:lnTo>
                    <a:pt x="1348" y="594"/>
                  </a:lnTo>
                  <a:lnTo>
                    <a:pt x="1352" y="667"/>
                  </a:lnTo>
                  <a:lnTo>
                    <a:pt x="1348" y="740"/>
                  </a:lnTo>
                  <a:lnTo>
                    <a:pt x="1336" y="810"/>
                  </a:lnTo>
                  <a:lnTo>
                    <a:pt x="1317" y="877"/>
                  </a:lnTo>
                  <a:lnTo>
                    <a:pt x="1291" y="942"/>
                  </a:lnTo>
                  <a:lnTo>
                    <a:pt x="1259" y="1003"/>
                  </a:lnTo>
                  <a:lnTo>
                    <a:pt x="1221" y="1061"/>
                  </a:lnTo>
                  <a:lnTo>
                    <a:pt x="1177" y="1114"/>
                  </a:lnTo>
                  <a:lnTo>
                    <a:pt x="1129" y="1162"/>
                  </a:lnTo>
                  <a:lnTo>
                    <a:pt x="1075" y="1205"/>
                  </a:lnTo>
                  <a:lnTo>
                    <a:pt x="1017" y="1243"/>
                  </a:lnTo>
                  <a:lnTo>
                    <a:pt x="955" y="1275"/>
                  </a:lnTo>
                  <a:lnTo>
                    <a:pt x="889" y="1300"/>
                  </a:lnTo>
                  <a:lnTo>
                    <a:pt x="820" y="1319"/>
                  </a:lnTo>
                  <a:lnTo>
                    <a:pt x="749" y="1330"/>
                  </a:lnTo>
                  <a:lnTo>
                    <a:pt x="675" y="1334"/>
                  </a:lnTo>
                  <a:close/>
                </a:path>
              </a:pathLst>
            </a:custGeom>
            <a:solidFill>
              <a:srgbClr val="182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1" name="AutoShape 990"/>
            <p:cNvSpPr>
              <a:spLocks/>
            </p:cNvSpPr>
            <p:nvPr/>
          </p:nvSpPr>
          <p:spPr bwMode="auto">
            <a:xfrm>
              <a:off x="4440" y="234"/>
              <a:ext cx="471" cy="421"/>
            </a:xfrm>
            <a:custGeom>
              <a:avLst/>
              <a:gdLst>
                <a:gd name="T0" fmla="+- 0 4488 4440"/>
                <a:gd name="T1" fmla="*/ T0 w 471"/>
                <a:gd name="T2" fmla="+- 0 453 234"/>
                <a:gd name="T3" fmla="*/ 453 h 421"/>
                <a:gd name="T4" fmla="+- 0 4440 4440"/>
                <a:gd name="T5" fmla="*/ T4 w 471"/>
                <a:gd name="T6" fmla="+- 0 479 234"/>
                <a:gd name="T7" fmla="*/ 479 h 421"/>
                <a:gd name="T8" fmla="+- 0 4466 4440"/>
                <a:gd name="T9" fmla="*/ T8 w 471"/>
                <a:gd name="T10" fmla="+- 0 568 234"/>
                <a:gd name="T11" fmla="*/ 568 h 421"/>
                <a:gd name="T12" fmla="+- 0 4562 4440"/>
                <a:gd name="T13" fmla="*/ T12 w 471"/>
                <a:gd name="T14" fmla="+- 0 347 234"/>
                <a:gd name="T15" fmla="*/ 347 h 421"/>
                <a:gd name="T16" fmla="+- 0 4507 4440"/>
                <a:gd name="T17" fmla="*/ T16 w 471"/>
                <a:gd name="T18" fmla="+- 0 237 234"/>
                <a:gd name="T19" fmla="*/ 237 h 421"/>
                <a:gd name="T20" fmla="+- 0 4529 4440"/>
                <a:gd name="T21" fmla="*/ T20 w 471"/>
                <a:gd name="T22" fmla="+- 0 261 234"/>
                <a:gd name="T23" fmla="*/ 261 h 421"/>
                <a:gd name="T24" fmla="+- 0 4562 4440"/>
                <a:gd name="T25" fmla="*/ T24 w 471"/>
                <a:gd name="T26" fmla="+- 0 347 234"/>
                <a:gd name="T27" fmla="*/ 347 h 421"/>
                <a:gd name="T28" fmla="+- 0 4639 4440"/>
                <a:gd name="T29" fmla="*/ T28 w 471"/>
                <a:gd name="T30" fmla="+- 0 558 234"/>
                <a:gd name="T31" fmla="*/ 558 h 421"/>
                <a:gd name="T32" fmla="+- 0 4591 4440"/>
                <a:gd name="T33" fmla="*/ T32 w 471"/>
                <a:gd name="T34" fmla="+- 0 537 234"/>
                <a:gd name="T35" fmla="*/ 537 h 421"/>
                <a:gd name="T36" fmla="+- 0 4610 4440"/>
                <a:gd name="T37" fmla="*/ T36 w 471"/>
                <a:gd name="T38" fmla="+- 0 558 234"/>
                <a:gd name="T39" fmla="*/ 558 h 421"/>
                <a:gd name="T40" fmla="+- 0 4646 4440"/>
                <a:gd name="T41" fmla="*/ T40 w 471"/>
                <a:gd name="T42" fmla="+- 0 647 234"/>
                <a:gd name="T43" fmla="*/ 647 h 421"/>
                <a:gd name="T44" fmla="+- 0 4745 4440"/>
                <a:gd name="T45" fmla="*/ T44 w 471"/>
                <a:gd name="T46" fmla="+- 0 371 234"/>
                <a:gd name="T47" fmla="*/ 371 h 421"/>
                <a:gd name="T48" fmla="+- 0 4739 4440"/>
                <a:gd name="T49" fmla="*/ T48 w 471"/>
                <a:gd name="T50" fmla="+- 0 360 234"/>
                <a:gd name="T51" fmla="*/ 360 h 421"/>
                <a:gd name="T52" fmla="+- 0 4726 4440"/>
                <a:gd name="T53" fmla="*/ T52 w 471"/>
                <a:gd name="T54" fmla="+- 0 347 234"/>
                <a:gd name="T55" fmla="*/ 347 h 421"/>
                <a:gd name="T56" fmla="+- 0 4718 4440"/>
                <a:gd name="T57" fmla="*/ T56 w 471"/>
                <a:gd name="T58" fmla="+- 0 344 234"/>
                <a:gd name="T59" fmla="*/ 344 h 421"/>
                <a:gd name="T60" fmla="+- 0 4718 4440"/>
                <a:gd name="T61" fmla="*/ T60 w 471"/>
                <a:gd name="T62" fmla="+- 0 378 234"/>
                <a:gd name="T63" fmla="*/ 378 h 421"/>
                <a:gd name="T64" fmla="+- 0 4709 4440"/>
                <a:gd name="T65" fmla="*/ T64 w 471"/>
                <a:gd name="T66" fmla="+- 0 418 234"/>
                <a:gd name="T67" fmla="*/ 418 h 421"/>
                <a:gd name="T68" fmla="+- 0 4702 4440"/>
                <a:gd name="T69" fmla="*/ T68 w 471"/>
                <a:gd name="T70" fmla="+- 0 436 234"/>
                <a:gd name="T71" fmla="*/ 436 h 421"/>
                <a:gd name="T72" fmla="+- 0 4680 4440"/>
                <a:gd name="T73" fmla="*/ T72 w 471"/>
                <a:gd name="T74" fmla="+- 0 431 234"/>
                <a:gd name="T75" fmla="*/ 431 h 421"/>
                <a:gd name="T76" fmla="+- 0 4682 4440"/>
                <a:gd name="T77" fmla="*/ T76 w 471"/>
                <a:gd name="T78" fmla="+- 0 412 234"/>
                <a:gd name="T79" fmla="*/ 412 h 421"/>
                <a:gd name="T80" fmla="+- 0 4692 4440"/>
                <a:gd name="T81" fmla="*/ T80 w 471"/>
                <a:gd name="T82" fmla="+- 0 371 234"/>
                <a:gd name="T83" fmla="*/ 371 h 421"/>
                <a:gd name="T84" fmla="+- 0 4709 4440"/>
                <a:gd name="T85" fmla="*/ T84 w 471"/>
                <a:gd name="T86" fmla="+- 0 369 234"/>
                <a:gd name="T87" fmla="*/ 369 h 421"/>
                <a:gd name="T88" fmla="+- 0 4718 4440"/>
                <a:gd name="T89" fmla="*/ T88 w 471"/>
                <a:gd name="T90" fmla="+- 0 344 234"/>
                <a:gd name="T91" fmla="*/ 344 h 421"/>
                <a:gd name="T92" fmla="+- 0 4697 4440"/>
                <a:gd name="T93" fmla="*/ T92 w 471"/>
                <a:gd name="T94" fmla="+- 0 342 234"/>
                <a:gd name="T95" fmla="*/ 342 h 421"/>
                <a:gd name="T96" fmla="+- 0 4674 4440"/>
                <a:gd name="T97" fmla="*/ T96 w 471"/>
                <a:gd name="T98" fmla="+- 0 353 234"/>
                <a:gd name="T99" fmla="*/ 353 h 421"/>
                <a:gd name="T100" fmla="+- 0 4661 4440"/>
                <a:gd name="T101" fmla="*/ T100 w 471"/>
                <a:gd name="T102" fmla="+- 0 376 234"/>
                <a:gd name="T103" fmla="*/ 376 h 421"/>
                <a:gd name="T104" fmla="+- 0 4652 4440"/>
                <a:gd name="T105" fmla="*/ T104 w 471"/>
                <a:gd name="T106" fmla="+- 0 418 234"/>
                <a:gd name="T107" fmla="*/ 418 h 421"/>
                <a:gd name="T108" fmla="+- 0 4660 4440"/>
                <a:gd name="T109" fmla="*/ T108 w 471"/>
                <a:gd name="T110" fmla="+- 0 441 234"/>
                <a:gd name="T111" fmla="*/ 441 h 421"/>
                <a:gd name="T112" fmla="+- 0 4673 4440"/>
                <a:gd name="T113" fmla="*/ T112 w 471"/>
                <a:gd name="T114" fmla="+- 0 453 234"/>
                <a:gd name="T115" fmla="*/ 453 h 421"/>
                <a:gd name="T116" fmla="+- 0 4685 4440"/>
                <a:gd name="T117" fmla="*/ T116 w 471"/>
                <a:gd name="T118" fmla="+- 0 458 234"/>
                <a:gd name="T119" fmla="*/ 458 h 421"/>
                <a:gd name="T120" fmla="+- 0 4697 4440"/>
                <a:gd name="T121" fmla="*/ T120 w 471"/>
                <a:gd name="T122" fmla="+- 0 460 234"/>
                <a:gd name="T123" fmla="*/ 460 h 421"/>
                <a:gd name="T124" fmla="+- 0 4716 4440"/>
                <a:gd name="T125" fmla="*/ T124 w 471"/>
                <a:gd name="T126" fmla="+- 0 454 234"/>
                <a:gd name="T127" fmla="*/ 454 h 421"/>
                <a:gd name="T128" fmla="+- 0 4733 4440"/>
                <a:gd name="T129" fmla="*/ T128 w 471"/>
                <a:gd name="T130" fmla="+- 0 438 234"/>
                <a:gd name="T131" fmla="*/ 438 h 421"/>
                <a:gd name="T132" fmla="+- 0 4738 4440"/>
                <a:gd name="T133" fmla="*/ T132 w 471"/>
                <a:gd name="T134" fmla="+- 0 426 234"/>
                <a:gd name="T135" fmla="*/ 426 h 421"/>
                <a:gd name="T136" fmla="+- 0 4747 4440"/>
                <a:gd name="T137" fmla="*/ T136 w 471"/>
                <a:gd name="T138" fmla="+- 0 383 234"/>
                <a:gd name="T139" fmla="*/ 383 h 421"/>
                <a:gd name="T140" fmla="+- 0 4813 4440"/>
                <a:gd name="T141" fmla="*/ T140 w 471"/>
                <a:gd name="T142" fmla="+- 0 568 234"/>
                <a:gd name="T143" fmla="*/ 568 h 421"/>
                <a:gd name="T144" fmla="+- 0 4808 4440"/>
                <a:gd name="T145" fmla="*/ T144 w 471"/>
                <a:gd name="T146" fmla="+- 0 557 234"/>
                <a:gd name="T147" fmla="*/ 557 h 421"/>
                <a:gd name="T148" fmla="+- 0 4788 4440"/>
                <a:gd name="T149" fmla="*/ T148 w 471"/>
                <a:gd name="T150" fmla="+- 0 542 234"/>
                <a:gd name="T151" fmla="*/ 542 h 421"/>
                <a:gd name="T152" fmla="+- 0 4783 4440"/>
                <a:gd name="T153" fmla="*/ T152 w 471"/>
                <a:gd name="T154" fmla="+- 0 570 234"/>
                <a:gd name="T155" fmla="*/ 570 h 421"/>
                <a:gd name="T156" fmla="+- 0 4781 4440"/>
                <a:gd name="T157" fmla="*/ T156 w 471"/>
                <a:gd name="T158" fmla="+- 0 630 234"/>
                <a:gd name="T159" fmla="*/ 630 h 421"/>
                <a:gd name="T160" fmla="+- 0 4757 4440"/>
                <a:gd name="T161" fmla="*/ T160 w 471"/>
                <a:gd name="T162" fmla="+- 0 621 234"/>
                <a:gd name="T163" fmla="*/ 621 h 421"/>
                <a:gd name="T164" fmla="+- 0 4759 4440"/>
                <a:gd name="T165" fmla="*/ T164 w 471"/>
                <a:gd name="T166" fmla="+- 0 563 234"/>
                <a:gd name="T167" fmla="*/ 563 h 421"/>
                <a:gd name="T168" fmla="+- 0 4783 4440"/>
                <a:gd name="T169" fmla="*/ T168 w 471"/>
                <a:gd name="T170" fmla="+- 0 570 234"/>
                <a:gd name="T171" fmla="*/ 570 h 421"/>
                <a:gd name="T172" fmla="+- 0 4776 4440"/>
                <a:gd name="T173" fmla="*/ T172 w 471"/>
                <a:gd name="T174" fmla="+- 0 537 234"/>
                <a:gd name="T175" fmla="*/ 537 h 421"/>
                <a:gd name="T176" fmla="+- 0 4759 4440"/>
                <a:gd name="T177" fmla="*/ T176 w 471"/>
                <a:gd name="T178" fmla="+- 0 539 234"/>
                <a:gd name="T179" fmla="*/ 539 h 421"/>
                <a:gd name="T180" fmla="+- 0 4742 4440"/>
                <a:gd name="T181" fmla="*/ T180 w 471"/>
                <a:gd name="T182" fmla="+- 0 547 234"/>
                <a:gd name="T183" fmla="*/ 547 h 421"/>
                <a:gd name="T184" fmla="+- 0 4729 4440"/>
                <a:gd name="T185" fmla="*/ T184 w 471"/>
                <a:gd name="T186" fmla="+- 0 567 234"/>
                <a:gd name="T187" fmla="*/ 567 h 421"/>
                <a:gd name="T188" fmla="+- 0 4728 4440"/>
                <a:gd name="T189" fmla="*/ T188 w 471"/>
                <a:gd name="T190" fmla="+- 0 611 234"/>
                <a:gd name="T191" fmla="*/ 611 h 421"/>
                <a:gd name="T192" fmla="+- 0 4734 4440"/>
                <a:gd name="T193" fmla="*/ T192 w 471"/>
                <a:gd name="T194" fmla="+- 0 636 234"/>
                <a:gd name="T195" fmla="*/ 636 h 421"/>
                <a:gd name="T196" fmla="+- 0 4754 4440"/>
                <a:gd name="T197" fmla="*/ T196 w 471"/>
                <a:gd name="T198" fmla="+- 0 652 234"/>
                <a:gd name="T199" fmla="*/ 652 h 421"/>
                <a:gd name="T200" fmla="+- 0 4783 4440"/>
                <a:gd name="T201" fmla="*/ T200 w 471"/>
                <a:gd name="T202" fmla="+- 0 654 234"/>
                <a:gd name="T203" fmla="*/ 654 h 421"/>
                <a:gd name="T204" fmla="+- 0 4801 4440"/>
                <a:gd name="T205" fmla="*/ T204 w 471"/>
                <a:gd name="T206" fmla="+- 0 645 234"/>
                <a:gd name="T207" fmla="*/ 645 h 421"/>
                <a:gd name="T208" fmla="+- 0 4810 4440"/>
                <a:gd name="T209" fmla="*/ T208 w 471"/>
                <a:gd name="T210" fmla="+- 0 630 234"/>
                <a:gd name="T211" fmla="*/ 630 h 421"/>
                <a:gd name="T212" fmla="+- 0 4814 4440"/>
                <a:gd name="T213" fmla="*/ T212 w 471"/>
                <a:gd name="T214" fmla="+- 0 611 234"/>
                <a:gd name="T215" fmla="*/ 611 h 421"/>
                <a:gd name="T216" fmla="+- 0 4846 4440"/>
                <a:gd name="T217" fmla="*/ T216 w 471"/>
                <a:gd name="T218" fmla="+- 0 280 234"/>
                <a:gd name="T219" fmla="*/ 280 h 421"/>
                <a:gd name="T220" fmla="+- 0 4795 4440"/>
                <a:gd name="T221" fmla="*/ T220 w 471"/>
                <a:gd name="T222" fmla="+- 0 297 234"/>
                <a:gd name="T223" fmla="*/ 297 h 421"/>
                <a:gd name="T224" fmla="+- 0 4800 4440"/>
                <a:gd name="T225" fmla="*/ T224 w 471"/>
                <a:gd name="T226" fmla="+- 0 388 234"/>
                <a:gd name="T227" fmla="*/ 388 h 421"/>
                <a:gd name="T228" fmla="+- 0 4846 4440"/>
                <a:gd name="T229" fmla="*/ T228 w 471"/>
                <a:gd name="T230" fmla="+- 0 280 234"/>
                <a:gd name="T231" fmla="*/ 280 h 421"/>
                <a:gd name="T232" fmla="+- 0 4862 4440"/>
                <a:gd name="T233" fmla="*/ T232 w 471"/>
                <a:gd name="T234" fmla="+- 0 429 234"/>
                <a:gd name="T235" fmla="*/ 429 h 421"/>
                <a:gd name="T236" fmla="+- 0 4874 4440"/>
                <a:gd name="T237" fmla="*/ T236 w 471"/>
                <a:gd name="T238" fmla="+- 0 458 234"/>
                <a:gd name="T239" fmla="*/ 458 h 421"/>
                <a:gd name="T240" fmla="+- 0 4872 4440"/>
                <a:gd name="T241" fmla="*/ T240 w 471"/>
                <a:gd name="T242" fmla="+- 0 551 234"/>
                <a:gd name="T243" fmla="*/ 551 h 42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  <a:cxn ang="0">
                  <a:pos x="T229" y="T231"/>
                </a:cxn>
                <a:cxn ang="0">
                  <a:pos x="T233" y="T235"/>
                </a:cxn>
                <a:cxn ang="0">
                  <a:pos x="T237" y="T239"/>
                </a:cxn>
                <a:cxn ang="0">
                  <a:pos x="T241" y="T243"/>
                </a:cxn>
              </a:cxnLst>
              <a:rect l="0" t="0" r="r" b="b"/>
              <a:pathLst>
                <a:path w="471" h="421">
                  <a:moveTo>
                    <a:pt x="55" y="332"/>
                  </a:moveTo>
                  <a:lnTo>
                    <a:pt x="48" y="219"/>
                  </a:lnTo>
                  <a:lnTo>
                    <a:pt x="0" y="221"/>
                  </a:lnTo>
                  <a:lnTo>
                    <a:pt x="0" y="245"/>
                  </a:lnTo>
                  <a:lnTo>
                    <a:pt x="19" y="245"/>
                  </a:lnTo>
                  <a:lnTo>
                    <a:pt x="26" y="334"/>
                  </a:lnTo>
                  <a:lnTo>
                    <a:pt x="55" y="332"/>
                  </a:lnTo>
                  <a:moveTo>
                    <a:pt x="122" y="113"/>
                  </a:moveTo>
                  <a:lnTo>
                    <a:pt x="115" y="0"/>
                  </a:lnTo>
                  <a:lnTo>
                    <a:pt x="67" y="3"/>
                  </a:lnTo>
                  <a:lnTo>
                    <a:pt x="70" y="27"/>
                  </a:lnTo>
                  <a:lnTo>
                    <a:pt x="89" y="27"/>
                  </a:lnTo>
                  <a:lnTo>
                    <a:pt x="94" y="116"/>
                  </a:lnTo>
                  <a:lnTo>
                    <a:pt x="122" y="113"/>
                  </a:lnTo>
                  <a:moveTo>
                    <a:pt x="206" y="413"/>
                  </a:moveTo>
                  <a:lnTo>
                    <a:pt x="199" y="324"/>
                  </a:lnTo>
                  <a:lnTo>
                    <a:pt x="197" y="298"/>
                  </a:lnTo>
                  <a:lnTo>
                    <a:pt x="151" y="303"/>
                  </a:lnTo>
                  <a:lnTo>
                    <a:pt x="151" y="327"/>
                  </a:lnTo>
                  <a:lnTo>
                    <a:pt x="170" y="324"/>
                  </a:lnTo>
                  <a:lnTo>
                    <a:pt x="175" y="416"/>
                  </a:lnTo>
                  <a:lnTo>
                    <a:pt x="206" y="413"/>
                  </a:lnTo>
                  <a:moveTo>
                    <a:pt x="307" y="149"/>
                  </a:moveTo>
                  <a:lnTo>
                    <a:pt x="305" y="137"/>
                  </a:lnTo>
                  <a:lnTo>
                    <a:pt x="302" y="132"/>
                  </a:lnTo>
                  <a:lnTo>
                    <a:pt x="299" y="126"/>
                  </a:lnTo>
                  <a:lnTo>
                    <a:pt x="290" y="118"/>
                  </a:lnTo>
                  <a:lnTo>
                    <a:pt x="286" y="113"/>
                  </a:lnTo>
                  <a:lnTo>
                    <a:pt x="281" y="111"/>
                  </a:lnTo>
                  <a:lnTo>
                    <a:pt x="278" y="110"/>
                  </a:lnTo>
                  <a:lnTo>
                    <a:pt x="278" y="137"/>
                  </a:lnTo>
                  <a:lnTo>
                    <a:pt x="278" y="144"/>
                  </a:lnTo>
                  <a:lnTo>
                    <a:pt x="276" y="154"/>
                  </a:lnTo>
                  <a:lnTo>
                    <a:pt x="269" y="184"/>
                  </a:lnTo>
                  <a:lnTo>
                    <a:pt x="266" y="195"/>
                  </a:lnTo>
                  <a:lnTo>
                    <a:pt x="262" y="202"/>
                  </a:lnTo>
                  <a:lnTo>
                    <a:pt x="252" y="200"/>
                  </a:lnTo>
                  <a:lnTo>
                    <a:pt x="240" y="197"/>
                  </a:lnTo>
                  <a:lnTo>
                    <a:pt x="240" y="188"/>
                  </a:lnTo>
                  <a:lnTo>
                    <a:pt x="242" y="178"/>
                  </a:lnTo>
                  <a:lnTo>
                    <a:pt x="250" y="147"/>
                  </a:lnTo>
                  <a:lnTo>
                    <a:pt x="252" y="137"/>
                  </a:lnTo>
                  <a:lnTo>
                    <a:pt x="257" y="132"/>
                  </a:lnTo>
                  <a:lnTo>
                    <a:pt x="269" y="135"/>
                  </a:lnTo>
                  <a:lnTo>
                    <a:pt x="278" y="137"/>
                  </a:lnTo>
                  <a:lnTo>
                    <a:pt x="278" y="110"/>
                  </a:lnTo>
                  <a:lnTo>
                    <a:pt x="274" y="108"/>
                  </a:lnTo>
                  <a:lnTo>
                    <a:pt x="257" y="108"/>
                  </a:lnTo>
                  <a:lnTo>
                    <a:pt x="244" y="112"/>
                  </a:lnTo>
                  <a:lnTo>
                    <a:pt x="234" y="119"/>
                  </a:lnTo>
                  <a:lnTo>
                    <a:pt x="227" y="129"/>
                  </a:lnTo>
                  <a:lnTo>
                    <a:pt x="221" y="142"/>
                  </a:lnTo>
                  <a:lnTo>
                    <a:pt x="214" y="171"/>
                  </a:lnTo>
                  <a:lnTo>
                    <a:pt x="212" y="184"/>
                  </a:lnTo>
                  <a:lnTo>
                    <a:pt x="214" y="196"/>
                  </a:lnTo>
                  <a:lnTo>
                    <a:pt x="220" y="207"/>
                  </a:lnTo>
                  <a:lnTo>
                    <a:pt x="230" y="216"/>
                  </a:lnTo>
                  <a:lnTo>
                    <a:pt x="233" y="219"/>
                  </a:lnTo>
                  <a:lnTo>
                    <a:pt x="240" y="221"/>
                  </a:lnTo>
                  <a:lnTo>
                    <a:pt x="245" y="224"/>
                  </a:lnTo>
                  <a:lnTo>
                    <a:pt x="252" y="226"/>
                  </a:lnTo>
                  <a:lnTo>
                    <a:pt x="257" y="226"/>
                  </a:lnTo>
                  <a:lnTo>
                    <a:pt x="264" y="224"/>
                  </a:lnTo>
                  <a:lnTo>
                    <a:pt x="276" y="220"/>
                  </a:lnTo>
                  <a:lnTo>
                    <a:pt x="285" y="213"/>
                  </a:lnTo>
                  <a:lnTo>
                    <a:pt x="293" y="204"/>
                  </a:lnTo>
                  <a:lnTo>
                    <a:pt x="294" y="202"/>
                  </a:lnTo>
                  <a:lnTo>
                    <a:pt x="298" y="192"/>
                  </a:lnTo>
                  <a:lnTo>
                    <a:pt x="305" y="161"/>
                  </a:lnTo>
                  <a:lnTo>
                    <a:pt x="307" y="149"/>
                  </a:lnTo>
                  <a:moveTo>
                    <a:pt x="374" y="346"/>
                  </a:moveTo>
                  <a:lnTo>
                    <a:pt x="373" y="334"/>
                  </a:lnTo>
                  <a:lnTo>
                    <a:pt x="370" y="329"/>
                  </a:lnTo>
                  <a:lnTo>
                    <a:pt x="368" y="323"/>
                  </a:lnTo>
                  <a:lnTo>
                    <a:pt x="359" y="314"/>
                  </a:lnTo>
                  <a:lnTo>
                    <a:pt x="348" y="308"/>
                  </a:lnTo>
                  <a:lnTo>
                    <a:pt x="343" y="305"/>
                  </a:lnTo>
                  <a:lnTo>
                    <a:pt x="343" y="336"/>
                  </a:lnTo>
                  <a:lnTo>
                    <a:pt x="343" y="390"/>
                  </a:lnTo>
                  <a:lnTo>
                    <a:pt x="341" y="396"/>
                  </a:lnTo>
                  <a:lnTo>
                    <a:pt x="319" y="396"/>
                  </a:lnTo>
                  <a:lnTo>
                    <a:pt x="317" y="387"/>
                  </a:lnTo>
                  <a:lnTo>
                    <a:pt x="317" y="336"/>
                  </a:lnTo>
                  <a:lnTo>
                    <a:pt x="319" y="329"/>
                  </a:lnTo>
                  <a:lnTo>
                    <a:pt x="341" y="329"/>
                  </a:lnTo>
                  <a:lnTo>
                    <a:pt x="343" y="336"/>
                  </a:lnTo>
                  <a:lnTo>
                    <a:pt x="343" y="305"/>
                  </a:lnTo>
                  <a:lnTo>
                    <a:pt x="336" y="303"/>
                  </a:lnTo>
                  <a:lnTo>
                    <a:pt x="326" y="303"/>
                  </a:lnTo>
                  <a:lnTo>
                    <a:pt x="319" y="305"/>
                  </a:lnTo>
                  <a:lnTo>
                    <a:pt x="314" y="305"/>
                  </a:lnTo>
                  <a:lnTo>
                    <a:pt x="302" y="313"/>
                  </a:lnTo>
                  <a:lnTo>
                    <a:pt x="294" y="322"/>
                  </a:lnTo>
                  <a:lnTo>
                    <a:pt x="289" y="333"/>
                  </a:lnTo>
                  <a:lnTo>
                    <a:pt x="288" y="346"/>
                  </a:lnTo>
                  <a:lnTo>
                    <a:pt x="288" y="377"/>
                  </a:lnTo>
                  <a:lnTo>
                    <a:pt x="289" y="391"/>
                  </a:lnTo>
                  <a:lnTo>
                    <a:pt x="294" y="402"/>
                  </a:lnTo>
                  <a:lnTo>
                    <a:pt x="302" y="411"/>
                  </a:lnTo>
                  <a:lnTo>
                    <a:pt x="314" y="418"/>
                  </a:lnTo>
                  <a:lnTo>
                    <a:pt x="319" y="420"/>
                  </a:lnTo>
                  <a:lnTo>
                    <a:pt x="343" y="420"/>
                  </a:lnTo>
                  <a:lnTo>
                    <a:pt x="350" y="418"/>
                  </a:lnTo>
                  <a:lnTo>
                    <a:pt x="361" y="411"/>
                  </a:lnTo>
                  <a:lnTo>
                    <a:pt x="369" y="401"/>
                  </a:lnTo>
                  <a:lnTo>
                    <a:pt x="370" y="396"/>
                  </a:lnTo>
                  <a:lnTo>
                    <a:pt x="373" y="390"/>
                  </a:lnTo>
                  <a:lnTo>
                    <a:pt x="374" y="377"/>
                  </a:lnTo>
                  <a:lnTo>
                    <a:pt x="374" y="346"/>
                  </a:lnTo>
                  <a:moveTo>
                    <a:pt x="406" y="46"/>
                  </a:moveTo>
                  <a:lnTo>
                    <a:pt x="358" y="39"/>
                  </a:lnTo>
                  <a:lnTo>
                    <a:pt x="355" y="63"/>
                  </a:lnTo>
                  <a:lnTo>
                    <a:pt x="372" y="65"/>
                  </a:lnTo>
                  <a:lnTo>
                    <a:pt x="360" y="154"/>
                  </a:lnTo>
                  <a:lnTo>
                    <a:pt x="389" y="156"/>
                  </a:lnTo>
                  <a:lnTo>
                    <a:pt x="406" y="46"/>
                  </a:lnTo>
                  <a:moveTo>
                    <a:pt x="470" y="209"/>
                  </a:moveTo>
                  <a:lnTo>
                    <a:pt x="422" y="195"/>
                  </a:lnTo>
                  <a:lnTo>
                    <a:pt x="415" y="219"/>
                  </a:lnTo>
                  <a:lnTo>
                    <a:pt x="434" y="224"/>
                  </a:lnTo>
                  <a:lnTo>
                    <a:pt x="403" y="308"/>
                  </a:lnTo>
                  <a:lnTo>
                    <a:pt x="432" y="317"/>
                  </a:lnTo>
                  <a:lnTo>
                    <a:pt x="470" y="209"/>
                  </a:lnTo>
                </a:path>
              </a:pathLst>
            </a:cu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pic>
          <p:nvPicPr>
            <p:cNvPr id="12" name="Picture 1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2" y="1228"/>
              <a:ext cx="135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AutoShape 988"/>
            <p:cNvSpPr>
              <a:spLocks/>
            </p:cNvSpPr>
            <p:nvPr/>
          </p:nvSpPr>
          <p:spPr bwMode="auto">
            <a:xfrm>
              <a:off x="4322" y="472"/>
              <a:ext cx="752" cy="720"/>
            </a:xfrm>
            <a:custGeom>
              <a:avLst/>
              <a:gdLst>
                <a:gd name="T0" fmla="+- 0 4642 4322"/>
                <a:gd name="T1" fmla="*/ T0 w 752"/>
                <a:gd name="T2" fmla="+- 0 1192 472"/>
                <a:gd name="T3" fmla="*/ 1192 h 720"/>
                <a:gd name="T4" fmla="+- 0 4637 4322"/>
                <a:gd name="T5" fmla="*/ T4 w 752"/>
                <a:gd name="T6" fmla="+- 0 892 472"/>
                <a:gd name="T7" fmla="*/ 892 h 720"/>
                <a:gd name="T8" fmla="+- 0 4334 4322"/>
                <a:gd name="T9" fmla="*/ T8 w 752"/>
                <a:gd name="T10" fmla="+- 0 566 472"/>
                <a:gd name="T11" fmla="*/ 566 h 720"/>
                <a:gd name="T12" fmla="+- 0 4325 4322"/>
                <a:gd name="T13" fmla="*/ T12 w 752"/>
                <a:gd name="T14" fmla="+- 0 546 472"/>
                <a:gd name="T15" fmla="*/ 546 h 720"/>
                <a:gd name="T16" fmla="+- 0 4400 4322"/>
                <a:gd name="T17" fmla="*/ T16 w 752"/>
                <a:gd name="T18" fmla="+- 0 503 472"/>
                <a:gd name="T19" fmla="*/ 503 h 720"/>
                <a:gd name="T20" fmla="+- 0 4582 4322"/>
                <a:gd name="T21" fmla="*/ T20 w 752"/>
                <a:gd name="T22" fmla="+- 0 476 472"/>
                <a:gd name="T23" fmla="*/ 476 h 720"/>
                <a:gd name="T24" fmla="+- 0 4818 4322"/>
                <a:gd name="T25" fmla="*/ T24 w 752"/>
                <a:gd name="T26" fmla="+- 0 476 472"/>
                <a:gd name="T27" fmla="*/ 476 h 720"/>
                <a:gd name="T28" fmla="+- 0 5002 4322"/>
                <a:gd name="T29" fmla="*/ T28 w 752"/>
                <a:gd name="T30" fmla="+- 0 503 472"/>
                <a:gd name="T31" fmla="*/ 503 h 720"/>
                <a:gd name="T32" fmla="+- 0 4699 4322"/>
                <a:gd name="T33" fmla="*/ T32 w 752"/>
                <a:gd name="T34" fmla="+- 0 515 472"/>
                <a:gd name="T35" fmla="*/ 515 h 720"/>
                <a:gd name="T36" fmla="+- 0 4577 4322"/>
                <a:gd name="T37" fmla="*/ T36 w 752"/>
                <a:gd name="T38" fmla="+- 0 520 472"/>
                <a:gd name="T39" fmla="*/ 520 h 720"/>
                <a:gd name="T40" fmla="+- 0 4469 4322"/>
                <a:gd name="T41" fmla="*/ T40 w 752"/>
                <a:gd name="T42" fmla="+- 0 532 472"/>
                <a:gd name="T43" fmla="*/ 532 h 720"/>
                <a:gd name="T44" fmla="+- 0 4429 4322"/>
                <a:gd name="T45" fmla="*/ T44 w 752"/>
                <a:gd name="T46" fmla="+- 0 539 472"/>
                <a:gd name="T47" fmla="*/ 539 h 720"/>
                <a:gd name="T48" fmla="+- 0 4399 4322"/>
                <a:gd name="T49" fmla="*/ T48 w 752"/>
                <a:gd name="T50" fmla="+- 0 546 472"/>
                <a:gd name="T51" fmla="*/ 546 h 720"/>
                <a:gd name="T52" fmla="+- 0 4429 4322"/>
                <a:gd name="T53" fmla="*/ T52 w 752"/>
                <a:gd name="T54" fmla="+- 0 554 472"/>
                <a:gd name="T55" fmla="*/ 554 h 720"/>
                <a:gd name="T56" fmla="+- 0 4469 4322"/>
                <a:gd name="T57" fmla="*/ T56 w 752"/>
                <a:gd name="T58" fmla="+- 0 561 472"/>
                <a:gd name="T59" fmla="*/ 561 h 720"/>
                <a:gd name="T60" fmla="+- 0 4577 4322"/>
                <a:gd name="T61" fmla="*/ T60 w 752"/>
                <a:gd name="T62" fmla="+- 0 574 472"/>
                <a:gd name="T63" fmla="*/ 574 h 720"/>
                <a:gd name="T64" fmla="+- 0 4699 4322"/>
                <a:gd name="T65" fmla="*/ T64 w 752"/>
                <a:gd name="T66" fmla="+- 0 578 472"/>
                <a:gd name="T67" fmla="*/ 578 h 720"/>
                <a:gd name="T68" fmla="+- 0 4759 4322"/>
                <a:gd name="T69" fmla="*/ T68 w 752"/>
                <a:gd name="T70" fmla="+- 0 892 472"/>
                <a:gd name="T71" fmla="*/ 892 h 720"/>
                <a:gd name="T72" fmla="+- 0 4752 4322"/>
                <a:gd name="T73" fmla="*/ T72 w 752"/>
                <a:gd name="T74" fmla="+- 0 1160 472"/>
                <a:gd name="T75" fmla="*/ 1160 h 720"/>
                <a:gd name="T76" fmla="+- 0 4697 4322"/>
                <a:gd name="T77" fmla="*/ T76 w 752"/>
                <a:gd name="T78" fmla="+- 0 1186 472"/>
                <a:gd name="T79" fmla="*/ 1186 h 720"/>
                <a:gd name="T80" fmla="+- 0 5045 4322"/>
                <a:gd name="T81" fmla="*/ T80 w 752"/>
                <a:gd name="T82" fmla="+- 0 578 472"/>
                <a:gd name="T83" fmla="*/ 578 h 720"/>
                <a:gd name="T84" fmla="+- 0 4762 4322"/>
                <a:gd name="T85" fmla="*/ T84 w 752"/>
                <a:gd name="T86" fmla="+- 0 577 472"/>
                <a:gd name="T87" fmla="*/ 577 h 720"/>
                <a:gd name="T88" fmla="+- 0 4878 4322"/>
                <a:gd name="T89" fmla="*/ T88 w 752"/>
                <a:gd name="T90" fmla="+- 0 569 472"/>
                <a:gd name="T91" fmla="*/ 569 h 720"/>
                <a:gd name="T92" fmla="+- 0 4951 4322"/>
                <a:gd name="T93" fmla="*/ T92 w 752"/>
                <a:gd name="T94" fmla="+- 0 557 472"/>
                <a:gd name="T95" fmla="*/ 557 h 720"/>
                <a:gd name="T96" fmla="+- 0 4986 4322"/>
                <a:gd name="T97" fmla="*/ T96 w 752"/>
                <a:gd name="T98" fmla="+- 0 550 472"/>
                <a:gd name="T99" fmla="*/ 550 h 720"/>
                <a:gd name="T100" fmla="+- 0 4986 4322"/>
                <a:gd name="T101" fmla="*/ T100 w 752"/>
                <a:gd name="T102" fmla="+- 0 543 472"/>
                <a:gd name="T103" fmla="*/ 543 h 720"/>
                <a:gd name="T104" fmla="+- 0 4951 4322"/>
                <a:gd name="T105" fmla="*/ T104 w 752"/>
                <a:gd name="T106" fmla="+- 0 536 472"/>
                <a:gd name="T107" fmla="*/ 536 h 720"/>
                <a:gd name="T108" fmla="+- 0 4878 4322"/>
                <a:gd name="T109" fmla="*/ T108 w 752"/>
                <a:gd name="T110" fmla="+- 0 525 472"/>
                <a:gd name="T111" fmla="*/ 525 h 720"/>
                <a:gd name="T112" fmla="+- 0 4762 4322"/>
                <a:gd name="T113" fmla="*/ T112 w 752"/>
                <a:gd name="T114" fmla="+- 0 517 472"/>
                <a:gd name="T115" fmla="*/ 517 h 720"/>
                <a:gd name="T116" fmla="+- 0 5035 4322"/>
                <a:gd name="T117" fmla="*/ T116 w 752"/>
                <a:gd name="T118" fmla="+- 0 515 472"/>
                <a:gd name="T119" fmla="*/ 515 h 720"/>
                <a:gd name="T120" fmla="+- 0 5074 4322"/>
                <a:gd name="T121" fmla="*/ T120 w 752"/>
                <a:gd name="T122" fmla="+- 0 546 472"/>
                <a:gd name="T123" fmla="*/ 546 h 720"/>
                <a:gd name="T124" fmla="+- 0 5064 4322"/>
                <a:gd name="T125" fmla="*/ T124 w 752"/>
                <a:gd name="T126" fmla="+- 0 566 472"/>
                <a:gd name="T127" fmla="*/ 566 h 720"/>
                <a:gd name="T128" fmla="+- 0 5045 4322"/>
                <a:gd name="T129" fmla="*/ T128 w 752"/>
                <a:gd name="T130" fmla="+- 0 578 472"/>
                <a:gd name="T131" fmla="*/ 578 h 720"/>
                <a:gd name="T132" fmla="+- 0 4322 4322"/>
                <a:gd name="T133" fmla="*/ T132 w 752"/>
                <a:gd name="T134" fmla="+- 0 544 472"/>
                <a:gd name="T135" fmla="*/ 544 h 720"/>
                <a:gd name="T136" fmla="+- 0 4325 4322"/>
                <a:gd name="T137" fmla="*/ T136 w 752"/>
                <a:gd name="T138" fmla="+- 0 546 472"/>
                <a:gd name="T139" fmla="*/ 546 h 72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</a:cxnLst>
              <a:rect l="0" t="0" r="r" b="b"/>
              <a:pathLst>
                <a:path w="752" h="720">
                  <a:moveTo>
                    <a:pt x="324" y="720"/>
                  </a:moveTo>
                  <a:lnTo>
                    <a:pt x="320" y="720"/>
                  </a:lnTo>
                  <a:lnTo>
                    <a:pt x="315" y="718"/>
                  </a:lnTo>
                  <a:lnTo>
                    <a:pt x="315" y="420"/>
                  </a:lnTo>
                  <a:lnTo>
                    <a:pt x="29" y="103"/>
                  </a:lnTo>
                  <a:lnTo>
                    <a:pt x="12" y="94"/>
                  </a:lnTo>
                  <a:lnTo>
                    <a:pt x="3" y="84"/>
                  </a:lnTo>
                  <a:lnTo>
                    <a:pt x="3" y="74"/>
                  </a:lnTo>
                  <a:lnTo>
                    <a:pt x="24" y="51"/>
                  </a:lnTo>
                  <a:lnTo>
                    <a:pt x="78" y="31"/>
                  </a:lnTo>
                  <a:lnTo>
                    <a:pt x="159" y="14"/>
                  </a:lnTo>
                  <a:lnTo>
                    <a:pt x="260" y="4"/>
                  </a:lnTo>
                  <a:lnTo>
                    <a:pt x="377" y="0"/>
                  </a:lnTo>
                  <a:lnTo>
                    <a:pt x="496" y="4"/>
                  </a:lnTo>
                  <a:lnTo>
                    <a:pt x="599" y="14"/>
                  </a:lnTo>
                  <a:lnTo>
                    <a:pt x="680" y="31"/>
                  </a:lnTo>
                  <a:lnTo>
                    <a:pt x="713" y="43"/>
                  </a:lnTo>
                  <a:lnTo>
                    <a:pt x="377" y="43"/>
                  </a:lnTo>
                  <a:lnTo>
                    <a:pt x="315" y="45"/>
                  </a:lnTo>
                  <a:lnTo>
                    <a:pt x="255" y="48"/>
                  </a:lnTo>
                  <a:lnTo>
                    <a:pt x="198" y="53"/>
                  </a:lnTo>
                  <a:lnTo>
                    <a:pt x="147" y="60"/>
                  </a:lnTo>
                  <a:lnTo>
                    <a:pt x="125" y="64"/>
                  </a:lnTo>
                  <a:lnTo>
                    <a:pt x="107" y="67"/>
                  </a:lnTo>
                  <a:lnTo>
                    <a:pt x="91" y="71"/>
                  </a:lnTo>
                  <a:lnTo>
                    <a:pt x="77" y="74"/>
                  </a:lnTo>
                  <a:lnTo>
                    <a:pt x="91" y="78"/>
                  </a:lnTo>
                  <a:lnTo>
                    <a:pt x="107" y="82"/>
                  </a:lnTo>
                  <a:lnTo>
                    <a:pt x="125" y="85"/>
                  </a:lnTo>
                  <a:lnTo>
                    <a:pt x="147" y="89"/>
                  </a:lnTo>
                  <a:lnTo>
                    <a:pt x="198" y="97"/>
                  </a:lnTo>
                  <a:lnTo>
                    <a:pt x="255" y="102"/>
                  </a:lnTo>
                  <a:lnTo>
                    <a:pt x="315" y="105"/>
                  </a:lnTo>
                  <a:lnTo>
                    <a:pt x="377" y="106"/>
                  </a:lnTo>
                  <a:lnTo>
                    <a:pt x="723" y="106"/>
                  </a:lnTo>
                  <a:lnTo>
                    <a:pt x="437" y="420"/>
                  </a:lnTo>
                  <a:lnTo>
                    <a:pt x="437" y="682"/>
                  </a:lnTo>
                  <a:lnTo>
                    <a:pt x="430" y="688"/>
                  </a:lnTo>
                  <a:lnTo>
                    <a:pt x="410" y="701"/>
                  </a:lnTo>
                  <a:lnTo>
                    <a:pt x="375" y="714"/>
                  </a:lnTo>
                  <a:lnTo>
                    <a:pt x="324" y="720"/>
                  </a:lnTo>
                  <a:close/>
                  <a:moveTo>
                    <a:pt x="723" y="106"/>
                  </a:moveTo>
                  <a:lnTo>
                    <a:pt x="377" y="106"/>
                  </a:lnTo>
                  <a:lnTo>
                    <a:pt x="440" y="105"/>
                  </a:lnTo>
                  <a:lnTo>
                    <a:pt x="500" y="102"/>
                  </a:lnTo>
                  <a:lnTo>
                    <a:pt x="556" y="97"/>
                  </a:lnTo>
                  <a:lnTo>
                    <a:pt x="608" y="89"/>
                  </a:lnTo>
                  <a:lnTo>
                    <a:pt x="629" y="85"/>
                  </a:lnTo>
                  <a:lnTo>
                    <a:pt x="648" y="82"/>
                  </a:lnTo>
                  <a:lnTo>
                    <a:pt x="664" y="78"/>
                  </a:lnTo>
                  <a:lnTo>
                    <a:pt x="677" y="74"/>
                  </a:lnTo>
                  <a:lnTo>
                    <a:pt x="664" y="71"/>
                  </a:lnTo>
                  <a:lnTo>
                    <a:pt x="648" y="67"/>
                  </a:lnTo>
                  <a:lnTo>
                    <a:pt x="629" y="64"/>
                  </a:lnTo>
                  <a:lnTo>
                    <a:pt x="608" y="60"/>
                  </a:lnTo>
                  <a:lnTo>
                    <a:pt x="556" y="53"/>
                  </a:lnTo>
                  <a:lnTo>
                    <a:pt x="500" y="48"/>
                  </a:lnTo>
                  <a:lnTo>
                    <a:pt x="440" y="45"/>
                  </a:lnTo>
                  <a:lnTo>
                    <a:pt x="377" y="43"/>
                  </a:lnTo>
                  <a:lnTo>
                    <a:pt x="713" y="43"/>
                  </a:lnTo>
                  <a:lnTo>
                    <a:pt x="733" y="51"/>
                  </a:lnTo>
                  <a:lnTo>
                    <a:pt x="752" y="74"/>
                  </a:lnTo>
                  <a:lnTo>
                    <a:pt x="752" y="84"/>
                  </a:lnTo>
                  <a:lnTo>
                    <a:pt x="742" y="94"/>
                  </a:lnTo>
                  <a:lnTo>
                    <a:pt x="725" y="103"/>
                  </a:lnTo>
                  <a:lnTo>
                    <a:pt x="723" y="106"/>
                  </a:lnTo>
                  <a:close/>
                  <a:moveTo>
                    <a:pt x="3" y="74"/>
                  </a:moveTo>
                  <a:lnTo>
                    <a:pt x="0" y="72"/>
                  </a:lnTo>
                  <a:lnTo>
                    <a:pt x="3" y="72"/>
                  </a:lnTo>
                  <a:lnTo>
                    <a:pt x="3" y="74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4879" y="992"/>
              <a:ext cx="579" cy="569"/>
            </a:xfrm>
            <a:custGeom>
              <a:avLst/>
              <a:gdLst>
                <a:gd name="T0" fmla="+- 0 5458 4879"/>
                <a:gd name="T1" fmla="*/ T0 w 579"/>
                <a:gd name="T2" fmla="+- 0 1562 993"/>
                <a:gd name="T3" fmla="*/ 1562 h 569"/>
                <a:gd name="T4" fmla="+- 0 5441 4879"/>
                <a:gd name="T5" fmla="*/ T4 w 579"/>
                <a:gd name="T6" fmla="+- 0 1562 993"/>
                <a:gd name="T7" fmla="*/ 1562 h 569"/>
                <a:gd name="T8" fmla="+- 0 4879 4879"/>
                <a:gd name="T9" fmla="*/ T8 w 579"/>
                <a:gd name="T10" fmla="+- 0 1346 993"/>
                <a:gd name="T11" fmla="*/ 1346 h 569"/>
                <a:gd name="T12" fmla="+- 0 5160 4879"/>
                <a:gd name="T13" fmla="*/ T12 w 579"/>
                <a:gd name="T14" fmla="+- 0 993 993"/>
                <a:gd name="T15" fmla="*/ 993 h 569"/>
                <a:gd name="T16" fmla="+- 0 5458 4879"/>
                <a:gd name="T17" fmla="*/ T16 w 579"/>
                <a:gd name="T18" fmla="+- 0 1547 993"/>
                <a:gd name="T19" fmla="*/ 1547 h 569"/>
                <a:gd name="T20" fmla="+- 0 5458 4879"/>
                <a:gd name="T21" fmla="*/ T20 w 579"/>
                <a:gd name="T22" fmla="+- 0 1562 993"/>
                <a:gd name="T23" fmla="*/ 1562 h 56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</a:cxnLst>
              <a:rect l="0" t="0" r="r" b="b"/>
              <a:pathLst>
                <a:path w="579" h="569">
                  <a:moveTo>
                    <a:pt x="579" y="569"/>
                  </a:moveTo>
                  <a:lnTo>
                    <a:pt x="562" y="569"/>
                  </a:lnTo>
                  <a:lnTo>
                    <a:pt x="0" y="353"/>
                  </a:lnTo>
                  <a:lnTo>
                    <a:pt x="281" y="0"/>
                  </a:lnTo>
                  <a:lnTo>
                    <a:pt x="579" y="554"/>
                  </a:lnTo>
                  <a:lnTo>
                    <a:pt x="579" y="569"/>
                  </a:lnTo>
                  <a:close/>
                </a:path>
              </a:pathLst>
            </a:custGeom>
            <a:solidFill>
              <a:srgbClr val="182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4438650" y="2684653"/>
            <a:ext cx="924560" cy="916305"/>
            <a:chOff x="5584" y="119"/>
            <a:chExt cx="1456" cy="1443"/>
          </a:xfrm>
        </p:grpSpPr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5584" y="119"/>
              <a:ext cx="1456" cy="1443"/>
            </a:xfrm>
            <a:custGeom>
              <a:avLst/>
              <a:gdLst>
                <a:gd name="T0" fmla="+- 0 7039 5584"/>
                <a:gd name="T1" fmla="*/ T0 w 1456"/>
                <a:gd name="T2" fmla="+- 0 662 119"/>
                <a:gd name="T3" fmla="*/ 662 h 1443"/>
                <a:gd name="T4" fmla="+- 0 7017 5584"/>
                <a:gd name="T5" fmla="*/ T4 w 1456"/>
                <a:gd name="T6" fmla="+- 0 573 119"/>
                <a:gd name="T7" fmla="*/ 573 h 1443"/>
                <a:gd name="T8" fmla="+- 0 6991 5584"/>
                <a:gd name="T9" fmla="*/ T8 w 1456"/>
                <a:gd name="T10" fmla="+- 0 508 119"/>
                <a:gd name="T11" fmla="*/ 508 h 1443"/>
                <a:gd name="T12" fmla="+- 0 6959 5584"/>
                <a:gd name="T13" fmla="*/ T12 w 1456"/>
                <a:gd name="T14" fmla="+- 0 447 119"/>
                <a:gd name="T15" fmla="*/ 447 h 1443"/>
                <a:gd name="T16" fmla="+- 0 6921 5584"/>
                <a:gd name="T17" fmla="*/ T16 w 1456"/>
                <a:gd name="T18" fmla="+- 0 390 119"/>
                <a:gd name="T19" fmla="*/ 390 h 1443"/>
                <a:gd name="T20" fmla="+- 0 6877 5584"/>
                <a:gd name="T21" fmla="*/ T20 w 1456"/>
                <a:gd name="T22" fmla="+- 0 337 119"/>
                <a:gd name="T23" fmla="*/ 337 h 1443"/>
                <a:gd name="T24" fmla="+- 0 6828 5584"/>
                <a:gd name="T25" fmla="*/ T24 w 1456"/>
                <a:gd name="T26" fmla="+- 0 288 119"/>
                <a:gd name="T27" fmla="*/ 288 h 1443"/>
                <a:gd name="T28" fmla="+- 0 6775 5584"/>
                <a:gd name="T29" fmla="*/ T28 w 1456"/>
                <a:gd name="T30" fmla="+- 0 245 119"/>
                <a:gd name="T31" fmla="*/ 245 h 1443"/>
                <a:gd name="T32" fmla="+- 0 6717 5584"/>
                <a:gd name="T33" fmla="*/ T32 w 1456"/>
                <a:gd name="T34" fmla="+- 0 208 119"/>
                <a:gd name="T35" fmla="*/ 208 h 1443"/>
                <a:gd name="T36" fmla="+- 0 6655 5584"/>
                <a:gd name="T37" fmla="*/ T36 w 1456"/>
                <a:gd name="T38" fmla="+- 0 176 119"/>
                <a:gd name="T39" fmla="*/ 176 h 1443"/>
                <a:gd name="T40" fmla="+- 0 6590 5584"/>
                <a:gd name="T41" fmla="*/ T40 w 1456"/>
                <a:gd name="T42" fmla="+- 0 151 119"/>
                <a:gd name="T43" fmla="*/ 151 h 1443"/>
                <a:gd name="T44" fmla="+- 0 6521 5584"/>
                <a:gd name="T45" fmla="*/ T44 w 1456"/>
                <a:gd name="T46" fmla="+- 0 132 119"/>
                <a:gd name="T47" fmla="*/ 132 h 1443"/>
                <a:gd name="T48" fmla="+- 0 6450 5584"/>
                <a:gd name="T49" fmla="*/ T48 w 1456"/>
                <a:gd name="T50" fmla="+- 0 121 119"/>
                <a:gd name="T51" fmla="*/ 121 h 1443"/>
                <a:gd name="T52" fmla="+- 0 6422 5584"/>
                <a:gd name="T53" fmla="*/ T52 w 1456"/>
                <a:gd name="T54" fmla="+- 0 119 119"/>
                <a:gd name="T55" fmla="*/ 119 h 1443"/>
                <a:gd name="T56" fmla="+- 0 6332 5584"/>
                <a:gd name="T57" fmla="*/ T56 w 1456"/>
                <a:gd name="T58" fmla="+- 0 119 119"/>
                <a:gd name="T59" fmla="*/ 119 h 1443"/>
                <a:gd name="T60" fmla="+- 0 6232 5584"/>
                <a:gd name="T61" fmla="*/ T60 w 1456"/>
                <a:gd name="T62" fmla="+- 0 132 119"/>
                <a:gd name="T63" fmla="*/ 132 h 1443"/>
                <a:gd name="T64" fmla="+- 0 6164 5584"/>
                <a:gd name="T65" fmla="*/ T64 w 1456"/>
                <a:gd name="T66" fmla="+- 0 151 119"/>
                <a:gd name="T67" fmla="*/ 151 h 1443"/>
                <a:gd name="T68" fmla="+- 0 6098 5584"/>
                <a:gd name="T69" fmla="*/ T68 w 1456"/>
                <a:gd name="T70" fmla="+- 0 176 119"/>
                <a:gd name="T71" fmla="*/ 176 h 1443"/>
                <a:gd name="T72" fmla="+- 0 6037 5584"/>
                <a:gd name="T73" fmla="*/ T72 w 1456"/>
                <a:gd name="T74" fmla="+- 0 208 119"/>
                <a:gd name="T75" fmla="*/ 208 h 1443"/>
                <a:gd name="T76" fmla="+- 0 5979 5584"/>
                <a:gd name="T77" fmla="*/ T76 w 1456"/>
                <a:gd name="T78" fmla="+- 0 245 119"/>
                <a:gd name="T79" fmla="*/ 245 h 1443"/>
                <a:gd name="T80" fmla="+- 0 5925 5584"/>
                <a:gd name="T81" fmla="*/ T80 w 1456"/>
                <a:gd name="T82" fmla="+- 0 288 119"/>
                <a:gd name="T83" fmla="*/ 288 h 1443"/>
                <a:gd name="T84" fmla="+- 0 5876 5584"/>
                <a:gd name="T85" fmla="*/ T84 w 1456"/>
                <a:gd name="T86" fmla="+- 0 337 119"/>
                <a:gd name="T87" fmla="*/ 337 h 1443"/>
                <a:gd name="T88" fmla="+- 0 5833 5584"/>
                <a:gd name="T89" fmla="*/ T88 w 1456"/>
                <a:gd name="T90" fmla="+- 0 390 119"/>
                <a:gd name="T91" fmla="*/ 390 h 1443"/>
                <a:gd name="T92" fmla="+- 0 5795 5584"/>
                <a:gd name="T93" fmla="*/ T92 w 1456"/>
                <a:gd name="T94" fmla="+- 0 447 119"/>
                <a:gd name="T95" fmla="*/ 447 h 1443"/>
                <a:gd name="T96" fmla="+- 0 5762 5584"/>
                <a:gd name="T97" fmla="*/ T96 w 1456"/>
                <a:gd name="T98" fmla="+- 0 508 119"/>
                <a:gd name="T99" fmla="*/ 508 h 1443"/>
                <a:gd name="T100" fmla="+- 0 5737 5584"/>
                <a:gd name="T101" fmla="*/ T100 w 1456"/>
                <a:gd name="T102" fmla="+- 0 573 119"/>
                <a:gd name="T103" fmla="*/ 573 h 1443"/>
                <a:gd name="T104" fmla="+- 0 5718 5584"/>
                <a:gd name="T105" fmla="*/ T104 w 1456"/>
                <a:gd name="T106" fmla="+- 0 641 119"/>
                <a:gd name="T107" fmla="*/ 641 h 1443"/>
                <a:gd name="T108" fmla="+- 0 5706 5584"/>
                <a:gd name="T109" fmla="*/ T108 w 1456"/>
                <a:gd name="T110" fmla="+- 0 711 119"/>
                <a:gd name="T111" fmla="*/ 711 h 1443"/>
                <a:gd name="T112" fmla="+- 0 5702 5584"/>
                <a:gd name="T113" fmla="*/ T112 w 1456"/>
                <a:gd name="T114" fmla="+- 0 784 119"/>
                <a:gd name="T115" fmla="*/ 784 h 1443"/>
                <a:gd name="T116" fmla="+- 0 5706 5584"/>
                <a:gd name="T117" fmla="*/ T116 w 1456"/>
                <a:gd name="T118" fmla="+- 0 857 119"/>
                <a:gd name="T119" fmla="*/ 857 h 1443"/>
                <a:gd name="T120" fmla="+- 0 5718 5584"/>
                <a:gd name="T121" fmla="*/ T120 w 1456"/>
                <a:gd name="T122" fmla="+- 0 927 119"/>
                <a:gd name="T123" fmla="*/ 927 h 1443"/>
                <a:gd name="T124" fmla="+- 0 5737 5584"/>
                <a:gd name="T125" fmla="*/ T124 w 1456"/>
                <a:gd name="T126" fmla="+- 0 994 119"/>
                <a:gd name="T127" fmla="*/ 994 h 1443"/>
                <a:gd name="T128" fmla="+- 0 5762 5584"/>
                <a:gd name="T129" fmla="*/ T128 w 1456"/>
                <a:gd name="T130" fmla="+- 0 1059 119"/>
                <a:gd name="T131" fmla="*/ 1059 h 1443"/>
                <a:gd name="T132" fmla="+- 0 5795 5584"/>
                <a:gd name="T133" fmla="*/ T132 w 1456"/>
                <a:gd name="T134" fmla="+- 0 1120 119"/>
                <a:gd name="T135" fmla="*/ 1120 h 1443"/>
                <a:gd name="T136" fmla="+- 0 5809 5584"/>
                <a:gd name="T137" fmla="*/ T136 w 1456"/>
                <a:gd name="T138" fmla="+- 0 1142 119"/>
                <a:gd name="T139" fmla="*/ 1142 h 1443"/>
                <a:gd name="T140" fmla="+- 0 5584 5584"/>
                <a:gd name="T141" fmla="*/ T140 w 1456"/>
                <a:gd name="T142" fmla="+- 0 1562 119"/>
                <a:gd name="T143" fmla="*/ 1562 h 1443"/>
                <a:gd name="T144" fmla="+- 0 5609 5584"/>
                <a:gd name="T145" fmla="*/ T144 w 1456"/>
                <a:gd name="T146" fmla="+- 0 1562 119"/>
                <a:gd name="T147" fmla="*/ 1562 h 1443"/>
                <a:gd name="T148" fmla="+- 0 6078 5584"/>
                <a:gd name="T149" fmla="*/ T148 w 1456"/>
                <a:gd name="T150" fmla="+- 0 1381 119"/>
                <a:gd name="T151" fmla="*/ 1381 h 1443"/>
                <a:gd name="T152" fmla="+- 0 6098 5584"/>
                <a:gd name="T153" fmla="*/ T152 w 1456"/>
                <a:gd name="T154" fmla="+- 0 1392 119"/>
                <a:gd name="T155" fmla="*/ 1392 h 1443"/>
                <a:gd name="T156" fmla="+- 0 6164 5584"/>
                <a:gd name="T157" fmla="*/ T156 w 1456"/>
                <a:gd name="T158" fmla="+- 0 1417 119"/>
                <a:gd name="T159" fmla="*/ 1417 h 1443"/>
                <a:gd name="T160" fmla="+- 0 6232 5584"/>
                <a:gd name="T161" fmla="*/ T160 w 1456"/>
                <a:gd name="T162" fmla="+- 0 1436 119"/>
                <a:gd name="T163" fmla="*/ 1436 h 1443"/>
                <a:gd name="T164" fmla="+- 0 6303 5584"/>
                <a:gd name="T165" fmla="*/ T164 w 1456"/>
                <a:gd name="T166" fmla="+- 0 1447 119"/>
                <a:gd name="T167" fmla="*/ 1447 h 1443"/>
                <a:gd name="T168" fmla="+- 0 6377 5584"/>
                <a:gd name="T169" fmla="*/ T168 w 1456"/>
                <a:gd name="T170" fmla="+- 0 1451 119"/>
                <a:gd name="T171" fmla="*/ 1451 h 1443"/>
                <a:gd name="T172" fmla="+- 0 6450 5584"/>
                <a:gd name="T173" fmla="*/ T172 w 1456"/>
                <a:gd name="T174" fmla="+- 0 1447 119"/>
                <a:gd name="T175" fmla="*/ 1447 h 1443"/>
                <a:gd name="T176" fmla="+- 0 6521 5584"/>
                <a:gd name="T177" fmla="*/ T176 w 1456"/>
                <a:gd name="T178" fmla="+- 0 1436 119"/>
                <a:gd name="T179" fmla="*/ 1436 h 1443"/>
                <a:gd name="T180" fmla="+- 0 6590 5584"/>
                <a:gd name="T181" fmla="*/ T180 w 1456"/>
                <a:gd name="T182" fmla="+- 0 1417 119"/>
                <a:gd name="T183" fmla="*/ 1417 h 1443"/>
                <a:gd name="T184" fmla="+- 0 6655 5584"/>
                <a:gd name="T185" fmla="*/ T184 w 1456"/>
                <a:gd name="T186" fmla="+- 0 1392 119"/>
                <a:gd name="T187" fmla="*/ 1392 h 1443"/>
                <a:gd name="T188" fmla="+- 0 6717 5584"/>
                <a:gd name="T189" fmla="*/ T188 w 1456"/>
                <a:gd name="T190" fmla="+- 0 1360 119"/>
                <a:gd name="T191" fmla="*/ 1360 h 1443"/>
                <a:gd name="T192" fmla="+- 0 6775 5584"/>
                <a:gd name="T193" fmla="*/ T192 w 1456"/>
                <a:gd name="T194" fmla="+- 0 1322 119"/>
                <a:gd name="T195" fmla="*/ 1322 h 1443"/>
                <a:gd name="T196" fmla="+- 0 6828 5584"/>
                <a:gd name="T197" fmla="*/ T196 w 1456"/>
                <a:gd name="T198" fmla="+- 0 1279 119"/>
                <a:gd name="T199" fmla="*/ 1279 h 1443"/>
                <a:gd name="T200" fmla="+- 0 6877 5584"/>
                <a:gd name="T201" fmla="*/ T200 w 1456"/>
                <a:gd name="T202" fmla="+- 0 1231 119"/>
                <a:gd name="T203" fmla="*/ 1231 h 1443"/>
                <a:gd name="T204" fmla="+- 0 6921 5584"/>
                <a:gd name="T205" fmla="*/ T204 w 1456"/>
                <a:gd name="T206" fmla="+- 0 1178 119"/>
                <a:gd name="T207" fmla="*/ 1178 h 1443"/>
                <a:gd name="T208" fmla="+- 0 6959 5584"/>
                <a:gd name="T209" fmla="*/ T208 w 1456"/>
                <a:gd name="T210" fmla="+- 0 1120 119"/>
                <a:gd name="T211" fmla="*/ 1120 h 1443"/>
                <a:gd name="T212" fmla="+- 0 6991 5584"/>
                <a:gd name="T213" fmla="*/ T212 w 1456"/>
                <a:gd name="T214" fmla="+- 0 1059 119"/>
                <a:gd name="T215" fmla="*/ 1059 h 1443"/>
                <a:gd name="T216" fmla="+- 0 7017 5584"/>
                <a:gd name="T217" fmla="*/ T216 w 1456"/>
                <a:gd name="T218" fmla="+- 0 994 119"/>
                <a:gd name="T219" fmla="*/ 994 h 1443"/>
                <a:gd name="T220" fmla="+- 0 7036 5584"/>
                <a:gd name="T221" fmla="*/ T220 w 1456"/>
                <a:gd name="T222" fmla="+- 0 927 119"/>
                <a:gd name="T223" fmla="*/ 927 h 1443"/>
                <a:gd name="T224" fmla="+- 0 7039 5584"/>
                <a:gd name="T225" fmla="*/ T224 w 1456"/>
                <a:gd name="T226" fmla="+- 0 905 119"/>
                <a:gd name="T227" fmla="*/ 905 h 1443"/>
                <a:gd name="T228" fmla="+- 0 7039 5584"/>
                <a:gd name="T229" fmla="*/ T228 w 1456"/>
                <a:gd name="T230" fmla="+- 0 662 119"/>
                <a:gd name="T231" fmla="*/ 662 h 144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  <a:cxn ang="0">
                  <a:pos x="T229" y="T231"/>
                </a:cxn>
              </a:cxnLst>
              <a:rect l="0" t="0" r="r" b="b"/>
              <a:pathLst>
                <a:path w="1456" h="1443">
                  <a:moveTo>
                    <a:pt x="1455" y="543"/>
                  </a:moveTo>
                  <a:lnTo>
                    <a:pt x="1433" y="454"/>
                  </a:lnTo>
                  <a:lnTo>
                    <a:pt x="1407" y="389"/>
                  </a:lnTo>
                  <a:lnTo>
                    <a:pt x="1375" y="328"/>
                  </a:lnTo>
                  <a:lnTo>
                    <a:pt x="1337" y="271"/>
                  </a:lnTo>
                  <a:lnTo>
                    <a:pt x="1293" y="218"/>
                  </a:lnTo>
                  <a:lnTo>
                    <a:pt x="1244" y="169"/>
                  </a:lnTo>
                  <a:lnTo>
                    <a:pt x="1191" y="126"/>
                  </a:lnTo>
                  <a:lnTo>
                    <a:pt x="1133" y="89"/>
                  </a:lnTo>
                  <a:lnTo>
                    <a:pt x="1071" y="57"/>
                  </a:lnTo>
                  <a:lnTo>
                    <a:pt x="1006" y="32"/>
                  </a:lnTo>
                  <a:lnTo>
                    <a:pt x="937" y="13"/>
                  </a:lnTo>
                  <a:lnTo>
                    <a:pt x="866" y="2"/>
                  </a:lnTo>
                  <a:lnTo>
                    <a:pt x="838" y="0"/>
                  </a:lnTo>
                  <a:lnTo>
                    <a:pt x="748" y="0"/>
                  </a:lnTo>
                  <a:lnTo>
                    <a:pt x="648" y="13"/>
                  </a:lnTo>
                  <a:lnTo>
                    <a:pt x="580" y="32"/>
                  </a:lnTo>
                  <a:lnTo>
                    <a:pt x="514" y="57"/>
                  </a:lnTo>
                  <a:lnTo>
                    <a:pt x="453" y="89"/>
                  </a:lnTo>
                  <a:lnTo>
                    <a:pt x="395" y="126"/>
                  </a:lnTo>
                  <a:lnTo>
                    <a:pt x="341" y="169"/>
                  </a:lnTo>
                  <a:lnTo>
                    <a:pt x="292" y="218"/>
                  </a:lnTo>
                  <a:lnTo>
                    <a:pt x="249" y="271"/>
                  </a:lnTo>
                  <a:lnTo>
                    <a:pt x="211" y="328"/>
                  </a:lnTo>
                  <a:lnTo>
                    <a:pt x="178" y="389"/>
                  </a:lnTo>
                  <a:lnTo>
                    <a:pt x="153" y="454"/>
                  </a:lnTo>
                  <a:lnTo>
                    <a:pt x="134" y="522"/>
                  </a:lnTo>
                  <a:lnTo>
                    <a:pt x="122" y="592"/>
                  </a:lnTo>
                  <a:lnTo>
                    <a:pt x="118" y="665"/>
                  </a:lnTo>
                  <a:lnTo>
                    <a:pt x="122" y="738"/>
                  </a:lnTo>
                  <a:lnTo>
                    <a:pt x="134" y="808"/>
                  </a:lnTo>
                  <a:lnTo>
                    <a:pt x="153" y="875"/>
                  </a:lnTo>
                  <a:lnTo>
                    <a:pt x="178" y="940"/>
                  </a:lnTo>
                  <a:lnTo>
                    <a:pt x="211" y="1001"/>
                  </a:lnTo>
                  <a:lnTo>
                    <a:pt x="225" y="1023"/>
                  </a:lnTo>
                  <a:lnTo>
                    <a:pt x="0" y="1443"/>
                  </a:lnTo>
                  <a:lnTo>
                    <a:pt x="25" y="1443"/>
                  </a:lnTo>
                  <a:lnTo>
                    <a:pt x="494" y="1262"/>
                  </a:lnTo>
                  <a:lnTo>
                    <a:pt x="514" y="1273"/>
                  </a:lnTo>
                  <a:lnTo>
                    <a:pt x="580" y="1298"/>
                  </a:lnTo>
                  <a:lnTo>
                    <a:pt x="648" y="1317"/>
                  </a:lnTo>
                  <a:lnTo>
                    <a:pt x="719" y="1328"/>
                  </a:lnTo>
                  <a:lnTo>
                    <a:pt x="793" y="1332"/>
                  </a:lnTo>
                  <a:lnTo>
                    <a:pt x="866" y="1328"/>
                  </a:lnTo>
                  <a:lnTo>
                    <a:pt x="937" y="1317"/>
                  </a:lnTo>
                  <a:lnTo>
                    <a:pt x="1006" y="1298"/>
                  </a:lnTo>
                  <a:lnTo>
                    <a:pt x="1071" y="1273"/>
                  </a:lnTo>
                  <a:lnTo>
                    <a:pt x="1133" y="1241"/>
                  </a:lnTo>
                  <a:lnTo>
                    <a:pt x="1191" y="1203"/>
                  </a:lnTo>
                  <a:lnTo>
                    <a:pt x="1244" y="1160"/>
                  </a:lnTo>
                  <a:lnTo>
                    <a:pt x="1293" y="1112"/>
                  </a:lnTo>
                  <a:lnTo>
                    <a:pt x="1337" y="1059"/>
                  </a:lnTo>
                  <a:lnTo>
                    <a:pt x="1375" y="1001"/>
                  </a:lnTo>
                  <a:lnTo>
                    <a:pt x="1407" y="940"/>
                  </a:lnTo>
                  <a:lnTo>
                    <a:pt x="1433" y="875"/>
                  </a:lnTo>
                  <a:lnTo>
                    <a:pt x="1452" y="808"/>
                  </a:lnTo>
                  <a:lnTo>
                    <a:pt x="1455" y="786"/>
                  </a:lnTo>
                  <a:lnTo>
                    <a:pt x="1455" y="543"/>
                  </a:lnTo>
                </a:path>
              </a:pathLst>
            </a:custGeom>
            <a:solidFill>
              <a:srgbClr val="182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7" name="AutoShape 984"/>
            <p:cNvSpPr>
              <a:spLocks/>
            </p:cNvSpPr>
            <p:nvPr/>
          </p:nvSpPr>
          <p:spPr bwMode="auto">
            <a:xfrm>
              <a:off x="5822" y="352"/>
              <a:ext cx="1054" cy="855"/>
            </a:xfrm>
            <a:custGeom>
              <a:avLst/>
              <a:gdLst>
                <a:gd name="T0" fmla="+- 0 6350 5822"/>
                <a:gd name="T1" fmla="*/ T0 w 1054"/>
                <a:gd name="T2" fmla="+- 0 933 352"/>
                <a:gd name="T3" fmla="*/ 933 h 855"/>
                <a:gd name="T4" fmla="+- 0 5933 5822"/>
                <a:gd name="T5" fmla="*/ T4 w 1054"/>
                <a:gd name="T6" fmla="+- 0 582 352"/>
                <a:gd name="T7" fmla="*/ 582 h 855"/>
                <a:gd name="T8" fmla="+- 0 5923 5822"/>
                <a:gd name="T9" fmla="*/ T8 w 1054"/>
                <a:gd name="T10" fmla="+- 0 563 352"/>
                <a:gd name="T11" fmla="*/ 563 h 855"/>
                <a:gd name="T12" fmla="+- 0 5988 5822"/>
                <a:gd name="T13" fmla="*/ T12 w 1054"/>
                <a:gd name="T14" fmla="+- 0 405 352"/>
                <a:gd name="T15" fmla="*/ 405 h 855"/>
                <a:gd name="T16" fmla="+- 0 5998 5822"/>
                <a:gd name="T17" fmla="*/ T16 w 1054"/>
                <a:gd name="T18" fmla="+- 0 393 352"/>
                <a:gd name="T19" fmla="*/ 393 h 855"/>
                <a:gd name="T20" fmla="+- 0 6168 5822"/>
                <a:gd name="T21" fmla="*/ T20 w 1054"/>
                <a:gd name="T22" fmla="+- 0 354 352"/>
                <a:gd name="T23" fmla="*/ 354 h 855"/>
                <a:gd name="T24" fmla="+- 0 6182 5822"/>
                <a:gd name="T25" fmla="*/ T24 w 1054"/>
                <a:gd name="T26" fmla="+- 0 354 352"/>
                <a:gd name="T27" fmla="*/ 354 h 855"/>
                <a:gd name="T28" fmla="+- 0 6249 5822"/>
                <a:gd name="T29" fmla="*/ T28 w 1054"/>
                <a:gd name="T30" fmla="+- 0 405 352"/>
                <a:gd name="T31" fmla="*/ 405 h 855"/>
                <a:gd name="T32" fmla="+- 0 6065 5822"/>
                <a:gd name="T33" fmla="*/ T32 w 1054"/>
                <a:gd name="T34" fmla="+- 0 429 352"/>
                <a:gd name="T35" fmla="*/ 429 h 855"/>
                <a:gd name="T36" fmla="+- 0 6022 5822"/>
                <a:gd name="T37" fmla="*/ T36 w 1054"/>
                <a:gd name="T38" fmla="+- 0 458 352"/>
                <a:gd name="T39" fmla="*/ 458 h 855"/>
                <a:gd name="T40" fmla="+- 0 6346 5822"/>
                <a:gd name="T41" fmla="*/ T40 w 1054"/>
                <a:gd name="T42" fmla="+- 0 863 352"/>
                <a:gd name="T43" fmla="*/ 863 h 855"/>
                <a:gd name="T44" fmla="+- 0 6640 5822"/>
                <a:gd name="T45" fmla="*/ T44 w 1054"/>
                <a:gd name="T46" fmla="+- 0 867 352"/>
                <a:gd name="T47" fmla="*/ 867 h 855"/>
                <a:gd name="T48" fmla="+- 0 6367 5822"/>
                <a:gd name="T49" fmla="*/ T48 w 1054"/>
                <a:gd name="T50" fmla="+- 0 933 352"/>
                <a:gd name="T51" fmla="*/ 933 h 855"/>
                <a:gd name="T52" fmla="+- 0 6538 5822"/>
                <a:gd name="T53" fmla="*/ T52 w 1054"/>
                <a:gd name="T54" fmla="+- 0 470 352"/>
                <a:gd name="T55" fmla="*/ 470 h 855"/>
                <a:gd name="T56" fmla="+- 0 6482 5822"/>
                <a:gd name="T57" fmla="*/ T56 w 1054"/>
                <a:gd name="T58" fmla="+- 0 414 352"/>
                <a:gd name="T59" fmla="*/ 414 h 855"/>
                <a:gd name="T60" fmla="+- 0 6538 5822"/>
                <a:gd name="T61" fmla="*/ T60 w 1054"/>
                <a:gd name="T62" fmla="+- 0 362 352"/>
                <a:gd name="T63" fmla="*/ 362 h 855"/>
                <a:gd name="T64" fmla="+- 0 6593 5822"/>
                <a:gd name="T65" fmla="*/ T64 w 1054"/>
                <a:gd name="T66" fmla="+- 0 414 352"/>
                <a:gd name="T67" fmla="*/ 414 h 855"/>
                <a:gd name="T68" fmla="+- 0 6538 5822"/>
                <a:gd name="T69" fmla="*/ T68 w 1054"/>
                <a:gd name="T70" fmla="+- 0 470 352"/>
                <a:gd name="T71" fmla="*/ 470 h 855"/>
                <a:gd name="T72" fmla="+- 0 6406 5822"/>
                <a:gd name="T73" fmla="*/ T72 w 1054"/>
                <a:gd name="T74" fmla="+- 0 698 352"/>
                <a:gd name="T75" fmla="*/ 698 h 855"/>
                <a:gd name="T76" fmla="+- 0 6168 5822"/>
                <a:gd name="T77" fmla="*/ T76 w 1054"/>
                <a:gd name="T78" fmla="+- 0 405 352"/>
                <a:gd name="T79" fmla="*/ 405 h 855"/>
                <a:gd name="T80" fmla="+- 0 6576 5822"/>
                <a:gd name="T81" fmla="*/ T80 w 1054"/>
                <a:gd name="T82" fmla="+- 0 654 352"/>
                <a:gd name="T83" fmla="*/ 654 h 855"/>
                <a:gd name="T84" fmla="+- 0 6586 5822"/>
                <a:gd name="T85" fmla="*/ T84 w 1054"/>
                <a:gd name="T86" fmla="+- 0 666 352"/>
                <a:gd name="T87" fmla="*/ 666 h 855"/>
                <a:gd name="T88" fmla="+- 0 6646 5822"/>
                <a:gd name="T89" fmla="*/ T88 w 1054"/>
                <a:gd name="T90" fmla="+- 0 556 352"/>
                <a:gd name="T91" fmla="*/ 556 h 855"/>
                <a:gd name="T92" fmla="+- 0 6576 5822"/>
                <a:gd name="T93" fmla="*/ T92 w 1054"/>
                <a:gd name="T94" fmla="+- 0 486 352"/>
                <a:gd name="T95" fmla="*/ 486 h 855"/>
                <a:gd name="T96" fmla="+- 0 6646 5822"/>
                <a:gd name="T97" fmla="*/ T96 w 1054"/>
                <a:gd name="T98" fmla="+- 0 414 352"/>
                <a:gd name="T99" fmla="*/ 414 h 855"/>
                <a:gd name="T100" fmla="+- 0 6718 5822"/>
                <a:gd name="T101" fmla="*/ T100 w 1054"/>
                <a:gd name="T102" fmla="+- 0 486 352"/>
                <a:gd name="T103" fmla="*/ 486 h 855"/>
                <a:gd name="T104" fmla="+- 0 6646 5822"/>
                <a:gd name="T105" fmla="*/ T104 w 1054"/>
                <a:gd name="T106" fmla="+- 0 556 352"/>
                <a:gd name="T107" fmla="*/ 556 h 855"/>
                <a:gd name="T108" fmla="+- 0 6346 5822"/>
                <a:gd name="T109" fmla="*/ T108 w 1054"/>
                <a:gd name="T110" fmla="+- 0 863 352"/>
                <a:gd name="T111" fmla="*/ 863 h 855"/>
                <a:gd name="T112" fmla="+- 0 6022 5822"/>
                <a:gd name="T113" fmla="*/ T112 w 1054"/>
                <a:gd name="T114" fmla="+- 0 458 352"/>
                <a:gd name="T115" fmla="*/ 458 h 855"/>
                <a:gd name="T116" fmla="+- 0 6406 5822"/>
                <a:gd name="T117" fmla="*/ T116 w 1054"/>
                <a:gd name="T118" fmla="+- 0 698 352"/>
                <a:gd name="T119" fmla="*/ 698 h 855"/>
                <a:gd name="T120" fmla="+- 0 6648 5822"/>
                <a:gd name="T121" fmla="*/ T120 w 1054"/>
                <a:gd name="T122" fmla="+- 0 839 352"/>
                <a:gd name="T123" fmla="*/ 839 h 855"/>
                <a:gd name="T124" fmla="+- 0 6646 5822"/>
                <a:gd name="T125" fmla="*/ T124 w 1054"/>
                <a:gd name="T126" fmla="+- 0 859 352"/>
                <a:gd name="T127" fmla="*/ 859 h 855"/>
                <a:gd name="T128" fmla="+- 0 6266 5822"/>
                <a:gd name="T129" fmla="*/ T128 w 1054"/>
                <a:gd name="T130" fmla="+- 0 1206 352"/>
                <a:gd name="T131" fmla="*/ 1206 h 855"/>
                <a:gd name="T132" fmla="+- 0 6245 5822"/>
                <a:gd name="T133" fmla="*/ T132 w 1054"/>
                <a:gd name="T134" fmla="+- 0 1199 352"/>
                <a:gd name="T135" fmla="*/ 1199 h 855"/>
                <a:gd name="T136" fmla="+- 0 5825 5822"/>
                <a:gd name="T137" fmla="*/ T136 w 1054"/>
                <a:gd name="T138" fmla="+- 0 846 352"/>
                <a:gd name="T139" fmla="*/ 846 h 855"/>
                <a:gd name="T140" fmla="+- 0 5827 5822"/>
                <a:gd name="T141" fmla="*/ T140 w 1054"/>
                <a:gd name="T142" fmla="+- 0 825 352"/>
                <a:gd name="T143" fmla="*/ 825 h 855"/>
                <a:gd name="T144" fmla="+- 0 5892 5822"/>
                <a:gd name="T145" fmla="*/ T144 w 1054"/>
                <a:gd name="T146" fmla="+- 0 671 352"/>
                <a:gd name="T147" fmla="*/ 671 h 855"/>
                <a:gd name="T148" fmla="+- 0 5906 5822"/>
                <a:gd name="T149" fmla="*/ T148 w 1054"/>
                <a:gd name="T150" fmla="+- 0 662 352"/>
                <a:gd name="T151" fmla="*/ 662 h 855"/>
                <a:gd name="T152" fmla="+- 0 6036 5822"/>
                <a:gd name="T153" fmla="*/ T152 w 1054"/>
                <a:gd name="T154" fmla="+- 0 683 352"/>
                <a:gd name="T155" fmla="*/ 683 h 855"/>
                <a:gd name="T156" fmla="+- 0 6003 5822"/>
                <a:gd name="T157" fmla="*/ T156 w 1054"/>
                <a:gd name="T158" fmla="+- 0 729 352"/>
                <a:gd name="T159" fmla="*/ 729 h 855"/>
                <a:gd name="T160" fmla="+- 0 5878 5822"/>
                <a:gd name="T161" fmla="*/ T160 w 1054"/>
                <a:gd name="T162" fmla="+- 0 827 352"/>
                <a:gd name="T163" fmla="*/ 827 h 855"/>
                <a:gd name="T164" fmla="+- 0 6544 5822"/>
                <a:gd name="T165" fmla="*/ T164 w 1054"/>
                <a:gd name="T166" fmla="+- 0 1134 352"/>
                <a:gd name="T167" fmla="*/ 1134 h 855"/>
                <a:gd name="T168" fmla="+- 0 6530 5822"/>
                <a:gd name="T169" fmla="*/ T168 w 1054"/>
                <a:gd name="T170" fmla="+- 0 1144 352"/>
                <a:gd name="T171" fmla="*/ 1144 h 855"/>
                <a:gd name="T172" fmla="+- 0 6544 5822"/>
                <a:gd name="T173" fmla="*/ T172 w 1054"/>
                <a:gd name="T174" fmla="+- 0 1134 352"/>
                <a:gd name="T175" fmla="*/ 1134 h 855"/>
                <a:gd name="T176" fmla="+- 0 6271 5822"/>
                <a:gd name="T177" fmla="*/ T176 w 1054"/>
                <a:gd name="T178" fmla="+- 0 1005 352"/>
                <a:gd name="T179" fmla="*/ 1005 h 855"/>
                <a:gd name="T180" fmla="+- 0 6003 5822"/>
                <a:gd name="T181" fmla="*/ T180 w 1054"/>
                <a:gd name="T182" fmla="+- 0 729 352"/>
                <a:gd name="T183" fmla="*/ 729 h 855"/>
                <a:gd name="T184" fmla="+- 0 6496 5822"/>
                <a:gd name="T185" fmla="*/ T184 w 1054"/>
                <a:gd name="T186" fmla="+- 0 969 352"/>
                <a:gd name="T187" fmla="*/ 969 h 855"/>
                <a:gd name="T188" fmla="+- 0 6549 5822"/>
                <a:gd name="T189" fmla="*/ T188 w 1054"/>
                <a:gd name="T190" fmla="+- 0 1121 352"/>
                <a:gd name="T191" fmla="*/ 1121 h 855"/>
                <a:gd name="T192" fmla="+- 0 6544 5822"/>
                <a:gd name="T193" fmla="*/ T192 w 1054"/>
                <a:gd name="T194" fmla="+- 0 1134 352"/>
                <a:gd name="T195" fmla="*/ 1134 h 855"/>
                <a:gd name="T196" fmla="+- 0 6581 5822"/>
                <a:gd name="T197" fmla="*/ T196 w 1054"/>
                <a:gd name="T198" fmla="+- 0 1131 352"/>
                <a:gd name="T199" fmla="*/ 1131 h 855"/>
                <a:gd name="T200" fmla="+- 0 6564 5822"/>
                <a:gd name="T201" fmla="*/ T200 w 1054"/>
                <a:gd name="T202" fmla="+- 0 1115 352"/>
                <a:gd name="T203" fmla="*/ 1115 h 855"/>
                <a:gd name="T204" fmla="+- 0 6588 5822"/>
                <a:gd name="T205" fmla="*/ T204 w 1054"/>
                <a:gd name="T206" fmla="+- 0 918 352"/>
                <a:gd name="T207" fmla="*/ 918 h 855"/>
                <a:gd name="T208" fmla="+- 0 6595 5822"/>
                <a:gd name="T209" fmla="*/ T208 w 1054"/>
                <a:gd name="T210" fmla="+- 0 899 352"/>
                <a:gd name="T211" fmla="*/ 899 h 855"/>
                <a:gd name="T212" fmla="+- 0 6799 5822"/>
                <a:gd name="T213" fmla="*/ T212 w 1054"/>
                <a:gd name="T214" fmla="+- 0 858 352"/>
                <a:gd name="T215" fmla="*/ 858 h 855"/>
                <a:gd name="T216" fmla="+- 0 6821 5822"/>
                <a:gd name="T217" fmla="*/ T216 w 1054"/>
                <a:gd name="T218" fmla="+- 0 868 352"/>
                <a:gd name="T219" fmla="*/ 868 h 855"/>
                <a:gd name="T220" fmla="+- 0 6874 5822"/>
                <a:gd name="T221" fmla="*/ T220 w 1054"/>
                <a:gd name="T222" fmla="+- 0 1038 352"/>
                <a:gd name="T223" fmla="*/ 1038 h 855"/>
                <a:gd name="T224" fmla="+- 0 6869 5822"/>
                <a:gd name="T225" fmla="*/ T224 w 1054"/>
                <a:gd name="T226" fmla="+- 0 1067 352"/>
                <a:gd name="T227" fmla="*/ 1067 h 855"/>
                <a:gd name="T228" fmla="+- 0 6593 5822"/>
                <a:gd name="T229" fmla="*/ T228 w 1054"/>
                <a:gd name="T230" fmla="+- 0 1132 352"/>
                <a:gd name="T231" fmla="*/ 1132 h 855"/>
                <a:gd name="T232" fmla="+- 0 6305 5822"/>
                <a:gd name="T233" fmla="*/ T232 w 1054"/>
                <a:gd name="T234" fmla="+- 0 969 352"/>
                <a:gd name="T235" fmla="*/ 969 h 855"/>
                <a:gd name="T236" fmla="+- 0 6408 5822"/>
                <a:gd name="T237" fmla="*/ T236 w 1054"/>
                <a:gd name="T238" fmla="+- 0 938 352"/>
                <a:gd name="T239" fmla="*/ 938 h 855"/>
                <a:gd name="T240" fmla="+- 0 6475 5822"/>
                <a:gd name="T241" fmla="*/ T240 w 1054"/>
                <a:gd name="T242" fmla="+- 0 926 352"/>
                <a:gd name="T243" fmla="*/ 926 h 855"/>
                <a:gd name="T244" fmla="+- 0 6485 5822"/>
                <a:gd name="T245" fmla="*/ T244 w 1054"/>
                <a:gd name="T246" fmla="+- 0 938 352"/>
                <a:gd name="T247" fmla="*/ 938 h 85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  <a:cxn ang="0">
                  <a:pos x="T229" y="T231"/>
                </a:cxn>
                <a:cxn ang="0">
                  <a:pos x="T233" y="T235"/>
                </a:cxn>
                <a:cxn ang="0">
                  <a:pos x="T237" y="T239"/>
                </a:cxn>
                <a:cxn ang="0">
                  <a:pos x="T241" y="T243"/>
                </a:cxn>
                <a:cxn ang="0">
                  <a:pos x="T245" y="T247"/>
                </a:cxn>
              </a:cxnLst>
              <a:rect l="0" t="0" r="r" b="b"/>
              <a:pathLst>
                <a:path w="1054" h="855">
                  <a:moveTo>
                    <a:pt x="538" y="583"/>
                  </a:moveTo>
                  <a:lnTo>
                    <a:pt x="528" y="581"/>
                  </a:lnTo>
                  <a:lnTo>
                    <a:pt x="524" y="576"/>
                  </a:lnTo>
                  <a:lnTo>
                    <a:pt x="111" y="230"/>
                  </a:lnTo>
                  <a:lnTo>
                    <a:pt x="104" y="223"/>
                  </a:lnTo>
                  <a:lnTo>
                    <a:pt x="101" y="211"/>
                  </a:lnTo>
                  <a:lnTo>
                    <a:pt x="104" y="202"/>
                  </a:lnTo>
                  <a:lnTo>
                    <a:pt x="166" y="53"/>
                  </a:lnTo>
                  <a:lnTo>
                    <a:pt x="168" y="46"/>
                  </a:lnTo>
                  <a:lnTo>
                    <a:pt x="176" y="41"/>
                  </a:lnTo>
                  <a:lnTo>
                    <a:pt x="185" y="38"/>
                  </a:lnTo>
                  <a:lnTo>
                    <a:pt x="346" y="2"/>
                  </a:lnTo>
                  <a:lnTo>
                    <a:pt x="353" y="0"/>
                  </a:lnTo>
                  <a:lnTo>
                    <a:pt x="360" y="2"/>
                  </a:lnTo>
                  <a:lnTo>
                    <a:pt x="368" y="7"/>
                  </a:lnTo>
                  <a:lnTo>
                    <a:pt x="427" y="53"/>
                  </a:lnTo>
                  <a:lnTo>
                    <a:pt x="346" y="53"/>
                  </a:lnTo>
                  <a:lnTo>
                    <a:pt x="243" y="77"/>
                  </a:lnTo>
                  <a:lnTo>
                    <a:pt x="279" y="106"/>
                  </a:lnTo>
                  <a:lnTo>
                    <a:pt x="200" y="106"/>
                  </a:lnTo>
                  <a:lnTo>
                    <a:pt x="156" y="204"/>
                  </a:lnTo>
                  <a:lnTo>
                    <a:pt x="524" y="511"/>
                  </a:lnTo>
                  <a:lnTo>
                    <a:pt x="821" y="511"/>
                  </a:lnTo>
                  <a:lnTo>
                    <a:pt x="818" y="515"/>
                  </a:lnTo>
                  <a:lnTo>
                    <a:pt x="809" y="521"/>
                  </a:lnTo>
                  <a:lnTo>
                    <a:pt x="545" y="581"/>
                  </a:lnTo>
                  <a:lnTo>
                    <a:pt x="538" y="583"/>
                  </a:lnTo>
                  <a:close/>
                  <a:moveTo>
                    <a:pt x="716" y="118"/>
                  </a:moveTo>
                  <a:lnTo>
                    <a:pt x="706" y="72"/>
                  </a:lnTo>
                  <a:lnTo>
                    <a:pt x="660" y="62"/>
                  </a:lnTo>
                  <a:lnTo>
                    <a:pt x="706" y="55"/>
                  </a:lnTo>
                  <a:lnTo>
                    <a:pt x="716" y="10"/>
                  </a:lnTo>
                  <a:lnTo>
                    <a:pt x="725" y="55"/>
                  </a:lnTo>
                  <a:lnTo>
                    <a:pt x="771" y="62"/>
                  </a:lnTo>
                  <a:lnTo>
                    <a:pt x="725" y="72"/>
                  </a:lnTo>
                  <a:lnTo>
                    <a:pt x="716" y="118"/>
                  </a:lnTo>
                  <a:close/>
                  <a:moveTo>
                    <a:pt x="775" y="346"/>
                  </a:moveTo>
                  <a:lnTo>
                    <a:pt x="584" y="346"/>
                  </a:lnTo>
                  <a:lnTo>
                    <a:pt x="699" y="322"/>
                  </a:lnTo>
                  <a:lnTo>
                    <a:pt x="346" y="53"/>
                  </a:lnTo>
                  <a:lnTo>
                    <a:pt x="427" y="53"/>
                  </a:lnTo>
                  <a:lnTo>
                    <a:pt x="754" y="302"/>
                  </a:lnTo>
                  <a:lnTo>
                    <a:pt x="759" y="305"/>
                  </a:lnTo>
                  <a:lnTo>
                    <a:pt x="764" y="314"/>
                  </a:lnTo>
                  <a:lnTo>
                    <a:pt x="775" y="346"/>
                  </a:lnTo>
                  <a:close/>
                  <a:moveTo>
                    <a:pt x="824" y="204"/>
                  </a:moveTo>
                  <a:lnTo>
                    <a:pt x="809" y="149"/>
                  </a:lnTo>
                  <a:lnTo>
                    <a:pt x="754" y="134"/>
                  </a:lnTo>
                  <a:lnTo>
                    <a:pt x="809" y="118"/>
                  </a:lnTo>
                  <a:lnTo>
                    <a:pt x="824" y="62"/>
                  </a:lnTo>
                  <a:lnTo>
                    <a:pt x="840" y="118"/>
                  </a:lnTo>
                  <a:lnTo>
                    <a:pt x="896" y="134"/>
                  </a:lnTo>
                  <a:lnTo>
                    <a:pt x="840" y="149"/>
                  </a:lnTo>
                  <a:lnTo>
                    <a:pt x="824" y="204"/>
                  </a:lnTo>
                  <a:close/>
                  <a:moveTo>
                    <a:pt x="821" y="511"/>
                  </a:moveTo>
                  <a:lnTo>
                    <a:pt x="524" y="511"/>
                  </a:lnTo>
                  <a:lnTo>
                    <a:pt x="550" y="382"/>
                  </a:lnTo>
                  <a:lnTo>
                    <a:pt x="200" y="106"/>
                  </a:lnTo>
                  <a:lnTo>
                    <a:pt x="279" y="106"/>
                  </a:lnTo>
                  <a:lnTo>
                    <a:pt x="584" y="346"/>
                  </a:lnTo>
                  <a:lnTo>
                    <a:pt x="775" y="346"/>
                  </a:lnTo>
                  <a:lnTo>
                    <a:pt x="826" y="487"/>
                  </a:lnTo>
                  <a:lnTo>
                    <a:pt x="827" y="497"/>
                  </a:lnTo>
                  <a:lnTo>
                    <a:pt x="824" y="507"/>
                  </a:lnTo>
                  <a:lnTo>
                    <a:pt x="821" y="511"/>
                  </a:lnTo>
                  <a:close/>
                  <a:moveTo>
                    <a:pt x="444" y="854"/>
                  </a:moveTo>
                  <a:lnTo>
                    <a:pt x="430" y="854"/>
                  </a:lnTo>
                  <a:lnTo>
                    <a:pt x="423" y="847"/>
                  </a:lnTo>
                  <a:lnTo>
                    <a:pt x="10" y="502"/>
                  </a:lnTo>
                  <a:lnTo>
                    <a:pt x="3" y="494"/>
                  </a:lnTo>
                  <a:lnTo>
                    <a:pt x="0" y="482"/>
                  </a:lnTo>
                  <a:lnTo>
                    <a:pt x="5" y="473"/>
                  </a:lnTo>
                  <a:lnTo>
                    <a:pt x="68" y="326"/>
                  </a:lnTo>
                  <a:lnTo>
                    <a:pt x="70" y="319"/>
                  </a:lnTo>
                  <a:lnTo>
                    <a:pt x="75" y="312"/>
                  </a:lnTo>
                  <a:lnTo>
                    <a:pt x="84" y="310"/>
                  </a:lnTo>
                  <a:lnTo>
                    <a:pt x="166" y="293"/>
                  </a:lnTo>
                  <a:lnTo>
                    <a:pt x="214" y="331"/>
                  </a:lnTo>
                  <a:lnTo>
                    <a:pt x="144" y="348"/>
                  </a:lnTo>
                  <a:lnTo>
                    <a:pt x="181" y="377"/>
                  </a:lnTo>
                  <a:lnTo>
                    <a:pt x="99" y="377"/>
                  </a:lnTo>
                  <a:lnTo>
                    <a:pt x="56" y="475"/>
                  </a:lnTo>
                  <a:lnTo>
                    <a:pt x="423" y="782"/>
                  </a:lnTo>
                  <a:lnTo>
                    <a:pt x="722" y="782"/>
                  </a:lnTo>
                  <a:lnTo>
                    <a:pt x="718" y="788"/>
                  </a:lnTo>
                  <a:lnTo>
                    <a:pt x="708" y="792"/>
                  </a:lnTo>
                  <a:lnTo>
                    <a:pt x="444" y="854"/>
                  </a:lnTo>
                  <a:close/>
                  <a:moveTo>
                    <a:pt x="722" y="782"/>
                  </a:moveTo>
                  <a:lnTo>
                    <a:pt x="423" y="782"/>
                  </a:lnTo>
                  <a:lnTo>
                    <a:pt x="449" y="653"/>
                  </a:lnTo>
                  <a:lnTo>
                    <a:pt x="99" y="377"/>
                  </a:lnTo>
                  <a:lnTo>
                    <a:pt x="181" y="377"/>
                  </a:lnTo>
                  <a:lnTo>
                    <a:pt x="483" y="617"/>
                  </a:lnTo>
                  <a:lnTo>
                    <a:pt x="674" y="617"/>
                  </a:lnTo>
                  <a:lnTo>
                    <a:pt x="725" y="758"/>
                  </a:lnTo>
                  <a:lnTo>
                    <a:pt x="727" y="769"/>
                  </a:lnTo>
                  <a:lnTo>
                    <a:pt x="724" y="780"/>
                  </a:lnTo>
                  <a:lnTo>
                    <a:pt x="722" y="782"/>
                  </a:lnTo>
                  <a:close/>
                  <a:moveTo>
                    <a:pt x="771" y="780"/>
                  </a:moveTo>
                  <a:lnTo>
                    <a:pt x="759" y="779"/>
                  </a:lnTo>
                  <a:lnTo>
                    <a:pt x="749" y="773"/>
                  </a:lnTo>
                  <a:lnTo>
                    <a:pt x="742" y="763"/>
                  </a:lnTo>
                  <a:lnTo>
                    <a:pt x="740" y="751"/>
                  </a:lnTo>
                  <a:lnTo>
                    <a:pt x="766" y="566"/>
                  </a:lnTo>
                  <a:lnTo>
                    <a:pt x="766" y="557"/>
                  </a:lnTo>
                  <a:lnTo>
                    <a:pt x="773" y="547"/>
                  </a:lnTo>
                  <a:lnTo>
                    <a:pt x="929" y="516"/>
                  </a:lnTo>
                  <a:lnTo>
                    <a:pt x="977" y="506"/>
                  </a:lnTo>
                  <a:lnTo>
                    <a:pt x="987" y="506"/>
                  </a:lnTo>
                  <a:lnTo>
                    <a:pt x="999" y="516"/>
                  </a:lnTo>
                  <a:lnTo>
                    <a:pt x="1001" y="526"/>
                  </a:lnTo>
                  <a:lnTo>
                    <a:pt x="1052" y="686"/>
                  </a:lnTo>
                  <a:lnTo>
                    <a:pt x="1054" y="698"/>
                  </a:lnTo>
                  <a:lnTo>
                    <a:pt x="1047" y="715"/>
                  </a:lnTo>
                  <a:lnTo>
                    <a:pt x="1032" y="718"/>
                  </a:lnTo>
                  <a:lnTo>
                    <a:pt x="771" y="780"/>
                  </a:lnTo>
                  <a:close/>
                  <a:moveTo>
                    <a:pt x="674" y="617"/>
                  </a:moveTo>
                  <a:lnTo>
                    <a:pt x="483" y="617"/>
                  </a:lnTo>
                  <a:lnTo>
                    <a:pt x="596" y="593"/>
                  </a:lnTo>
                  <a:lnTo>
                    <a:pt x="586" y="586"/>
                  </a:lnTo>
                  <a:lnTo>
                    <a:pt x="648" y="569"/>
                  </a:lnTo>
                  <a:lnTo>
                    <a:pt x="653" y="574"/>
                  </a:lnTo>
                  <a:lnTo>
                    <a:pt x="660" y="578"/>
                  </a:lnTo>
                  <a:lnTo>
                    <a:pt x="663" y="586"/>
                  </a:lnTo>
                  <a:lnTo>
                    <a:pt x="674" y="617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  <p:sp>
        <p:nvSpPr>
          <p:cNvPr id="18" name="AutoShape 976"/>
          <p:cNvSpPr>
            <a:spLocks/>
          </p:cNvSpPr>
          <p:nvPr/>
        </p:nvSpPr>
        <p:spPr bwMode="auto">
          <a:xfrm>
            <a:off x="9017000" y="4826954"/>
            <a:ext cx="1193800" cy="1147445"/>
          </a:xfrm>
          <a:custGeom>
            <a:avLst/>
            <a:gdLst>
              <a:gd name="T0" fmla="+- 0 12163 11820"/>
              <a:gd name="T1" fmla="*/ T0 w 1880"/>
              <a:gd name="T2" fmla="+- 0 372 -245"/>
              <a:gd name="T3" fmla="*/ 372 h 1807"/>
              <a:gd name="T4" fmla="+- 0 12348 11820"/>
              <a:gd name="T5" fmla="*/ T4 w 1880"/>
              <a:gd name="T6" fmla="+- 0 -132 -245"/>
              <a:gd name="T7" fmla="*/ -132 h 1807"/>
              <a:gd name="T8" fmla="+- 0 12731 11820"/>
              <a:gd name="T9" fmla="*/ T8 w 1880"/>
              <a:gd name="T10" fmla="+- 0 -243 -245"/>
              <a:gd name="T11" fmla="*/ -243 h 1807"/>
              <a:gd name="T12" fmla="+- 0 12789 11820"/>
              <a:gd name="T13" fmla="*/ T12 w 1880"/>
              <a:gd name="T14" fmla="+- 0 -243 -245"/>
              <a:gd name="T15" fmla="*/ -243 h 1807"/>
              <a:gd name="T16" fmla="+- 0 13572 11820"/>
              <a:gd name="T17" fmla="*/ T16 w 1880"/>
              <a:gd name="T18" fmla="+- 0 -10 -245"/>
              <a:gd name="T19" fmla="*/ -10 h 1807"/>
              <a:gd name="T20" fmla="+- 0 12862 11820"/>
              <a:gd name="T21" fmla="*/ T20 w 1880"/>
              <a:gd name="T22" fmla="+- 0 372 -245"/>
              <a:gd name="T23" fmla="*/ 372 h 1807"/>
              <a:gd name="T24" fmla="+- 0 12731 11820"/>
              <a:gd name="T25" fmla="*/ T24 w 1880"/>
              <a:gd name="T26" fmla="+- 0 1559 -245"/>
              <a:gd name="T27" fmla="*/ 1559 h 1807"/>
              <a:gd name="T28" fmla="+- 0 11892 11820"/>
              <a:gd name="T29" fmla="*/ T28 w 1880"/>
              <a:gd name="T30" fmla="+- 0 1310 -245"/>
              <a:gd name="T31" fmla="*/ 1310 h 1807"/>
              <a:gd name="T32" fmla="+- 0 11840 11820"/>
              <a:gd name="T33" fmla="*/ T32 w 1880"/>
              <a:gd name="T34" fmla="+- 0 1273 -245"/>
              <a:gd name="T35" fmla="*/ 1273 h 1807"/>
              <a:gd name="T36" fmla="+- 0 11820 11820"/>
              <a:gd name="T37" fmla="*/ T36 w 1880"/>
              <a:gd name="T38" fmla="+- 0 1212 -245"/>
              <a:gd name="T39" fmla="*/ 1212 h 1807"/>
              <a:gd name="T40" fmla="+- 0 11825 11820"/>
              <a:gd name="T41" fmla="*/ T40 w 1880"/>
              <a:gd name="T42" fmla="+- 0 72 -245"/>
              <a:gd name="T43" fmla="*/ 72 h 1807"/>
              <a:gd name="T44" fmla="+- 0 11863 11820"/>
              <a:gd name="T45" fmla="*/ T44 w 1880"/>
              <a:gd name="T46" fmla="+- 0 21 -245"/>
              <a:gd name="T47" fmla="*/ 21 h 1807"/>
              <a:gd name="T48" fmla="+- 0 12163 11820"/>
              <a:gd name="T49" fmla="*/ T48 w 1880"/>
              <a:gd name="T50" fmla="+- 0 -74 -245"/>
              <a:gd name="T51" fmla="*/ -74 h 1807"/>
              <a:gd name="T52" fmla="+- 0 12862 11820"/>
              <a:gd name="T53" fmla="*/ T52 w 1880"/>
              <a:gd name="T54" fmla="+- 0 372 -245"/>
              <a:gd name="T55" fmla="*/ 372 h 1807"/>
              <a:gd name="T56" fmla="+- 0 13573 11820"/>
              <a:gd name="T57" fmla="*/ T56 w 1880"/>
              <a:gd name="T58" fmla="+- 0 1327 -245"/>
              <a:gd name="T59" fmla="*/ 1327 h 1807"/>
              <a:gd name="T60" fmla="+- 0 12789 11820"/>
              <a:gd name="T61" fmla="*/ T60 w 1880"/>
              <a:gd name="T62" fmla="+- 0 1559 -245"/>
              <a:gd name="T63" fmla="*/ 1559 h 1807"/>
              <a:gd name="T64" fmla="+- 0 13573 11820"/>
              <a:gd name="T65" fmla="*/ T64 w 1880"/>
              <a:gd name="T66" fmla="+- 0 1327 -245"/>
              <a:gd name="T67" fmla="*/ 1327 h 1807"/>
              <a:gd name="T68" fmla="+- 0 13495 11820"/>
              <a:gd name="T69" fmla="*/ T68 w 1880"/>
              <a:gd name="T70" fmla="+- 0 1135 -245"/>
              <a:gd name="T71" fmla="*/ 1135 h 1807"/>
              <a:gd name="T72" fmla="+- 0 12862 11820"/>
              <a:gd name="T73" fmla="*/ T72 w 1880"/>
              <a:gd name="T74" fmla="+- 0 -10 -245"/>
              <a:gd name="T75" fmla="*/ -10 h 1807"/>
              <a:gd name="T76" fmla="+- 0 13627 11820"/>
              <a:gd name="T77" fmla="*/ T76 w 1880"/>
              <a:gd name="T78" fmla="+- 0 7 -245"/>
              <a:gd name="T79" fmla="*/ 7 h 1807"/>
              <a:gd name="T80" fmla="+- 0 13679 11820"/>
              <a:gd name="T81" fmla="*/ T80 w 1880"/>
              <a:gd name="T82" fmla="+- 0 43 -245"/>
              <a:gd name="T83" fmla="*/ 43 h 1807"/>
              <a:gd name="T84" fmla="+- 0 13699 11820"/>
              <a:gd name="T85" fmla="*/ T84 w 1880"/>
              <a:gd name="T86" fmla="+- 0 103 -245"/>
              <a:gd name="T87" fmla="*/ 103 h 1807"/>
              <a:gd name="T88" fmla="+- 0 13695 11820"/>
              <a:gd name="T89" fmla="*/ T88 w 1880"/>
              <a:gd name="T90" fmla="+- 0 1245 -245"/>
              <a:gd name="T91" fmla="*/ 1245 h 1807"/>
              <a:gd name="T92" fmla="+- 0 13658 11820"/>
              <a:gd name="T93" fmla="*/ T92 w 1880"/>
              <a:gd name="T94" fmla="+- 0 1295 -245"/>
              <a:gd name="T95" fmla="*/ 1295 h 1807"/>
              <a:gd name="T96" fmla="+- 0 13573 11820"/>
              <a:gd name="T97" fmla="*/ T96 w 1880"/>
              <a:gd name="T98" fmla="+- 0 1327 -245"/>
              <a:gd name="T99" fmla="*/ 1327 h 1807"/>
              <a:gd name="T100" fmla="+- 0 13190 11820"/>
              <a:gd name="T101" fmla="*/ T100 w 1880"/>
              <a:gd name="T102" fmla="+- 0 350 -245"/>
              <a:gd name="T103" fmla="*/ 350 h 1807"/>
              <a:gd name="T104" fmla="+- 0 13198 11820"/>
              <a:gd name="T105" fmla="*/ T104 w 1880"/>
              <a:gd name="T106" fmla="+- 0 348 -245"/>
              <a:gd name="T107" fmla="*/ 348 h 1807"/>
              <a:gd name="T108" fmla="+- 0 13207 11820"/>
              <a:gd name="T109" fmla="*/ T108 w 1880"/>
              <a:gd name="T110" fmla="+- 0 353 -245"/>
              <a:gd name="T111" fmla="*/ 353 h 1807"/>
              <a:gd name="T112" fmla="+- 0 13188 11820"/>
              <a:gd name="T113" fmla="*/ T112 w 1880"/>
              <a:gd name="T114" fmla="+- 0 350 -245"/>
              <a:gd name="T115" fmla="*/ 350 h 1807"/>
              <a:gd name="T116" fmla="+- 0 13207 11820"/>
              <a:gd name="T117" fmla="*/ T116 w 1880"/>
              <a:gd name="T118" fmla="+- 0 353 -245"/>
              <a:gd name="T119" fmla="*/ 353 h 1807"/>
              <a:gd name="T120" fmla="+- 0 13066 11820"/>
              <a:gd name="T121" fmla="*/ T120 w 1880"/>
              <a:gd name="T122" fmla="+- 0 960 -245"/>
              <a:gd name="T123" fmla="*/ 960 h 1807"/>
              <a:gd name="T124" fmla="+- 0 13058 11820"/>
              <a:gd name="T125" fmla="*/ T124 w 1880"/>
              <a:gd name="T126" fmla="+- 0 955 -245"/>
              <a:gd name="T127" fmla="*/ 955 h 1807"/>
              <a:gd name="T128" fmla="+- 0 13051 11820"/>
              <a:gd name="T129" fmla="*/ T128 w 1880"/>
              <a:gd name="T130" fmla="+- 0 950 -245"/>
              <a:gd name="T131" fmla="*/ 950 h 1807"/>
              <a:gd name="T132" fmla="+- 0 13046 11820"/>
              <a:gd name="T133" fmla="*/ T132 w 1880"/>
              <a:gd name="T134" fmla="+- 0 936 -245"/>
              <a:gd name="T135" fmla="*/ 936 h 1807"/>
              <a:gd name="T136" fmla="+- 0 13044 11820"/>
              <a:gd name="T137" fmla="*/ T136 w 1880"/>
              <a:gd name="T138" fmla="+- 0 926 -245"/>
              <a:gd name="T139" fmla="*/ 926 h 1807"/>
              <a:gd name="T140" fmla="+- 0 13070 11820"/>
              <a:gd name="T141" fmla="*/ T140 w 1880"/>
              <a:gd name="T142" fmla="+- 0 737 -245"/>
              <a:gd name="T143" fmla="*/ 737 h 1807"/>
              <a:gd name="T144" fmla="+- 0 12962 11820"/>
              <a:gd name="T145" fmla="*/ T144 w 1880"/>
              <a:gd name="T146" fmla="+- 0 600 -245"/>
              <a:gd name="T147" fmla="*/ 600 h 1807"/>
              <a:gd name="T148" fmla="+- 0 12960 11820"/>
              <a:gd name="T149" fmla="*/ T148 w 1880"/>
              <a:gd name="T150" fmla="+- 0 586 -245"/>
              <a:gd name="T151" fmla="*/ 586 h 1807"/>
              <a:gd name="T152" fmla="+- 0 12958 11820"/>
              <a:gd name="T153" fmla="*/ T152 w 1880"/>
              <a:gd name="T154" fmla="+- 0 574 -245"/>
              <a:gd name="T155" fmla="*/ 574 h 1807"/>
              <a:gd name="T156" fmla="+- 0 12960 11820"/>
              <a:gd name="T157" fmla="*/ T156 w 1880"/>
              <a:gd name="T158" fmla="+- 0 559 -245"/>
              <a:gd name="T159" fmla="*/ 559 h 1807"/>
              <a:gd name="T160" fmla="+- 0 12972 11820"/>
              <a:gd name="T161" fmla="*/ T160 w 1880"/>
              <a:gd name="T162" fmla="+- 0 545 -245"/>
              <a:gd name="T163" fmla="*/ 545 h 1807"/>
              <a:gd name="T164" fmla="+- 0 12982 11820"/>
              <a:gd name="T165" fmla="*/ T164 w 1880"/>
              <a:gd name="T166" fmla="+- 0 542 -245"/>
              <a:gd name="T167" fmla="*/ 542 h 1807"/>
              <a:gd name="T168" fmla="+- 0 13176 11820"/>
              <a:gd name="T169" fmla="*/ T168 w 1880"/>
              <a:gd name="T170" fmla="+- 0 365 -245"/>
              <a:gd name="T171" fmla="*/ 365 h 1807"/>
              <a:gd name="T172" fmla="+- 0 13178 11820"/>
              <a:gd name="T173" fmla="*/ T172 w 1880"/>
              <a:gd name="T174" fmla="+- 0 360 -245"/>
              <a:gd name="T175" fmla="*/ 360 h 1807"/>
              <a:gd name="T176" fmla="+- 0 13181 11820"/>
              <a:gd name="T177" fmla="*/ T176 w 1880"/>
              <a:gd name="T178" fmla="+- 0 355 -245"/>
              <a:gd name="T179" fmla="*/ 355 h 1807"/>
              <a:gd name="T180" fmla="+- 0 13210 11820"/>
              <a:gd name="T181" fmla="*/ T180 w 1880"/>
              <a:gd name="T182" fmla="+- 0 353 -245"/>
              <a:gd name="T183" fmla="*/ 353 h 1807"/>
              <a:gd name="T184" fmla="+- 0 13214 11820"/>
              <a:gd name="T185" fmla="*/ T184 w 1880"/>
              <a:gd name="T186" fmla="+- 0 360 -245"/>
              <a:gd name="T187" fmla="*/ 360 h 1807"/>
              <a:gd name="T188" fmla="+- 0 13219 11820"/>
              <a:gd name="T189" fmla="*/ T188 w 1880"/>
              <a:gd name="T190" fmla="+- 0 367 -245"/>
              <a:gd name="T191" fmla="*/ 367 h 1807"/>
              <a:gd name="T192" fmla="+- 0 13272 11820"/>
              <a:gd name="T193" fmla="*/ T192 w 1880"/>
              <a:gd name="T194" fmla="+- 0 528 -245"/>
              <a:gd name="T195" fmla="*/ 528 h 1807"/>
              <a:gd name="T196" fmla="+- 0 13387 11820"/>
              <a:gd name="T197" fmla="*/ T196 w 1880"/>
              <a:gd name="T198" fmla="+- 0 559 -245"/>
              <a:gd name="T199" fmla="*/ 559 h 1807"/>
              <a:gd name="T200" fmla="+- 0 13397 11820"/>
              <a:gd name="T201" fmla="*/ T200 w 1880"/>
              <a:gd name="T202" fmla="+- 0 574 -245"/>
              <a:gd name="T203" fmla="*/ 574 h 1807"/>
              <a:gd name="T204" fmla="+- 0 13399 11820"/>
              <a:gd name="T205" fmla="*/ T204 w 1880"/>
              <a:gd name="T206" fmla="+- 0 595 -245"/>
              <a:gd name="T207" fmla="*/ 595 h 1807"/>
              <a:gd name="T208" fmla="+- 0 13397 11820"/>
              <a:gd name="T209" fmla="*/ T208 w 1880"/>
              <a:gd name="T210" fmla="+- 0 607 -245"/>
              <a:gd name="T211" fmla="*/ 607 h 1807"/>
              <a:gd name="T212" fmla="+- 0 13315 11820"/>
              <a:gd name="T213" fmla="*/ T212 w 1880"/>
              <a:gd name="T214" fmla="+- 0 727 -245"/>
              <a:gd name="T215" fmla="*/ 727 h 1807"/>
              <a:gd name="T216" fmla="+- 0 13200 11820"/>
              <a:gd name="T217" fmla="*/ T216 w 1880"/>
              <a:gd name="T218" fmla="+- 0 859 -245"/>
              <a:gd name="T219" fmla="*/ 859 h 1807"/>
              <a:gd name="T220" fmla="+- 0 13080 11820"/>
              <a:gd name="T221" fmla="*/ T220 w 1880"/>
              <a:gd name="T222" fmla="+- 0 958 -245"/>
              <a:gd name="T223" fmla="*/ 958 h 1807"/>
              <a:gd name="T224" fmla="+- 0 13075 11820"/>
              <a:gd name="T225" fmla="*/ T224 w 1880"/>
              <a:gd name="T226" fmla="+- 0 960 -245"/>
              <a:gd name="T227" fmla="*/ 960 h 1807"/>
              <a:gd name="T228" fmla="+- 0 13306 11820"/>
              <a:gd name="T229" fmla="*/ T228 w 1880"/>
              <a:gd name="T230" fmla="+- 0 931 -245"/>
              <a:gd name="T231" fmla="*/ 931 h 1807"/>
              <a:gd name="T232" fmla="+- 0 13200 11820"/>
              <a:gd name="T233" fmla="*/ T232 w 1880"/>
              <a:gd name="T234" fmla="+- 0 859 -245"/>
              <a:gd name="T235" fmla="*/ 859 h 1807"/>
              <a:gd name="T236" fmla="+- 0 13334 11820"/>
              <a:gd name="T237" fmla="*/ T236 w 1880"/>
              <a:gd name="T238" fmla="+- 0 890 -245"/>
              <a:gd name="T239" fmla="*/ 890 h 1807"/>
              <a:gd name="T240" fmla="+- 0 13332 11820"/>
              <a:gd name="T241" fmla="*/ T240 w 1880"/>
              <a:gd name="T242" fmla="+- 0 914 -245"/>
              <a:gd name="T243" fmla="*/ 914 h 1807"/>
              <a:gd name="T244" fmla="+- 0 13327 11820"/>
              <a:gd name="T245" fmla="*/ T244 w 1880"/>
              <a:gd name="T246" fmla="+- 0 922 -245"/>
              <a:gd name="T247" fmla="*/ 922 h 1807"/>
              <a:gd name="T248" fmla="+- 0 13318 11820"/>
              <a:gd name="T249" fmla="*/ T248 w 1880"/>
              <a:gd name="T250" fmla="+- 0 929 -245"/>
              <a:gd name="T251" fmla="*/ 929 h 1807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  <a:cxn ang="0">
                <a:pos x="T133" y="T135"/>
              </a:cxn>
              <a:cxn ang="0">
                <a:pos x="T137" y="T139"/>
              </a:cxn>
              <a:cxn ang="0">
                <a:pos x="T141" y="T143"/>
              </a:cxn>
              <a:cxn ang="0">
                <a:pos x="T145" y="T147"/>
              </a:cxn>
              <a:cxn ang="0">
                <a:pos x="T149" y="T151"/>
              </a:cxn>
              <a:cxn ang="0">
                <a:pos x="T153" y="T155"/>
              </a:cxn>
              <a:cxn ang="0">
                <a:pos x="T157" y="T159"/>
              </a:cxn>
              <a:cxn ang="0">
                <a:pos x="T161" y="T163"/>
              </a:cxn>
              <a:cxn ang="0">
                <a:pos x="T165" y="T167"/>
              </a:cxn>
              <a:cxn ang="0">
                <a:pos x="T169" y="T171"/>
              </a:cxn>
              <a:cxn ang="0">
                <a:pos x="T173" y="T175"/>
              </a:cxn>
              <a:cxn ang="0">
                <a:pos x="T177" y="T179"/>
              </a:cxn>
              <a:cxn ang="0">
                <a:pos x="T181" y="T183"/>
              </a:cxn>
              <a:cxn ang="0">
                <a:pos x="T185" y="T187"/>
              </a:cxn>
              <a:cxn ang="0">
                <a:pos x="T189" y="T191"/>
              </a:cxn>
              <a:cxn ang="0">
                <a:pos x="T193" y="T195"/>
              </a:cxn>
              <a:cxn ang="0">
                <a:pos x="T197" y="T199"/>
              </a:cxn>
              <a:cxn ang="0">
                <a:pos x="T201" y="T203"/>
              </a:cxn>
              <a:cxn ang="0">
                <a:pos x="T205" y="T207"/>
              </a:cxn>
              <a:cxn ang="0">
                <a:pos x="T209" y="T211"/>
              </a:cxn>
              <a:cxn ang="0">
                <a:pos x="T213" y="T215"/>
              </a:cxn>
              <a:cxn ang="0">
                <a:pos x="T217" y="T219"/>
              </a:cxn>
              <a:cxn ang="0">
                <a:pos x="T221" y="T223"/>
              </a:cxn>
              <a:cxn ang="0">
                <a:pos x="T225" y="T227"/>
              </a:cxn>
              <a:cxn ang="0">
                <a:pos x="T229" y="T231"/>
              </a:cxn>
              <a:cxn ang="0">
                <a:pos x="T233" y="T235"/>
              </a:cxn>
              <a:cxn ang="0">
                <a:pos x="T237" y="T239"/>
              </a:cxn>
              <a:cxn ang="0">
                <a:pos x="T241" y="T243"/>
              </a:cxn>
              <a:cxn ang="0">
                <a:pos x="T245" y="T247"/>
              </a:cxn>
              <a:cxn ang="0">
                <a:pos x="T249" y="T251"/>
              </a:cxn>
            </a:cxnLst>
            <a:rect l="0" t="0" r="r" b="b"/>
            <a:pathLst>
              <a:path w="1880" h="1807">
                <a:moveTo>
                  <a:pt x="1042" y="617"/>
                </a:moveTo>
                <a:lnTo>
                  <a:pt x="343" y="617"/>
                </a:lnTo>
                <a:lnTo>
                  <a:pt x="528" y="583"/>
                </a:lnTo>
                <a:lnTo>
                  <a:pt x="528" y="113"/>
                </a:lnTo>
                <a:lnTo>
                  <a:pt x="883" y="7"/>
                </a:lnTo>
                <a:lnTo>
                  <a:pt x="911" y="2"/>
                </a:lnTo>
                <a:lnTo>
                  <a:pt x="940" y="0"/>
                </a:lnTo>
                <a:lnTo>
                  <a:pt x="969" y="2"/>
                </a:lnTo>
                <a:lnTo>
                  <a:pt x="998" y="7"/>
                </a:lnTo>
                <a:lnTo>
                  <a:pt x="1752" y="235"/>
                </a:lnTo>
                <a:lnTo>
                  <a:pt x="1042" y="235"/>
                </a:lnTo>
                <a:lnTo>
                  <a:pt x="1042" y="617"/>
                </a:lnTo>
                <a:close/>
                <a:moveTo>
                  <a:pt x="940" y="1807"/>
                </a:moveTo>
                <a:lnTo>
                  <a:pt x="911" y="1804"/>
                </a:lnTo>
                <a:lnTo>
                  <a:pt x="883" y="1798"/>
                </a:lnTo>
                <a:lnTo>
                  <a:pt x="72" y="1555"/>
                </a:lnTo>
                <a:lnTo>
                  <a:pt x="43" y="1540"/>
                </a:lnTo>
                <a:lnTo>
                  <a:pt x="20" y="1518"/>
                </a:lnTo>
                <a:lnTo>
                  <a:pt x="5" y="1490"/>
                </a:lnTo>
                <a:lnTo>
                  <a:pt x="0" y="1457"/>
                </a:lnTo>
                <a:lnTo>
                  <a:pt x="0" y="348"/>
                </a:lnTo>
                <a:lnTo>
                  <a:pt x="5" y="317"/>
                </a:lnTo>
                <a:lnTo>
                  <a:pt x="20" y="288"/>
                </a:lnTo>
                <a:lnTo>
                  <a:pt x="43" y="266"/>
                </a:lnTo>
                <a:lnTo>
                  <a:pt x="72" y="252"/>
                </a:lnTo>
                <a:lnTo>
                  <a:pt x="343" y="171"/>
                </a:lnTo>
                <a:lnTo>
                  <a:pt x="343" y="617"/>
                </a:lnTo>
                <a:lnTo>
                  <a:pt x="1042" y="617"/>
                </a:lnTo>
                <a:lnTo>
                  <a:pt x="1042" y="1572"/>
                </a:lnTo>
                <a:lnTo>
                  <a:pt x="1753" y="1572"/>
                </a:lnTo>
                <a:lnTo>
                  <a:pt x="998" y="1798"/>
                </a:lnTo>
                <a:lnTo>
                  <a:pt x="969" y="1804"/>
                </a:lnTo>
                <a:lnTo>
                  <a:pt x="940" y="1807"/>
                </a:lnTo>
                <a:close/>
                <a:moveTo>
                  <a:pt x="1753" y="1572"/>
                </a:moveTo>
                <a:lnTo>
                  <a:pt x="1042" y="1572"/>
                </a:lnTo>
                <a:lnTo>
                  <a:pt x="1675" y="1380"/>
                </a:lnTo>
                <a:lnTo>
                  <a:pt x="1675" y="425"/>
                </a:lnTo>
                <a:lnTo>
                  <a:pt x="1042" y="235"/>
                </a:lnTo>
                <a:lnTo>
                  <a:pt x="1752" y="235"/>
                </a:lnTo>
                <a:lnTo>
                  <a:pt x="1807" y="252"/>
                </a:lnTo>
                <a:lnTo>
                  <a:pt x="1837" y="266"/>
                </a:lnTo>
                <a:lnTo>
                  <a:pt x="1859" y="288"/>
                </a:lnTo>
                <a:lnTo>
                  <a:pt x="1874" y="317"/>
                </a:lnTo>
                <a:lnTo>
                  <a:pt x="1879" y="348"/>
                </a:lnTo>
                <a:lnTo>
                  <a:pt x="1879" y="1457"/>
                </a:lnTo>
                <a:lnTo>
                  <a:pt x="1875" y="1490"/>
                </a:lnTo>
                <a:lnTo>
                  <a:pt x="1861" y="1518"/>
                </a:lnTo>
                <a:lnTo>
                  <a:pt x="1838" y="1540"/>
                </a:lnTo>
                <a:lnTo>
                  <a:pt x="1810" y="1555"/>
                </a:lnTo>
                <a:lnTo>
                  <a:pt x="1753" y="1572"/>
                </a:lnTo>
                <a:close/>
                <a:moveTo>
                  <a:pt x="1380" y="595"/>
                </a:moveTo>
                <a:lnTo>
                  <a:pt x="1370" y="595"/>
                </a:lnTo>
                <a:lnTo>
                  <a:pt x="1373" y="593"/>
                </a:lnTo>
                <a:lnTo>
                  <a:pt x="1378" y="593"/>
                </a:lnTo>
                <a:lnTo>
                  <a:pt x="1380" y="595"/>
                </a:lnTo>
                <a:close/>
                <a:moveTo>
                  <a:pt x="1387" y="598"/>
                </a:moveTo>
                <a:lnTo>
                  <a:pt x="1366" y="598"/>
                </a:lnTo>
                <a:lnTo>
                  <a:pt x="1368" y="595"/>
                </a:lnTo>
                <a:lnTo>
                  <a:pt x="1385" y="595"/>
                </a:lnTo>
                <a:lnTo>
                  <a:pt x="1387" y="598"/>
                </a:lnTo>
                <a:close/>
                <a:moveTo>
                  <a:pt x="1255" y="1205"/>
                </a:moveTo>
                <a:lnTo>
                  <a:pt x="1246" y="1205"/>
                </a:lnTo>
                <a:lnTo>
                  <a:pt x="1241" y="1203"/>
                </a:lnTo>
                <a:lnTo>
                  <a:pt x="1238" y="1200"/>
                </a:lnTo>
                <a:lnTo>
                  <a:pt x="1234" y="1198"/>
                </a:lnTo>
                <a:lnTo>
                  <a:pt x="1231" y="1195"/>
                </a:lnTo>
                <a:lnTo>
                  <a:pt x="1226" y="1186"/>
                </a:lnTo>
                <a:lnTo>
                  <a:pt x="1226" y="1181"/>
                </a:lnTo>
                <a:lnTo>
                  <a:pt x="1224" y="1176"/>
                </a:lnTo>
                <a:lnTo>
                  <a:pt x="1224" y="1171"/>
                </a:lnTo>
                <a:lnTo>
                  <a:pt x="1226" y="1167"/>
                </a:lnTo>
                <a:lnTo>
                  <a:pt x="1250" y="982"/>
                </a:lnTo>
                <a:lnTo>
                  <a:pt x="1147" y="852"/>
                </a:lnTo>
                <a:lnTo>
                  <a:pt x="1142" y="845"/>
                </a:lnTo>
                <a:lnTo>
                  <a:pt x="1140" y="838"/>
                </a:lnTo>
                <a:lnTo>
                  <a:pt x="1140" y="831"/>
                </a:lnTo>
                <a:lnTo>
                  <a:pt x="1138" y="823"/>
                </a:lnTo>
                <a:lnTo>
                  <a:pt x="1138" y="819"/>
                </a:lnTo>
                <a:lnTo>
                  <a:pt x="1140" y="811"/>
                </a:lnTo>
                <a:lnTo>
                  <a:pt x="1140" y="804"/>
                </a:lnTo>
                <a:lnTo>
                  <a:pt x="1142" y="799"/>
                </a:lnTo>
                <a:lnTo>
                  <a:pt x="1152" y="790"/>
                </a:lnTo>
                <a:lnTo>
                  <a:pt x="1157" y="787"/>
                </a:lnTo>
                <a:lnTo>
                  <a:pt x="1162" y="787"/>
                </a:lnTo>
                <a:lnTo>
                  <a:pt x="1298" y="766"/>
                </a:lnTo>
                <a:lnTo>
                  <a:pt x="1356" y="610"/>
                </a:lnTo>
                <a:lnTo>
                  <a:pt x="1358" y="607"/>
                </a:lnTo>
                <a:lnTo>
                  <a:pt x="1358" y="605"/>
                </a:lnTo>
                <a:lnTo>
                  <a:pt x="1361" y="603"/>
                </a:lnTo>
                <a:lnTo>
                  <a:pt x="1361" y="600"/>
                </a:lnTo>
                <a:lnTo>
                  <a:pt x="1363" y="598"/>
                </a:lnTo>
                <a:lnTo>
                  <a:pt x="1390" y="598"/>
                </a:lnTo>
                <a:lnTo>
                  <a:pt x="1390" y="600"/>
                </a:lnTo>
                <a:lnTo>
                  <a:pt x="1394" y="605"/>
                </a:lnTo>
                <a:lnTo>
                  <a:pt x="1394" y="607"/>
                </a:lnTo>
                <a:lnTo>
                  <a:pt x="1399" y="612"/>
                </a:lnTo>
                <a:lnTo>
                  <a:pt x="1399" y="615"/>
                </a:lnTo>
                <a:lnTo>
                  <a:pt x="1452" y="773"/>
                </a:lnTo>
                <a:lnTo>
                  <a:pt x="1562" y="802"/>
                </a:lnTo>
                <a:lnTo>
                  <a:pt x="1567" y="804"/>
                </a:lnTo>
                <a:lnTo>
                  <a:pt x="1577" y="814"/>
                </a:lnTo>
                <a:lnTo>
                  <a:pt x="1577" y="819"/>
                </a:lnTo>
                <a:lnTo>
                  <a:pt x="1579" y="823"/>
                </a:lnTo>
                <a:lnTo>
                  <a:pt x="1579" y="840"/>
                </a:lnTo>
                <a:lnTo>
                  <a:pt x="1577" y="847"/>
                </a:lnTo>
                <a:lnTo>
                  <a:pt x="1577" y="852"/>
                </a:lnTo>
                <a:lnTo>
                  <a:pt x="1572" y="857"/>
                </a:lnTo>
                <a:lnTo>
                  <a:pt x="1495" y="972"/>
                </a:lnTo>
                <a:lnTo>
                  <a:pt x="1511" y="1104"/>
                </a:lnTo>
                <a:lnTo>
                  <a:pt x="1380" y="1104"/>
                </a:lnTo>
                <a:lnTo>
                  <a:pt x="1265" y="1200"/>
                </a:lnTo>
                <a:lnTo>
                  <a:pt x="1260" y="1203"/>
                </a:lnTo>
                <a:lnTo>
                  <a:pt x="1258" y="1203"/>
                </a:lnTo>
                <a:lnTo>
                  <a:pt x="1255" y="1205"/>
                </a:lnTo>
                <a:close/>
                <a:moveTo>
                  <a:pt x="1493" y="1176"/>
                </a:moveTo>
                <a:lnTo>
                  <a:pt x="1486" y="1176"/>
                </a:lnTo>
                <a:lnTo>
                  <a:pt x="1483" y="1174"/>
                </a:lnTo>
                <a:lnTo>
                  <a:pt x="1380" y="1104"/>
                </a:lnTo>
                <a:lnTo>
                  <a:pt x="1511" y="1104"/>
                </a:lnTo>
                <a:lnTo>
                  <a:pt x="1514" y="1135"/>
                </a:lnTo>
                <a:lnTo>
                  <a:pt x="1514" y="1155"/>
                </a:lnTo>
                <a:lnTo>
                  <a:pt x="1512" y="1159"/>
                </a:lnTo>
                <a:lnTo>
                  <a:pt x="1510" y="1162"/>
                </a:lnTo>
                <a:lnTo>
                  <a:pt x="1507" y="1167"/>
                </a:lnTo>
                <a:lnTo>
                  <a:pt x="1500" y="1174"/>
                </a:lnTo>
                <a:lnTo>
                  <a:pt x="1498" y="1174"/>
                </a:lnTo>
                <a:lnTo>
                  <a:pt x="1493" y="1176"/>
                </a:lnTo>
                <a:close/>
              </a:path>
            </a:pathLst>
          </a:custGeom>
          <a:solidFill>
            <a:srgbClr val="18215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7086601" y="5334000"/>
            <a:ext cx="9156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90550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=</a:t>
            </a:r>
            <a:endParaRPr lang="en-US" sz="800" dirty="0">
              <a:solidFill>
                <a:srgbClr val="FF0000"/>
              </a:solidFill>
              <a:ea typeface="Arial" panose="020B0604020202020204" pitchFamily="34" charset="0"/>
            </a:endParaRPr>
          </a:p>
        </p:txBody>
      </p:sp>
      <p:grpSp>
        <p:nvGrpSpPr>
          <p:cNvPr id="29" name="Group 28"/>
          <p:cNvGrpSpPr>
            <a:grpSpLocks/>
          </p:cNvGrpSpPr>
          <p:nvPr/>
        </p:nvGrpSpPr>
        <p:grpSpPr bwMode="auto">
          <a:xfrm>
            <a:off x="2165350" y="2285366"/>
            <a:ext cx="1766570" cy="366395"/>
            <a:chOff x="1010" y="37"/>
            <a:chExt cx="2782" cy="577"/>
          </a:xfrm>
        </p:grpSpPr>
        <p:sp>
          <p:nvSpPr>
            <p:cNvPr id="30" name="AutoShape 994"/>
            <p:cNvSpPr>
              <a:spLocks/>
            </p:cNvSpPr>
            <p:nvPr/>
          </p:nvSpPr>
          <p:spPr bwMode="auto">
            <a:xfrm>
              <a:off x="1195" y="37"/>
              <a:ext cx="2597" cy="471"/>
            </a:xfrm>
            <a:custGeom>
              <a:avLst/>
              <a:gdLst>
                <a:gd name="T0" fmla="+- 0 1241 1195"/>
                <a:gd name="T1" fmla="*/ T0 w 2597"/>
                <a:gd name="T2" fmla="+- 0 352 38"/>
                <a:gd name="T3" fmla="*/ 352 h 471"/>
                <a:gd name="T4" fmla="+- 0 1238 1195"/>
                <a:gd name="T5" fmla="*/ T4 w 2597"/>
                <a:gd name="T6" fmla="+- 0 508 38"/>
                <a:gd name="T7" fmla="*/ 508 h 471"/>
                <a:gd name="T8" fmla="+- 0 1238 1195"/>
                <a:gd name="T9" fmla="*/ T8 w 2597"/>
                <a:gd name="T10" fmla="+- 0 508 38"/>
                <a:gd name="T11" fmla="*/ 508 h 471"/>
                <a:gd name="T12" fmla="+- 0 1241 1195"/>
                <a:gd name="T13" fmla="*/ T12 w 2597"/>
                <a:gd name="T14" fmla="+- 0 465 38"/>
                <a:gd name="T15" fmla="*/ 465 h 471"/>
                <a:gd name="T16" fmla="+- 0 1195 1195"/>
                <a:gd name="T17" fmla="*/ T16 w 2597"/>
                <a:gd name="T18" fmla="+- 0 172 38"/>
                <a:gd name="T19" fmla="*/ 172 h 471"/>
                <a:gd name="T20" fmla="+- 0 1195 1195"/>
                <a:gd name="T21" fmla="*/ T20 w 2597"/>
                <a:gd name="T22" fmla="+- 0 126 38"/>
                <a:gd name="T23" fmla="*/ 126 h 471"/>
                <a:gd name="T24" fmla="+- 0 1286 1195"/>
                <a:gd name="T25" fmla="*/ T24 w 2597"/>
                <a:gd name="T26" fmla="+- 0 59 38"/>
                <a:gd name="T27" fmla="*/ 59 h 471"/>
                <a:gd name="T28" fmla="+- 0 1241 1195"/>
                <a:gd name="T29" fmla="*/ T28 w 2597"/>
                <a:gd name="T30" fmla="+- 0 126 38"/>
                <a:gd name="T31" fmla="*/ 126 h 471"/>
                <a:gd name="T32" fmla="+- 0 1241 1195"/>
                <a:gd name="T33" fmla="*/ T32 w 2597"/>
                <a:gd name="T34" fmla="+- 0 81 38"/>
                <a:gd name="T35" fmla="*/ 81 h 471"/>
                <a:gd name="T36" fmla="+- 0 1286 1195"/>
                <a:gd name="T37" fmla="*/ T36 w 2597"/>
                <a:gd name="T38" fmla="+- 0 59 38"/>
                <a:gd name="T39" fmla="*/ 59 h 471"/>
                <a:gd name="T40" fmla="+- 0 1330 1195"/>
                <a:gd name="T41" fmla="*/ T40 w 2597"/>
                <a:gd name="T42" fmla="+- 0 38 38"/>
                <a:gd name="T43" fmla="*/ 38 h 471"/>
                <a:gd name="T44" fmla="+- 0 1510 1195"/>
                <a:gd name="T45" fmla="*/ T44 w 2597"/>
                <a:gd name="T46" fmla="+- 0 81 38"/>
                <a:gd name="T47" fmla="*/ 81 h 471"/>
                <a:gd name="T48" fmla="+- 0 1826 1195"/>
                <a:gd name="T49" fmla="*/ T48 w 2597"/>
                <a:gd name="T50" fmla="+- 0 81 38"/>
                <a:gd name="T51" fmla="*/ 81 h 471"/>
                <a:gd name="T52" fmla="+- 0 1826 1195"/>
                <a:gd name="T53" fmla="*/ T52 w 2597"/>
                <a:gd name="T54" fmla="+- 0 81 38"/>
                <a:gd name="T55" fmla="*/ 81 h 471"/>
                <a:gd name="T56" fmla="+- 0 2006 1195"/>
                <a:gd name="T57" fmla="*/ T56 w 2597"/>
                <a:gd name="T58" fmla="+- 0 38 38"/>
                <a:gd name="T59" fmla="*/ 38 h 471"/>
                <a:gd name="T60" fmla="+- 0 2050 1195"/>
                <a:gd name="T61" fmla="*/ T60 w 2597"/>
                <a:gd name="T62" fmla="+- 0 38 38"/>
                <a:gd name="T63" fmla="*/ 38 h 471"/>
                <a:gd name="T64" fmla="+- 0 2230 1195"/>
                <a:gd name="T65" fmla="*/ T64 w 2597"/>
                <a:gd name="T66" fmla="+- 0 81 38"/>
                <a:gd name="T67" fmla="*/ 81 h 471"/>
                <a:gd name="T68" fmla="+- 0 2546 1195"/>
                <a:gd name="T69" fmla="*/ T68 w 2597"/>
                <a:gd name="T70" fmla="+- 0 81 38"/>
                <a:gd name="T71" fmla="*/ 81 h 471"/>
                <a:gd name="T72" fmla="+- 0 2546 1195"/>
                <a:gd name="T73" fmla="*/ T72 w 2597"/>
                <a:gd name="T74" fmla="+- 0 81 38"/>
                <a:gd name="T75" fmla="*/ 81 h 471"/>
                <a:gd name="T76" fmla="+- 0 2726 1195"/>
                <a:gd name="T77" fmla="*/ T76 w 2597"/>
                <a:gd name="T78" fmla="+- 0 38 38"/>
                <a:gd name="T79" fmla="*/ 38 h 471"/>
                <a:gd name="T80" fmla="+- 0 2770 1195"/>
                <a:gd name="T81" fmla="*/ T80 w 2597"/>
                <a:gd name="T82" fmla="+- 0 38 38"/>
                <a:gd name="T83" fmla="*/ 38 h 471"/>
                <a:gd name="T84" fmla="+- 0 2950 1195"/>
                <a:gd name="T85" fmla="*/ T84 w 2597"/>
                <a:gd name="T86" fmla="+- 0 81 38"/>
                <a:gd name="T87" fmla="*/ 81 h 471"/>
                <a:gd name="T88" fmla="+- 0 3266 1195"/>
                <a:gd name="T89" fmla="*/ T88 w 2597"/>
                <a:gd name="T90" fmla="+- 0 81 38"/>
                <a:gd name="T91" fmla="*/ 81 h 471"/>
                <a:gd name="T92" fmla="+- 0 3266 1195"/>
                <a:gd name="T93" fmla="*/ T92 w 2597"/>
                <a:gd name="T94" fmla="+- 0 81 38"/>
                <a:gd name="T95" fmla="*/ 81 h 471"/>
                <a:gd name="T96" fmla="+- 0 3446 1195"/>
                <a:gd name="T97" fmla="*/ T96 w 2597"/>
                <a:gd name="T98" fmla="+- 0 38 38"/>
                <a:gd name="T99" fmla="*/ 38 h 471"/>
                <a:gd name="T100" fmla="+- 0 3490 1195"/>
                <a:gd name="T101" fmla="*/ T100 w 2597"/>
                <a:gd name="T102" fmla="+- 0 38 38"/>
                <a:gd name="T103" fmla="*/ 38 h 471"/>
                <a:gd name="T104" fmla="+- 0 3670 1195"/>
                <a:gd name="T105" fmla="*/ T104 w 2597"/>
                <a:gd name="T106" fmla="+- 0 81 38"/>
                <a:gd name="T107" fmla="*/ 81 h 471"/>
                <a:gd name="T108" fmla="+- 0 3792 1195"/>
                <a:gd name="T109" fmla="*/ T108 w 2597"/>
                <a:gd name="T110" fmla="+- 0 59 38"/>
                <a:gd name="T111" fmla="*/ 59 h 471"/>
                <a:gd name="T112" fmla="+- 0 3749 1195"/>
                <a:gd name="T113" fmla="*/ T112 w 2597"/>
                <a:gd name="T114" fmla="+- 0 95 38"/>
                <a:gd name="T115" fmla="*/ 95 h 471"/>
                <a:gd name="T116" fmla="+- 0 3792 1195"/>
                <a:gd name="T117" fmla="*/ T116 w 2597"/>
                <a:gd name="T118" fmla="+- 0 95 38"/>
                <a:gd name="T119" fmla="*/ 95 h 471"/>
                <a:gd name="T120" fmla="+- 0 3792 1195"/>
                <a:gd name="T121" fmla="*/ T120 w 2597"/>
                <a:gd name="T122" fmla="+- 0 59 38"/>
                <a:gd name="T123" fmla="*/ 59 h 471"/>
                <a:gd name="T124" fmla="+- 0 3749 1195"/>
                <a:gd name="T125" fmla="*/ T124 w 2597"/>
                <a:gd name="T126" fmla="+- 0 138 38"/>
                <a:gd name="T127" fmla="*/ 138 h 471"/>
                <a:gd name="T128" fmla="+- 0 3749 1195"/>
                <a:gd name="T129" fmla="*/ T128 w 2597"/>
                <a:gd name="T130" fmla="+- 0 455 38"/>
                <a:gd name="T131" fmla="*/ 455 h 471"/>
                <a:gd name="T132" fmla="+- 0 3758 1195"/>
                <a:gd name="T133" fmla="*/ T132 w 2597"/>
                <a:gd name="T134" fmla="+- 0 508 38"/>
                <a:gd name="T135" fmla="*/ 508 h 471"/>
                <a:gd name="T136" fmla="+- 0 3758 1195"/>
                <a:gd name="T137" fmla="*/ T136 w 2597"/>
                <a:gd name="T138" fmla="+- 0 508 38"/>
                <a:gd name="T139" fmla="*/ 508 h 471"/>
                <a:gd name="T140" fmla="+- 0 3578 1195"/>
                <a:gd name="T141" fmla="*/ T140 w 2597"/>
                <a:gd name="T142" fmla="+- 0 465 38"/>
                <a:gd name="T143" fmla="*/ 465 h 471"/>
                <a:gd name="T144" fmla="+- 0 3262 1195"/>
                <a:gd name="T145" fmla="*/ T144 w 2597"/>
                <a:gd name="T146" fmla="+- 0 465 38"/>
                <a:gd name="T147" fmla="*/ 465 h 471"/>
                <a:gd name="T148" fmla="+- 0 3082 1195"/>
                <a:gd name="T149" fmla="*/ T148 w 2597"/>
                <a:gd name="T150" fmla="+- 0 508 38"/>
                <a:gd name="T151" fmla="*/ 508 h 471"/>
                <a:gd name="T152" fmla="+- 0 3038 1195"/>
                <a:gd name="T153" fmla="*/ T152 w 2597"/>
                <a:gd name="T154" fmla="+- 0 508 38"/>
                <a:gd name="T155" fmla="*/ 508 h 471"/>
                <a:gd name="T156" fmla="+- 0 3038 1195"/>
                <a:gd name="T157" fmla="*/ T156 w 2597"/>
                <a:gd name="T158" fmla="+- 0 508 38"/>
                <a:gd name="T159" fmla="*/ 508 h 471"/>
                <a:gd name="T160" fmla="+- 0 2858 1195"/>
                <a:gd name="T161" fmla="*/ T160 w 2597"/>
                <a:gd name="T162" fmla="+- 0 465 38"/>
                <a:gd name="T163" fmla="*/ 465 h 471"/>
                <a:gd name="T164" fmla="+- 0 2542 1195"/>
                <a:gd name="T165" fmla="*/ T164 w 2597"/>
                <a:gd name="T166" fmla="+- 0 465 38"/>
                <a:gd name="T167" fmla="*/ 465 h 471"/>
                <a:gd name="T168" fmla="+- 0 2362 1195"/>
                <a:gd name="T169" fmla="*/ T168 w 2597"/>
                <a:gd name="T170" fmla="+- 0 508 38"/>
                <a:gd name="T171" fmla="*/ 508 h 471"/>
                <a:gd name="T172" fmla="+- 0 2318 1195"/>
                <a:gd name="T173" fmla="*/ T172 w 2597"/>
                <a:gd name="T174" fmla="+- 0 508 38"/>
                <a:gd name="T175" fmla="*/ 508 h 471"/>
                <a:gd name="T176" fmla="+- 0 2318 1195"/>
                <a:gd name="T177" fmla="*/ T176 w 2597"/>
                <a:gd name="T178" fmla="+- 0 508 38"/>
                <a:gd name="T179" fmla="*/ 508 h 471"/>
                <a:gd name="T180" fmla="+- 0 2138 1195"/>
                <a:gd name="T181" fmla="*/ T180 w 2597"/>
                <a:gd name="T182" fmla="+- 0 465 38"/>
                <a:gd name="T183" fmla="*/ 465 h 471"/>
                <a:gd name="T184" fmla="+- 0 1822 1195"/>
                <a:gd name="T185" fmla="*/ T184 w 2597"/>
                <a:gd name="T186" fmla="+- 0 465 38"/>
                <a:gd name="T187" fmla="*/ 465 h 471"/>
                <a:gd name="T188" fmla="+- 0 1642 1195"/>
                <a:gd name="T189" fmla="*/ T188 w 2597"/>
                <a:gd name="T190" fmla="+- 0 508 38"/>
                <a:gd name="T191" fmla="*/ 508 h 471"/>
                <a:gd name="T192" fmla="+- 0 1598 1195"/>
                <a:gd name="T193" fmla="*/ T192 w 2597"/>
                <a:gd name="T194" fmla="+- 0 508 38"/>
                <a:gd name="T195" fmla="*/ 508 h 471"/>
                <a:gd name="T196" fmla="+- 0 1598 1195"/>
                <a:gd name="T197" fmla="*/ T196 w 2597"/>
                <a:gd name="T198" fmla="+- 0 508 38"/>
                <a:gd name="T199" fmla="*/ 508 h 471"/>
                <a:gd name="T200" fmla="+- 0 1418 1195"/>
                <a:gd name="T201" fmla="*/ T200 w 2597"/>
                <a:gd name="T202" fmla="+- 0 465 38"/>
                <a:gd name="T203" fmla="*/ 465 h 47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</a:cxnLst>
              <a:rect l="0" t="0" r="r" b="b"/>
              <a:pathLst>
                <a:path w="2597" h="471">
                  <a:moveTo>
                    <a:pt x="22" y="448"/>
                  </a:moveTo>
                  <a:lnTo>
                    <a:pt x="0" y="448"/>
                  </a:lnTo>
                  <a:lnTo>
                    <a:pt x="0" y="314"/>
                  </a:lnTo>
                  <a:lnTo>
                    <a:pt x="46" y="314"/>
                  </a:lnTo>
                  <a:lnTo>
                    <a:pt x="46" y="427"/>
                  </a:lnTo>
                  <a:lnTo>
                    <a:pt x="22" y="427"/>
                  </a:lnTo>
                  <a:lnTo>
                    <a:pt x="22" y="448"/>
                  </a:lnTo>
                  <a:close/>
                  <a:moveTo>
                    <a:pt x="43" y="470"/>
                  </a:moveTo>
                  <a:lnTo>
                    <a:pt x="22" y="470"/>
                  </a:lnTo>
                  <a:lnTo>
                    <a:pt x="22" y="427"/>
                  </a:lnTo>
                  <a:lnTo>
                    <a:pt x="43" y="427"/>
                  </a:lnTo>
                  <a:lnTo>
                    <a:pt x="43" y="470"/>
                  </a:lnTo>
                  <a:close/>
                  <a:moveTo>
                    <a:pt x="46" y="448"/>
                  </a:moveTo>
                  <a:lnTo>
                    <a:pt x="43" y="448"/>
                  </a:lnTo>
                  <a:lnTo>
                    <a:pt x="43" y="427"/>
                  </a:lnTo>
                  <a:lnTo>
                    <a:pt x="46" y="427"/>
                  </a:lnTo>
                  <a:lnTo>
                    <a:pt x="46" y="448"/>
                  </a:lnTo>
                  <a:close/>
                  <a:moveTo>
                    <a:pt x="46" y="268"/>
                  </a:moveTo>
                  <a:lnTo>
                    <a:pt x="0" y="268"/>
                  </a:lnTo>
                  <a:lnTo>
                    <a:pt x="0" y="134"/>
                  </a:lnTo>
                  <a:lnTo>
                    <a:pt x="46" y="134"/>
                  </a:lnTo>
                  <a:lnTo>
                    <a:pt x="46" y="268"/>
                  </a:lnTo>
                  <a:close/>
                  <a:moveTo>
                    <a:pt x="46" y="88"/>
                  </a:moveTo>
                  <a:lnTo>
                    <a:pt x="0" y="88"/>
                  </a:lnTo>
                  <a:lnTo>
                    <a:pt x="0" y="9"/>
                  </a:lnTo>
                  <a:lnTo>
                    <a:pt x="10" y="0"/>
                  </a:lnTo>
                  <a:lnTo>
                    <a:pt x="91" y="0"/>
                  </a:lnTo>
                  <a:lnTo>
                    <a:pt x="91" y="21"/>
                  </a:lnTo>
                  <a:lnTo>
                    <a:pt x="46" y="21"/>
                  </a:lnTo>
                  <a:lnTo>
                    <a:pt x="22" y="43"/>
                  </a:lnTo>
                  <a:lnTo>
                    <a:pt x="46" y="43"/>
                  </a:lnTo>
                  <a:lnTo>
                    <a:pt x="46" y="88"/>
                  </a:lnTo>
                  <a:close/>
                  <a:moveTo>
                    <a:pt x="46" y="43"/>
                  </a:moveTo>
                  <a:lnTo>
                    <a:pt x="22" y="43"/>
                  </a:lnTo>
                  <a:lnTo>
                    <a:pt x="46" y="21"/>
                  </a:lnTo>
                  <a:lnTo>
                    <a:pt x="46" y="43"/>
                  </a:lnTo>
                  <a:close/>
                  <a:moveTo>
                    <a:pt x="91" y="43"/>
                  </a:moveTo>
                  <a:lnTo>
                    <a:pt x="46" y="43"/>
                  </a:lnTo>
                  <a:lnTo>
                    <a:pt x="46" y="21"/>
                  </a:lnTo>
                  <a:lnTo>
                    <a:pt x="91" y="21"/>
                  </a:lnTo>
                  <a:lnTo>
                    <a:pt x="91" y="43"/>
                  </a:lnTo>
                  <a:close/>
                  <a:moveTo>
                    <a:pt x="271" y="43"/>
                  </a:moveTo>
                  <a:lnTo>
                    <a:pt x="135" y="43"/>
                  </a:lnTo>
                  <a:lnTo>
                    <a:pt x="135" y="0"/>
                  </a:lnTo>
                  <a:lnTo>
                    <a:pt x="271" y="0"/>
                  </a:lnTo>
                  <a:lnTo>
                    <a:pt x="271" y="43"/>
                  </a:lnTo>
                  <a:close/>
                  <a:moveTo>
                    <a:pt x="451" y="43"/>
                  </a:moveTo>
                  <a:lnTo>
                    <a:pt x="315" y="43"/>
                  </a:lnTo>
                  <a:lnTo>
                    <a:pt x="315" y="0"/>
                  </a:lnTo>
                  <a:lnTo>
                    <a:pt x="451" y="0"/>
                  </a:lnTo>
                  <a:lnTo>
                    <a:pt x="451" y="43"/>
                  </a:lnTo>
                  <a:close/>
                  <a:moveTo>
                    <a:pt x="631" y="43"/>
                  </a:moveTo>
                  <a:lnTo>
                    <a:pt x="495" y="43"/>
                  </a:lnTo>
                  <a:lnTo>
                    <a:pt x="495" y="0"/>
                  </a:lnTo>
                  <a:lnTo>
                    <a:pt x="631" y="0"/>
                  </a:lnTo>
                  <a:lnTo>
                    <a:pt x="631" y="43"/>
                  </a:lnTo>
                  <a:close/>
                  <a:moveTo>
                    <a:pt x="811" y="43"/>
                  </a:moveTo>
                  <a:lnTo>
                    <a:pt x="675" y="43"/>
                  </a:lnTo>
                  <a:lnTo>
                    <a:pt x="675" y="0"/>
                  </a:lnTo>
                  <a:lnTo>
                    <a:pt x="811" y="0"/>
                  </a:lnTo>
                  <a:lnTo>
                    <a:pt x="811" y="43"/>
                  </a:lnTo>
                  <a:close/>
                  <a:moveTo>
                    <a:pt x="991" y="43"/>
                  </a:moveTo>
                  <a:lnTo>
                    <a:pt x="855" y="43"/>
                  </a:lnTo>
                  <a:lnTo>
                    <a:pt x="855" y="0"/>
                  </a:lnTo>
                  <a:lnTo>
                    <a:pt x="991" y="0"/>
                  </a:lnTo>
                  <a:lnTo>
                    <a:pt x="991" y="43"/>
                  </a:lnTo>
                  <a:close/>
                  <a:moveTo>
                    <a:pt x="1171" y="43"/>
                  </a:moveTo>
                  <a:lnTo>
                    <a:pt x="1035" y="43"/>
                  </a:lnTo>
                  <a:lnTo>
                    <a:pt x="1035" y="0"/>
                  </a:lnTo>
                  <a:lnTo>
                    <a:pt x="1171" y="0"/>
                  </a:lnTo>
                  <a:lnTo>
                    <a:pt x="1171" y="43"/>
                  </a:lnTo>
                  <a:close/>
                  <a:moveTo>
                    <a:pt x="1351" y="43"/>
                  </a:moveTo>
                  <a:lnTo>
                    <a:pt x="1215" y="43"/>
                  </a:lnTo>
                  <a:lnTo>
                    <a:pt x="1215" y="0"/>
                  </a:lnTo>
                  <a:lnTo>
                    <a:pt x="1351" y="0"/>
                  </a:lnTo>
                  <a:lnTo>
                    <a:pt x="1351" y="43"/>
                  </a:lnTo>
                  <a:close/>
                  <a:moveTo>
                    <a:pt x="1531" y="43"/>
                  </a:moveTo>
                  <a:lnTo>
                    <a:pt x="1395" y="43"/>
                  </a:lnTo>
                  <a:lnTo>
                    <a:pt x="1395" y="0"/>
                  </a:lnTo>
                  <a:lnTo>
                    <a:pt x="1531" y="0"/>
                  </a:lnTo>
                  <a:lnTo>
                    <a:pt x="1531" y="43"/>
                  </a:lnTo>
                  <a:close/>
                  <a:moveTo>
                    <a:pt x="1711" y="43"/>
                  </a:moveTo>
                  <a:lnTo>
                    <a:pt x="1575" y="43"/>
                  </a:lnTo>
                  <a:lnTo>
                    <a:pt x="1575" y="0"/>
                  </a:lnTo>
                  <a:lnTo>
                    <a:pt x="1711" y="0"/>
                  </a:lnTo>
                  <a:lnTo>
                    <a:pt x="1711" y="43"/>
                  </a:lnTo>
                  <a:close/>
                  <a:moveTo>
                    <a:pt x="1891" y="43"/>
                  </a:moveTo>
                  <a:lnTo>
                    <a:pt x="1755" y="43"/>
                  </a:lnTo>
                  <a:lnTo>
                    <a:pt x="1755" y="0"/>
                  </a:lnTo>
                  <a:lnTo>
                    <a:pt x="1891" y="0"/>
                  </a:lnTo>
                  <a:lnTo>
                    <a:pt x="1891" y="43"/>
                  </a:lnTo>
                  <a:close/>
                  <a:moveTo>
                    <a:pt x="2071" y="43"/>
                  </a:moveTo>
                  <a:lnTo>
                    <a:pt x="1935" y="43"/>
                  </a:lnTo>
                  <a:lnTo>
                    <a:pt x="1935" y="0"/>
                  </a:lnTo>
                  <a:lnTo>
                    <a:pt x="2071" y="0"/>
                  </a:lnTo>
                  <a:lnTo>
                    <a:pt x="2071" y="43"/>
                  </a:lnTo>
                  <a:close/>
                  <a:moveTo>
                    <a:pt x="2251" y="43"/>
                  </a:moveTo>
                  <a:lnTo>
                    <a:pt x="2115" y="43"/>
                  </a:lnTo>
                  <a:lnTo>
                    <a:pt x="2115" y="0"/>
                  </a:lnTo>
                  <a:lnTo>
                    <a:pt x="2251" y="0"/>
                  </a:lnTo>
                  <a:lnTo>
                    <a:pt x="2251" y="43"/>
                  </a:lnTo>
                  <a:close/>
                  <a:moveTo>
                    <a:pt x="2431" y="43"/>
                  </a:moveTo>
                  <a:lnTo>
                    <a:pt x="2295" y="43"/>
                  </a:lnTo>
                  <a:lnTo>
                    <a:pt x="2295" y="0"/>
                  </a:lnTo>
                  <a:lnTo>
                    <a:pt x="2431" y="0"/>
                  </a:lnTo>
                  <a:lnTo>
                    <a:pt x="2431" y="43"/>
                  </a:lnTo>
                  <a:close/>
                  <a:moveTo>
                    <a:pt x="2554" y="43"/>
                  </a:moveTo>
                  <a:lnTo>
                    <a:pt x="2475" y="43"/>
                  </a:lnTo>
                  <a:lnTo>
                    <a:pt x="2475" y="0"/>
                  </a:lnTo>
                  <a:lnTo>
                    <a:pt x="2587" y="0"/>
                  </a:lnTo>
                  <a:lnTo>
                    <a:pt x="2597" y="9"/>
                  </a:lnTo>
                  <a:lnTo>
                    <a:pt x="2597" y="21"/>
                  </a:lnTo>
                  <a:lnTo>
                    <a:pt x="2554" y="21"/>
                  </a:lnTo>
                  <a:lnTo>
                    <a:pt x="2554" y="43"/>
                  </a:lnTo>
                  <a:close/>
                  <a:moveTo>
                    <a:pt x="2597" y="57"/>
                  </a:moveTo>
                  <a:lnTo>
                    <a:pt x="2554" y="57"/>
                  </a:lnTo>
                  <a:lnTo>
                    <a:pt x="2554" y="21"/>
                  </a:lnTo>
                  <a:lnTo>
                    <a:pt x="2575" y="43"/>
                  </a:lnTo>
                  <a:lnTo>
                    <a:pt x="2597" y="43"/>
                  </a:lnTo>
                  <a:lnTo>
                    <a:pt x="2597" y="57"/>
                  </a:lnTo>
                  <a:close/>
                  <a:moveTo>
                    <a:pt x="2597" y="43"/>
                  </a:moveTo>
                  <a:lnTo>
                    <a:pt x="2575" y="43"/>
                  </a:lnTo>
                  <a:lnTo>
                    <a:pt x="2554" y="21"/>
                  </a:lnTo>
                  <a:lnTo>
                    <a:pt x="2597" y="21"/>
                  </a:lnTo>
                  <a:lnTo>
                    <a:pt x="2597" y="43"/>
                  </a:lnTo>
                  <a:close/>
                  <a:moveTo>
                    <a:pt x="2597" y="237"/>
                  </a:moveTo>
                  <a:lnTo>
                    <a:pt x="2554" y="237"/>
                  </a:lnTo>
                  <a:lnTo>
                    <a:pt x="2554" y="100"/>
                  </a:lnTo>
                  <a:lnTo>
                    <a:pt x="2597" y="100"/>
                  </a:lnTo>
                  <a:lnTo>
                    <a:pt x="2597" y="237"/>
                  </a:lnTo>
                  <a:close/>
                  <a:moveTo>
                    <a:pt x="2597" y="417"/>
                  </a:moveTo>
                  <a:lnTo>
                    <a:pt x="2554" y="417"/>
                  </a:lnTo>
                  <a:lnTo>
                    <a:pt x="2554" y="280"/>
                  </a:lnTo>
                  <a:lnTo>
                    <a:pt x="2597" y="280"/>
                  </a:lnTo>
                  <a:lnTo>
                    <a:pt x="2597" y="417"/>
                  </a:lnTo>
                  <a:close/>
                  <a:moveTo>
                    <a:pt x="2563" y="470"/>
                  </a:moveTo>
                  <a:lnTo>
                    <a:pt x="2427" y="470"/>
                  </a:lnTo>
                  <a:lnTo>
                    <a:pt x="2427" y="427"/>
                  </a:lnTo>
                  <a:lnTo>
                    <a:pt x="2563" y="427"/>
                  </a:lnTo>
                  <a:lnTo>
                    <a:pt x="2563" y="470"/>
                  </a:lnTo>
                  <a:close/>
                  <a:moveTo>
                    <a:pt x="2383" y="470"/>
                  </a:moveTo>
                  <a:lnTo>
                    <a:pt x="2247" y="470"/>
                  </a:lnTo>
                  <a:lnTo>
                    <a:pt x="2247" y="427"/>
                  </a:lnTo>
                  <a:lnTo>
                    <a:pt x="2383" y="427"/>
                  </a:lnTo>
                  <a:lnTo>
                    <a:pt x="2383" y="470"/>
                  </a:lnTo>
                  <a:close/>
                  <a:moveTo>
                    <a:pt x="2203" y="470"/>
                  </a:moveTo>
                  <a:lnTo>
                    <a:pt x="2067" y="470"/>
                  </a:lnTo>
                  <a:lnTo>
                    <a:pt x="2067" y="427"/>
                  </a:lnTo>
                  <a:lnTo>
                    <a:pt x="2203" y="427"/>
                  </a:lnTo>
                  <a:lnTo>
                    <a:pt x="2203" y="470"/>
                  </a:lnTo>
                  <a:close/>
                  <a:moveTo>
                    <a:pt x="2023" y="470"/>
                  </a:moveTo>
                  <a:lnTo>
                    <a:pt x="1887" y="470"/>
                  </a:lnTo>
                  <a:lnTo>
                    <a:pt x="1887" y="427"/>
                  </a:lnTo>
                  <a:lnTo>
                    <a:pt x="2023" y="427"/>
                  </a:lnTo>
                  <a:lnTo>
                    <a:pt x="2023" y="470"/>
                  </a:lnTo>
                  <a:close/>
                  <a:moveTo>
                    <a:pt x="1843" y="470"/>
                  </a:moveTo>
                  <a:lnTo>
                    <a:pt x="1707" y="470"/>
                  </a:lnTo>
                  <a:lnTo>
                    <a:pt x="1707" y="427"/>
                  </a:lnTo>
                  <a:lnTo>
                    <a:pt x="1843" y="427"/>
                  </a:lnTo>
                  <a:lnTo>
                    <a:pt x="1843" y="470"/>
                  </a:lnTo>
                  <a:close/>
                  <a:moveTo>
                    <a:pt x="1663" y="470"/>
                  </a:moveTo>
                  <a:lnTo>
                    <a:pt x="1527" y="470"/>
                  </a:lnTo>
                  <a:lnTo>
                    <a:pt x="1527" y="427"/>
                  </a:lnTo>
                  <a:lnTo>
                    <a:pt x="1663" y="427"/>
                  </a:lnTo>
                  <a:lnTo>
                    <a:pt x="1663" y="470"/>
                  </a:lnTo>
                  <a:close/>
                  <a:moveTo>
                    <a:pt x="1483" y="470"/>
                  </a:moveTo>
                  <a:lnTo>
                    <a:pt x="1347" y="470"/>
                  </a:lnTo>
                  <a:lnTo>
                    <a:pt x="1347" y="427"/>
                  </a:lnTo>
                  <a:lnTo>
                    <a:pt x="1483" y="427"/>
                  </a:lnTo>
                  <a:lnTo>
                    <a:pt x="1483" y="470"/>
                  </a:lnTo>
                  <a:close/>
                  <a:moveTo>
                    <a:pt x="1303" y="470"/>
                  </a:moveTo>
                  <a:lnTo>
                    <a:pt x="1167" y="470"/>
                  </a:lnTo>
                  <a:lnTo>
                    <a:pt x="1167" y="427"/>
                  </a:lnTo>
                  <a:lnTo>
                    <a:pt x="1303" y="427"/>
                  </a:lnTo>
                  <a:lnTo>
                    <a:pt x="1303" y="470"/>
                  </a:lnTo>
                  <a:close/>
                  <a:moveTo>
                    <a:pt x="1123" y="470"/>
                  </a:moveTo>
                  <a:lnTo>
                    <a:pt x="987" y="470"/>
                  </a:lnTo>
                  <a:lnTo>
                    <a:pt x="987" y="427"/>
                  </a:lnTo>
                  <a:lnTo>
                    <a:pt x="1123" y="427"/>
                  </a:lnTo>
                  <a:lnTo>
                    <a:pt x="1123" y="470"/>
                  </a:lnTo>
                  <a:close/>
                  <a:moveTo>
                    <a:pt x="943" y="470"/>
                  </a:moveTo>
                  <a:lnTo>
                    <a:pt x="807" y="470"/>
                  </a:lnTo>
                  <a:lnTo>
                    <a:pt x="807" y="427"/>
                  </a:lnTo>
                  <a:lnTo>
                    <a:pt x="943" y="427"/>
                  </a:lnTo>
                  <a:lnTo>
                    <a:pt x="943" y="470"/>
                  </a:lnTo>
                  <a:close/>
                  <a:moveTo>
                    <a:pt x="763" y="470"/>
                  </a:moveTo>
                  <a:lnTo>
                    <a:pt x="627" y="470"/>
                  </a:lnTo>
                  <a:lnTo>
                    <a:pt x="627" y="427"/>
                  </a:lnTo>
                  <a:lnTo>
                    <a:pt x="763" y="427"/>
                  </a:lnTo>
                  <a:lnTo>
                    <a:pt x="763" y="470"/>
                  </a:lnTo>
                  <a:close/>
                  <a:moveTo>
                    <a:pt x="583" y="470"/>
                  </a:moveTo>
                  <a:lnTo>
                    <a:pt x="447" y="470"/>
                  </a:lnTo>
                  <a:lnTo>
                    <a:pt x="447" y="427"/>
                  </a:lnTo>
                  <a:lnTo>
                    <a:pt x="583" y="427"/>
                  </a:lnTo>
                  <a:lnTo>
                    <a:pt x="583" y="470"/>
                  </a:lnTo>
                  <a:close/>
                  <a:moveTo>
                    <a:pt x="403" y="470"/>
                  </a:moveTo>
                  <a:lnTo>
                    <a:pt x="267" y="470"/>
                  </a:lnTo>
                  <a:lnTo>
                    <a:pt x="267" y="427"/>
                  </a:lnTo>
                  <a:lnTo>
                    <a:pt x="403" y="427"/>
                  </a:lnTo>
                  <a:lnTo>
                    <a:pt x="403" y="470"/>
                  </a:lnTo>
                  <a:close/>
                  <a:moveTo>
                    <a:pt x="223" y="470"/>
                  </a:moveTo>
                  <a:lnTo>
                    <a:pt x="87" y="470"/>
                  </a:lnTo>
                  <a:lnTo>
                    <a:pt x="87" y="427"/>
                  </a:lnTo>
                  <a:lnTo>
                    <a:pt x="223" y="427"/>
                  </a:lnTo>
                  <a:lnTo>
                    <a:pt x="223" y="470"/>
                  </a:lnTo>
                  <a:close/>
                </a:path>
              </a:pathLst>
            </a:custGeom>
            <a:solidFill>
              <a:srgbClr val="1D28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31" name="Text Box 993"/>
            <p:cNvSpPr txBox="1">
              <a:spLocks noChangeArrowheads="1"/>
            </p:cNvSpPr>
            <p:nvPr/>
          </p:nvSpPr>
          <p:spPr bwMode="auto">
            <a:xfrm>
              <a:off x="1010" y="143"/>
              <a:ext cx="2597" cy="4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472440">
                <a:spcBef>
                  <a:spcPts val="495"/>
                </a:spcBef>
                <a:spcAft>
                  <a:spcPts val="0"/>
                </a:spcAft>
              </a:pPr>
              <a:r>
                <a:rPr lang="sr-Latn-RS" sz="1200" b="1" dirty="0">
                  <a:solidFill>
                    <a:srgbClr val="0000FF"/>
                  </a:solidFill>
                  <a:ea typeface="Arial" panose="020B0604020202020204" pitchFamily="34" charset="0"/>
                </a:rPr>
                <a:t>VELIKI PODACI</a:t>
              </a:r>
              <a:endParaRPr lang="en-US" sz="1100" dirty="0">
                <a:solidFill>
                  <a:srgbClr val="0000FF"/>
                </a:solidFill>
                <a:ea typeface="Arial" panose="020B0604020202020204" pitchFamily="34" charset="0"/>
              </a:endParaRPr>
            </a:p>
          </p:txBody>
        </p:sp>
      </p:grpSp>
      <p:grpSp>
        <p:nvGrpSpPr>
          <p:cNvPr id="35" name="Group 34"/>
          <p:cNvGrpSpPr>
            <a:grpSpLocks/>
          </p:cNvGrpSpPr>
          <p:nvPr/>
        </p:nvGrpSpPr>
        <p:grpSpPr bwMode="auto">
          <a:xfrm>
            <a:off x="5055554" y="2288112"/>
            <a:ext cx="1740535" cy="356235"/>
            <a:chOff x="7092" y="16"/>
            <a:chExt cx="2741" cy="561"/>
          </a:xfrm>
        </p:grpSpPr>
        <p:sp>
          <p:nvSpPr>
            <p:cNvPr id="36" name="AutoShape 982"/>
            <p:cNvSpPr>
              <a:spLocks/>
            </p:cNvSpPr>
            <p:nvPr/>
          </p:nvSpPr>
          <p:spPr bwMode="auto">
            <a:xfrm>
              <a:off x="7236" y="16"/>
              <a:ext cx="2597" cy="473"/>
            </a:xfrm>
            <a:custGeom>
              <a:avLst/>
              <a:gdLst>
                <a:gd name="T0" fmla="+- 0 7282 7236"/>
                <a:gd name="T1" fmla="*/ T0 w 2597"/>
                <a:gd name="T2" fmla="+- 0 330 16"/>
                <a:gd name="T3" fmla="*/ 330 h 473"/>
                <a:gd name="T4" fmla="+- 0 7277 7236"/>
                <a:gd name="T5" fmla="*/ T4 w 2597"/>
                <a:gd name="T6" fmla="+- 0 489 16"/>
                <a:gd name="T7" fmla="*/ 489 h 473"/>
                <a:gd name="T8" fmla="+- 0 7277 7236"/>
                <a:gd name="T9" fmla="*/ T8 w 2597"/>
                <a:gd name="T10" fmla="+- 0 489 16"/>
                <a:gd name="T11" fmla="*/ 489 h 473"/>
                <a:gd name="T12" fmla="+- 0 7282 7236"/>
                <a:gd name="T13" fmla="*/ T12 w 2597"/>
                <a:gd name="T14" fmla="+- 0 443 16"/>
                <a:gd name="T15" fmla="*/ 443 h 473"/>
                <a:gd name="T16" fmla="+- 0 7236 7236"/>
                <a:gd name="T17" fmla="*/ T16 w 2597"/>
                <a:gd name="T18" fmla="+- 0 150 16"/>
                <a:gd name="T19" fmla="*/ 150 h 473"/>
                <a:gd name="T20" fmla="+- 0 7236 7236"/>
                <a:gd name="T21" fmla="*/ T20 w 2597"/>
                <a:gd name="T22" fmla="+- 0 105 16"/>
                <a:gd name="T23" fmla="*/ 105 h 473"/>
                <a:gd name="T24" fmla="+- 0 7325 7236"/>
                <a:gd name="T25" fmla="*/ T24 w 2597"/>
                <a:gd name="T26" fmla="+- 0 38 16"/>
                <a:gd name="T27" fmla="*/ 38 h 473"/>
                <a:gd name="T28" fmla="+- 0 7282 7236"/>
                <a:gd name="T29" fmla="*/ T28 w 2597"/>
                <a:gd name="T30" fmla="+- 0 105 16"/>
                <a:gd name="T31" fmla="*/ 105 h 473"/>
                <a:gd name="T32" fmla="+- 0 7282 7236"/>
                <a:gd name="T33" fmla="*/ T32 w 2597"/>
                <a:gd name="T34" fmla="+- 0 62 16"/>
                <a:gd name="T35" fmla="*/ 62 h 473"/>
                <a:gd name="T36" fmla="+- 0 7325 7236"/>
                <a:gd name="T37" fmla="*/ T36 w 2597"/>
                <a:gd name="T38" fmla="+- 0 38 16"/>
                <a:gd name="T39" fmla="*/ 38 h 473"/>
                <a:gd name="T40" fmla="+- 0 7370 7236"/>
                <a:gd name="T41" fmla="*/ T40 w 2597"/>
                <a:gd name="T42" fmla="+- 0 16 16"/>
                <a:gd name="T43" fmla="*/ 16 h 473"/>
                <a:gd name="T44" fmla="+- 0 7550 7236"/>
                <a:gd name="T45" fmla="*/ T44 w 2597"/>
                <a:gd name="T46" fmla="+- 0 62 16"/>
                <a:gd name="T47" fmla="*/ 62 h 473"/>
                <a:gd name="T48" fmla="+- 0 7865 7236"/>
                <a:gd name="T49" fmla="*/ T48 w 2597"/>
                <a:gd name="T50" fmla="+- 0 62 16"/>
                <a:gd name="T51" fmla="*/ 62 h 473"/>
                <a:gd name="T52" fmla="+- 0 7865 7236"/>
                <a:gd name="T53" fmla="*/ T52 w 2597"/>
                <a:gd name="T54" fmla="+- 0 62 16"/>
                <a:gd name="T55" fmla="*/ 62 h 473"/>
                <a:gd name="T56" fmla="+- 0 8045 7236"/>
                <a:gd name="T57" fmla="*/ T56 w 2597"/>
                <a:gd name="T58" fmla="+- 0 16 16"/>
                <a:gd name="T59" fmla="*/ 16 h 473"/>
                <a:gd name="T60" fmla="+- 0 8090 7236"/>
                <a:gd name="T61" fmla="*/ T60 w 2597"/>
                <a:gd name="T62" fmla="+- 0 16 16"/>
                <a:gd name="T63" fmla="*/ 16 h 473"/>
                <a:gd name="T64" fmla="+- 0 8270 7236"/>
                <a:gd name="T65" fmla="*/ T64 w 2597"/>
                <a:gd name="T66" fmla="+- 0 62 16"/>
                <a:gd name="T67" fmla="*/ 62 h 473"/>
                <a:gd name="T68" fmla="+- 0 8585 7236"/>
                <a:gd name="T69" fmla="*/ T68 w 2597"/>
                <a:gd name="T70" fmla="+- 0 62 16"/>
                <a:gd name="T71" fmla="*/ 62 h 473"/>
                <a:gd name="T72" fmla="+- 0 8585 7236"/>
                <a:gd name="T73" fmla="*/ T72 w 2597"/>
                <a:gd name="T74" fmla="+- 0 62 16"/>
                <a:gd name="T75" fmla="*/ 62 h 473"/>
                <a:gd name="T76" fmla="+- 0 8765 7236"/>
                <a:gd name="T77" fmla="*/ T76 w 2597"/>
                <a:gd name="T78" fmla="+- 0 16 16"/>
                <a:gd name="T79" fmla="*/ 16 h 473"/>
                <a:gd name="T80" fmla="+- 0 8810 7236"/>
                <a:gd name="T81" fmla="*/ T80 w 2597"/>
                <a:gd name="T82" fmla="+- 0 16 16"/>
                <a:gd name="T83" fmla="*/ 16 h 473"/>
                <a:gd name="T84" fmla="+- 0 8990 7236"/>
                <a:gd name="T85" fmla="*/ T84 w 2597"/>
                <a:gd name="T86" fmla="+- 0 62 16"/>
                <a:gd name="T87" fmla="*/ 62 h 473"/>
                <a:gd name="T88" fmla="+- 0 9305 7236"/>
                <a:gd name="T89" fmla="*/ T88 w 2597"/>
                <a:gd name="T90" fmla="+- 0 62 16"/>
                <a:gd name="T91" fmla="*/ 62 h 473"/>
                <a:gd name="T92" fmla="+- 0 9305 7236"/>
                <a:gd name="T93" fmla="*/ T92 w 2597"/>
                <a:gd name="T94" fmla="+- 0 62 16"/>
                <a:gd name="T95" fmla="*/ 62 h 473"/>
                <a:gd name="T96" fmla="+- 0 9485 7236"/>
                <a:gd name="T97" fmla="*/ T96 w 2597"/>
                <a:gd name="T98" fmla="+- 0 16 16"/>
                <a:gd name="T99" fmla="*/ 16 h 473"/>
                <a:gd name="T100" fmla="+- 0 9530 7236"/>
                <a:gd name="T101" fmla="*/ T100 w 2597"/>
                <a:gd name="T102" fmla="+- 0 16 16"/>
                <a:gd name="T103" fmla="*/ 16 h 473"/>
                <a:gd name="T104" fmla="+- 0 9710 7236"/>
                <a:gd name="T105" fmla="*/ T104 w 2597"/>
                <a:gd name="T106" fmla="+- 0 62 16"/>
                <a:gd name="T107" fmla="*/ 62 h 473"/>
                <a:gd name="T108" fmla="+- 0 9833 7236"/>
                <a:gd name="T109" fmla="*/ T108 w 2597"/>
                <a:gd name="T110" fmla="+- 0 38 16"/>
                <a:gd name="T111" fmla="*/ 38 h 473"/>
                <a:gd name="T112" fmla="+- 0 9787 7236"/>
                <a:gd name="T113" fmla="*/ T112 w 2597"/>
                <a:gd name="T114" fmla="+- 0 74 16"/>
                <a:gd name="T115" fmla="*/ 74 h 473"/>
                <a:gd name="T116" fmla="+- 0 9833 7236"/>
                <a:gd name="T117" fmla="*/ T116 w 2597"/>
                <a:gd name="T118" fmla="+- 0 74 16"/>
                <a:gd name="T119" fmla="*/ 74 h 473"/>
                <a:gd name="T120" fmla="+- 0 9833 7236"/>
                <a:gd name="T121" fmla="*/ T120 w 2597"/>
                <a:gd name="T122" fmla="+- 0 38 16"/>
                <a:gd name="T123" fmla="*/ 38 h 473"/>
                <a:gd name="T124" fmla="+- 0 9787 7236"/>
                <a:gd name="T125" fmla="*/ T124 w 2597"/>
                <a:gd name="T126" fmla="+- 0 119 16"/>
                <a:gd name="T127" fmla="*/ 119 h 473"/>
                <a:gd name="T128" fmla="+- 0 9787 7236"/>
                <a:gd name="T129" fmla="*/ T128 w 2597"/>
                <a:gd name="T130" fmla="+- 0 434 16"/>
                <a:gd name="T131" fmla="*/ 434 h 473"/>
                <a:gd name="T132" fmla="+- 0 9797 7236"/>
                <a:gd name="T133" fmla="*/ T132 w 2597"/>
                <a:gd name="T134" fmla="+- 0 489 16"/>
                <a:gd name="T135" fmla="*/ 489 h 473"/>
                <a:gd name="T136" fmla="+- 0 9797 7236"/>
                <a:gd name="T137" fmla="*/ T136 w 2597"/>
                <a:gd name="T138" fmla="+- 0 489 16"/>
                <a:gd name="T139" fmla="*/ 489 h 473"/>
                <a:gd name="T140" fmla="+- 0 9617 7236"/>
                <a:gd name="T141" fmla="*/ T140 w 2597"/>
                <a:gd name="T142" fmla="+- 0 443 16"/>
                <a:gd name="T143" fmla="*/ 443 h 473"/>
                <a:gd name="T144" fmla="+- 0 9302 7236"/>
                <a:gd name="T145" fmla="*/ T144 w 2597"/>
                <a:gd name="T146" fmla="+- 0 443 16"/>
                <a:gd name="T147" fmla="*/ 443 h 473"/>
                <a:gd name="T148" fmla="+- 0 9122 7236"/>
                <a:gd name="T149" fmla="*/ T148 w 2597"/>
                <a:gd name="T150" fmla="+- 0 489 16"/>
                <a:gd name="T151" fmla="*/ 489 h 473"/>
                <a:gd name="T152" fmla="+- 0 9077 7236"/>
                <a:gd name="T153" fmla="*/ T152 w 2597"/>
                <a:gd name="T154" fmla="+- 0 489 16"/>
                <a:gd name="T155" fmla="*/ 489 h 473"/>
                <a:gd name="T156" fmla="+- 0 9077 7236"/>
                <a:gd name="T157" fmla="*/ T156 w 2597"/>
                <a:gd name="T158" fmla="+- 0 489 16"/>
                <a:gd name="T159" fmla="*/ 489 h 473"/>
                <a:gd name="T160" fmla="+- 0 8897 7236"/>
                <a:gd name="T161" fmla="*/ T160 w 2597"/>
                <a:gd name="T162" fmla="+- 0 443 16"/>
                <a:gd name="T163" fmla="*/ 443 h 473"/>
                <a:gd name="T164" fmla="+- 0 8582 7236"/>
                <a:gd name="T165" fmla="*/ T164 w 2597"/>
                <a:gd name="T166" fmla="+- 0 443 16"/>
                <a:gd name="T167" fmla="*/ 443 h 473"/>
                <a:gd name="T168" fmla="+- 0 8402 7236"/>
                <a:gd name="T169" fmla="*/ T168 w 2597"/>
                <a:gd name="T170" fmla="+- 0 489 16"/>
                <a:gd name="T171" fmla="*/ 489 h 473"/>
                <a:gd name="T172" fmla="+- 0 8357 7236"/>
                <a:gd name="T173" fmla="*/ T172 w 2597"/>
                <a:gd name="T174" fmla="+- 0 489 16"/>
                <a:gd name="T175" fmla="*/ 489 h 473"/>
                <a:gd name="T176" fmla="+- 0 8357 7236"/>
                <a:gd name="T177" fmla="*/ T176 w 2597"/>
                <a:gd name="T178" fmla="+- 0 489 16"/>
                <a:gd name="T179" fmla="*/ 489 h 473"/>
                <a:gd name="T180" fmla="+- 0 8177 7236"/>
                <a:gd name="T181" fmla="*/ T180 w 2597"/>
                <a:gd name="T182" fmla="+- 0 443 16"/>
                <a:gd name="T183" fmla="*/ 443 h 473"/>
                <a:gd name="T184" fmla="+- 0 7862 7236"/>
                <a:gd name="T185" fmla="*/ T184 w 2597"/>
                <a:gd name="T186" fmla="+- 0 443 16"/>
                <a:gd name="T187" fmla="*/ 443 h 473"/>
                <a:gd name="T188" fmla="+- 0 7682 7236"/>
                <a:gd name="T189" fmla="*/ T188 w 2597"/>
                <a:gd name="T190" fmla="+- 0 489 16"/>
                <a:gd name="T191" fmla="*/ 489 h 473"/>
                <a:gd name="T192" fmla="+- 0 7637 7236"/>
                <a:gd name="T193" fmla="*/ T192 w 2597"/>
                <a:gd name="T194" fmla="+- 0 489 16"/>
                <a:gd name="T195" fmla="*/ 489 h 473"/>
                <a:gd name="T196" fmla="+- 0 7637 7236"/>
                <a:gd name="T197" fmla="*/ T196 w 2597"/>
                <a:gd name="T198" fmla="+- 0 489 16"/>
                <a:gd name="T199" fmla="*/ 489 h 473"/>
                <a:gd name="T200" fmla="+- 0 7457 7236"/>
                <a:gd name="T201" fmla="*/ T200 w 2597"/>
                <a:gd name="T202" fmla="+- 0 443 16"/>
                <a:gd name="T203" fmla="*/ 443 h 47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</a:cxnLst>
              <a:rect l="0" t="0" r="r" b="b"/>
              <a:pathLst>
                <a:path w="2597" h="473">
                  <a:moveTo>
                    <a:pt x="22" y="449"/>
                  </a:moveTo>
                  <a:lnTo>
                    <a:pt x="0" y="449"/>
                  </a:lnTo>
                  <a:lnTo>
                    <a:pt x="0" y="314"/>
                  </a:lnTo>
                  <a:lnTo>
                    <a:pt x="46" y="314"/>
                  </a:lnTo>
                  <a:lnTo>
                    <a:pt x="46" y="427"/>
                  </a:lnTo>
                  <a:lnTo>
                    <a:pt x="22" y="427"/>
                  </a:lnTo>
                  <a:lnTo>
                    <a:pt x="22" y="449"/>
                  </a:lnTo>
                  <a:close/>
                  <a:moveTo>
                    <a:pt x="41" y="473"/>
                  </a:moveTo>
                  <a:lnTo>
                    <a:pt x="22" y="473"/>
                  </a:lnTo>
                  <a:lnTo>
                    <a:pt x="22" y="427"/>
                  </a:lnTo>
                  <a:lnTo>
                    <a:pt x="41" y="427"/>
                  </a:lnTo>
                  <a:lnTo>
                    <a:pt x="41" y="473"/>
                  </a:lnTo>
                  <a:close/>
                  <a:moveTo>
                    <a:pt x="46" y="449"/>
                  </a:moveTo>
                  <a:lnTo>
                    <a:pt x="41" y="449"/>
                  </a:lnTo>
                  <a:lnTo>
                    <a:pt x="41" y="427"/>
                  </a:lnTo>
                  <a:lnTo>
                    <a:pt x="46" y="427"/>
                  </a:lnTo>
                  <a:lnTo>
                    <a:pt x="46" y="449"/>
                  </a:lnTo>
                  <a:close/>
                  <a:moveTo>
                    <a:pt x="46" y="269"/>
                  </a:moveTo>
                  <a:lnTo>
                    <a:pt x="0" y="269"/>
                  </a:lnTo>
                  <a:lnTo>
                    <a:pt x="0" y="134"/>
                  </a:lnTo>
                  <a:lnTo>
                    <a:pt x="46" y="134"/>
                  </a:lnTo>
                  <a:lnTo>
                    <a:pt x="46" y="269"/>
                  </a:lnTo>
                  <a:close/>
                  <a:moveTo>
                    <a:pt x="46" y="89"/>
                  </a:moveTo>
                  <a:lnTo>
                    <a:pt x="0" y="89"/>
                  </a:lnTo>
                  <a:lnTo>
                    <a:pt x="0" y="10"/>
                  </a:lnTo>
                  <a:lnTo>
                    <a:pt x="10" y="0"/>
                  </a:lnTo>
                  <a:lnTo>
                    <a:pt x="89" y="0"/>
                  </a:lnTo>
                  <a:lnTo>
                    <a:pt x="89" y="22"/>
                  </a:lnTo>
                  <a:lnTo>
                    <a:pt x="46" y="22"/>
                  </a:lnTo>
                  <a:lnTo>
                    <a:pt x="22" y="46"/>
                  </a:lnTo>
                  <a:lnTo>
                    <a:pt x="46" y="46"/>
                  </a:lnTo>
                  <a:lnTo>
                    <a:pt x="46" y="89"/>
                  </a:lnTo>
                  <a:close/>
                  <a:moveTo>
                    <a:pt x="46" y="46"/>
                  </a:moveTo>
                  <a:lnTo>
                    <a:pt x="22" y="46"/>
                  </a:lnTo>
                  <a:lnTo>
                    <a:pt x="46" y="22"/>
                  </a:lnTo>
                  <a:lnTo>
                    <a:pt x="46" y="46"/>
                  </a:lnTo>
                  <a:close/>
                  <a:moveTo>
                    <a:pt x="89" y="46"/>
                  </a:moveTo>
                  <a:lnTo>
                    <a:pt x="46" y="46"/>
                  </a:lnTo>
                  <a:lnTo>
                    <a:pt x="46" y="22"/>
                  </a:lnTo>
                  <a:lnTo>
                    <a:pt x="89" y="22"/>
                  </a:lnTo>
                  <a:lnTo>
                    <a:pt x="89" y="46"/>
                  </a:lnTo>
                  <a:close/>
                  <a:moveTo>
                    <a:pt x="269" y="46"/>
                  </a:moveTo>
                  <a:lnTo>
                    <a:pt x="134" y="46"/>
                  </a:lnTo>
                  <a:lnTo>
                    <a:pt x="134" y="0"/>
                  </a:lnTo>
                  <a:lnTo>
                    <a:pt x="269" y="0"/>
                  </a:lnTo>
                  <a:lnTo>
                    <a:pt x="269" y="46"/>
                  </a:lnTo>
                  <a:close/>
                  <a:moveTo>
                    <a:pt x="449" y="46"/>
                  </a:moveTo>
                  <a:lnTo>
                    <a:pt x="314" y="46"/>
                  </a:lnTo>
                  <a:lnTo>
                    <a:pt x="314" y="0"/>
                  </a:lnTo>
                  <a:lnTo>
                    <a:pt x="449" y="0"/>
                  </a:lnTo>
                  <a:lnTo>
                    <a:pt x="449" y="46"/>
                  </a:lnTo>
                  <a:close/>
                  <a:moveTo>
                    <a:pt x="629" y="46"/>
                  </a:moveTo>
                  <a:lnTo>
                    <a:pt x="494" y="46"/>
                  </a:lnTo>
                  <a:lnTo>
                    <a:pt x="494" y="0"/>
                  </a:lnTo>
                  <a:lnTo>
                    <a:pt x="629" y="0"/>
                  </a:lnTo>
                  <a:lnTo>
                    <a:pt x="629" y="46"/>
                  </a:lnTo>
                  <a:close/>
                  <a:moveTo>
                    <a:pt x="809" y="46"/>
                  </a:moveTo>
                  <a:lnTo>
                    <a:pt x="674" y="46"/>
                  </a:lnTo>
                  <a:lnTo>
                    <a:pt x="674" y="0"/>
                  </a:lnTo>
                  <a:lnTo>
                    <a:pt x="809" y="0"/>
                  </a:lnTo>
                  <a:lnTo>
                    <a:pt x="809" y="46"/>
                  </a:lnTo>
                  <a:close/>
                  <a:moveTo>
                    <a:pt x="989" y="46"/>
                  </a:moveTo>
                  <a:lnTo>
                    <a:pt x="854" y="46"/>
                  </a:lnTo>
                  <a:lnTo>
                    <a:pt x="854" y="0"/>
                  </a:lnTo>
                  <a:lnTo>
                    <a:pt x="989" y="0"/>
                  </a:lnTo>
                  <a:lnTo>
                    <a:pt x="989" y="46"/>
                  </a:lnTo>
                  <a:close/>
                  <a:moveTo>
                    <a:pt x="1169" y="46"/>
                  </a:moveTo>
                  <a:lnTo>
                    <a:pt x="1034" y="46"/>
                  </a:lnTo>
                  <a:lnTo>
                    <a:pt x="1034" y="0"/>
                  </a:lnTo>
                  <a:lnTo>
                    <a:pt x="1169" y="0"/>
                  </a:lnTo>
                  <a:lnTo>
                    <a:pt x="1169" y="46"/>
                  </a:lnTo>
                  <a:close/>
                  <a:moveTo>
                    <a:pt x="1349" y="46"/>
                  </a:moveTo>
                  <a:lnTo>
                    <a:pt x="1214" y="46"/>
                  </a:lnTo>
                  <a:lnTo>
                    <a:pt x="1214" y="0"/>
                  </a:lnTo>
                  <a:lnTo>
                    <a:pt x="1349" y="0"/>
                  </a:lnTo>
                  <a:lnTo>
                    <a:pt x="1349" y="46"/>
                  </a:lnTo>
                  <a:close/>
                  <a:moveTo>
                    <a:pt x="1529" y="46"/>
                  </a:moveTo>
                  <a:lnTo>
                    <a:pt x="1394" y="46"/>
                  </a:lnTo>
                  <a:lnTo>
                    <a:pt x="1394" y="0"/>
                  </a:lnTo>
                  <a:lnTo>
                    <a:pt x="1529" y="0"/>
                  </a:lnTo>
                  <a:lnTo>
                    <a:pt x="1529" y="46"/>
                  </a:lnTo>
                  <a:close/>
                  <a:moveTo>
                    <a:pt x="1709" y="46"/>
                  </a:moveTo>
                  <a:lnTo>
                    <a:pt x="1574" y="46"/>
                  </a:lnTo>
                  <a:lnTo>
                    <a:pt x="1574" y="0"/>
                  </a:lnTo>
                  <a:lnTo>
                    <a:pt x="1709" y="0"/>
                  </a:lnTo>
                  <a:lnTo>
                    <a:pt x="1709" y="46"/>
                  </a:lnTo>
                  <a:close/>
                  <a:moveTo>
                    <a:pt x="1889" y="46"/>
                  </a:moveTo>
                  <a:lnTo>
                    <a:pt x="1754" y="46"/>
                  </a:lnTo>
                  <a:lnTo>
                    <a:pt x="1754" y="0"/>
                  </a:lnTo>
                  <a:lnTo>
                    <a:pt x="1889" y="0"/>
                  </a:lnTo>
                  <a:lnTo>
                    <a:pt x="1889" y="46"/>
                  </a:lnTo>
                  <a:close/>
                  <a:moveTo>
                    <a:pt x="2069" y="46"/>
                  </a:moveTo>
                  <a:lnTo>
                    <a:pt x="1934" y="46"/>
                  </a:lnTo>
                  <a:lnTo>
                    <a:pt x="1934" y="0"/>
                  </a:lnTo>
                  <a:lnTo>
                    <a:pt x="2069" y="0"/>
                  </a:lnTo>
                  <a:lnTo>
                    <a:pt x="2069" y="46"/>
                  </a:lnTo>
                  <a:close/>
                  <a:moveTo>
                    <a:pt x="2249" y="46"/>
                  </a:moveTo>
                  <a:lnTo>
                    <a:pt x="2114" y="46"/>
                  </a:lnTo>
                  <a:lnTo>
                    <a:pt x="2114" y="0"/>
                  </a:lnTo>
                  <a:lnTo>
                    <a:pt x="2249" y="0"/>
                  </a:lnTo>
                  <a:lnTo>
                    <a:pt x="2249" y="46"/>
                  </a:lnTo>
                  <a:close/>
                  <a:moveTo>
                    <a:pt x="2429" y="46"/>
                  </a:moveTo>
                  <a:lnTo>
                    <a:pt x="2294" y="46"/>
                  </a:lnTo>
                  <a:lnTo>
                    <a:pt x="2294" y="0"/>
                  </a:lnTo>
                  <a:lnTo>
                    <a:pt x="2429" y="0"/>
                  </a:lnTo>
                  <a:lnTo>
                    <a:pt x="2429" y="46"/>
                  </a:lnTo>
                  <a:close/>
                  <a:moveTo>
                    <a:pt x="2551" y="46"/>
                  </a:moveTo>
                  <a:lnTo>
                    <a:pt x="2474" y="46"/>
                  </a:lnTo>
                  <a:lnTo>
                    <a:pt x="2474" y="0"/>
                  </a:lnTo>
                  <a:lnTo>
                    <a:pt x="2587" y="0"/>
                  </a:lnTo>
                  <a:lnTo>
                    <a:pt x="2597" y="10"/>
                  </a:lnTo>
                  <a:lnTo>
                    <a:pt x="2597" y="22"/>
                  </a:lnTo>
                  <a:lnTo>
                    <a:pt x="2551" y="22"/>
                  </a:lnTo>
                  <a:lnTo>
                    <a:pt x="2551" y="46"/>
                  </a:lnTo>
                  <a:close/>
                  <a:moveTo>
                    <a:pt x="2597" y="58"/>
                  </a:moveTo>
                  <a:lnTo>
                    <a:pt x="2551" y="58"/>
                  </a:lnTo>
                  <a:lnTo>
                    <a:pt x="2551" y="22"/>
                  </a:lnTo>
                  <a:lnTo>
                    <a:pt x="2575" y="46"/>
                  </a:lnTo>
                  <a:lnTo>
                    <a:pt x="2597" y="46"/>
                  </a:lnTo>
                  <a:lnTo>
                    <a:pt x="2597" y="58"/>
                  </a:lnTo>
                  <a:close/>
                  <a:moveTo>
                    <a:pt x="2597" y="46"/>
                  </a:moveTo>
                  <a:lnTo>
                    <a:pt x="2575" y="46"/>
                  </a:lnTo>
                  <a:lnTo>
                    <a:pt x="2551" y="22"/>
                  </a:lnTo>
                  <a:lnTo>
                    <a:pt x="2597" y="22"/>
                  </a:lnTo>
                  <a:lnTo>
                    <a:pt x="2597" y="46"/>
                  </a:lnTo>
                  <a:close/>
                  <a:moveTo>
                    <a:pt x="2597" y="238"/>
                  </a:moveTo>
                  <a:lnTo>
                    <a:pt x="2551" y="238"/>
                  </a:lnTo>
                  <a:lnTo>
                    <a:pt x="2551" y="103"/>
                  </a:lnTo>
                  <a:lnTo>
                    <a:pt x="2597" y="103"/>
                  </a:lnTo>
                  <a:lnTo>
                    <a:pt x="2597" y="238"/>
                  </a:lnTo>
                  <a:close/>
                  <a:moveTo>
                    <a:pt x="2597" y="418"/>
                  </a:moveTo>
                  <a:lnTo>
                    <a:pt x="2551" y="418"/>
                  </a:lnTo>
                  <a:lnTo>
                    <a:pt x="2551" y="283"/>
                  </a:lnTo>
                  <a:lnTo>
                    <a:pt x="2597" y="283"/>
                  </a:lnTo>
                  <a:lnTo>
                    <a:pt x="2597" y="418"/>
                  </a:lnTo>
                  <a:close/>
                  <a:moveTo>
                    <a:pt x="2561" y="473"/>
                  </a:moveTo>
                  <a:lnTo>
                    <a:pt x="2426" y="473"/>
                  </a:lnTo>
                  <a:lnTo>
                    <a:pt x="2426" y="427"/>
                  </a:lnTo>
                  <a:lnTo>
                    <a:pt x="2561" y="427"/>
                  </a:lnTo>
                  <a:lnTo>
                    <a:pt x="2561" y="473"/>
                  </a:lnTo>
                  <a:close/>
                  <a:moveTo>
                    <a:pt x="2381" y="473"/>
                  </a:moveTo>
                  <a:lnTo>
                    <a:pt x="2246" y="473"/>
                  </a:lnTo>
                  <a:lnTo>
                    <a:pt x="2246" y="427"/>
                  </a:lnTo>
                  <a:lnTo>
                    <a:pt x="2381" y="427"/>
                  </a:lnTo>
                  <a:lnTo>
                    <a:pt x="2381" y="473"/>
                  </a:lnTo>
                  <a:close/>
                  <a:moveTo>
                    <a:pt x="2201" y="473"/>
                  </a:moveTo>
                  <a:lnTo>
                    <a:pt x="2066" y="473"/>
                  </a:lnTo>
                  <a:lnTo>
                    <a:pt x="2066" y="427"/>
                  </a:lnTo>
                  <a:lnTo>
                    <a:pt x="2201" y="427"/>
                  </a:lnTo>
                  <a:lnTo>
                    <a:pt x="2201" y="473"/>
                  </a:lnTo>
                  <a:close/>
                  <a:moveTo>
                    <a:pt x="2021" y="473"/>
                  </a:moveTo>
                  <a:lnTo>
                    <a:pt x="1886" y="473"/>
                  </a:lnTo>
                  <a:lnTo>
                    <a:pt x="1886" y="427"/>
                  </a:lnTo>
                  <a:lnTo>
                    <a:pt x="2021" y="427"/>
                  </a:lnTo>
                  <a:lnTo>
                    <a:pt x="2021" y="473"/>
                  </a:lnTo>
                  <a:close/>
                  <a:moveTo>
                    <a:pt x="1841" y="473"/>
                  </a:moveTo>
                  <a:lnTo>
                    <a:pt x="1706" y="473"/>
                  </a:lnTo>
                  <a:lnTo>
                    <a:pt x="1706" y="427"/>
                  </a:lnTo>
                  <a:lnTo>
                    <a:pt x="1841" y="427"/>
                  </a:lnTo>
                  <a:lnTo>
                    <a:pt x="1841" y="473"/>
                  </a:lnTo>
                  <a:close/>
                  <a:moveTo>
                    <a:pt x="1661" y="473"/>
                  </a:moveTo>
                  <a:lnTo>
                    <a:pt x="1526" y="473"/>
                  </a:lnTo>
                  <a:lnTo>
                    <a:pt x="1526" y="427"/>
                  </a:lnTo>
                  <a:lnTo>
                    <a:pt x="1661" y="427"/>
                  </a:lnTo>
                  <a:lnTo>
                    <a:pt x="1661" y="473"/>
                  </a:lnTo>
                  <a:close/>
                  <a:moveTo>
                    <a:pt x="1481" y="473"/>
                  </a:moveTo>
                  <a:lnTo>
                    <a:pt x="1346" y="473"/>
                  </a:lnTo>
                  <a:lnTo>
                    <a:pt x="1346" y="427"/>
                  </a:lnTo>
                  <a:lnTo>
                    <a:pt x="1481" y="427"/>
                  </a:lnTo>
                  <a:lnTo>
                    <a:pt x="1481" y="473"/>
                  </a:lnTo>
                  <a:close/>
                  <a:moveTo>
                    <a:pt x="1301" y="473"/>
                  </a:moveTo>
                  <a:lnTo>
                    <a:pt x="1166" y="473"/>
                  </a:lnTo>
                  <a:lnTo>
                    <a:pt x="1166" y="427"/>
                  </a:lnTo>
                  <a:lnTo>
                    <a:pt x="1301" y="427"/>
                  </a:lnTo>
                  <a:lnTo>
                    <a:pt x="1301" y="473"/>
                  </a:lnTo>
                  <a:close/>
                  <a:moveTo>
                    <a:pt x="1121" y="473"/>
                  </a:moveTo>
                  <a:lnTo>
                    <a:pt x="986" y="473"/>
                  </a:lnTo>
                  <a:lnTo>
                    <a:pt x="986" y="427"/>
                  </a:lnTo>
                  <a:lnTo>
                    <a:pt x="1121" y="427"/>
                  </a:lnTo>
                  <a:lnTo>
                    <a:pt x="1121" y="473"/>
                  </a:lnTo>
                  <a:close/>
                  <a:moveTo>
                    <a:pt x="941" y="473"/>
                  </a:moveTo>
                  <a:lnTo>
                    <a:pt x="806" y="473"/>
                  </a:lnTo>
                  <a:lnTo>
                    <a:pt x="806" y="427"/>
                  </a:lnTo>
                  <a:lnTo>
                    <a:pt x="941" y="427"/>
                  </a:lnTo>
                  <a:lnTo>
                    <a:pt x="941" y="473"/>
                  </a:lnTo>
                  <a:close/>
                  <a:moveTo>
                    <a:pt x="761" y="473"/>
                  </a:moveTo>
                  <a:lnTo>
                    <a:pt x="626" y="473"/>
                  </a:lnTo>
                  <a:lnTo>
                    <a:pt x="626" y="427"/>
                  </a:lnTo>
                  <a:lnTo>
                    <a:pt x="761" y="427"/>
                  </a:lnTo>
                  <a:lnTo>
                    <a:pt x="761" y="473"/>
                  </a:lnTo>
                  <a:close/>
                  <a:moveTo>
                    <a:pt x="581" y="473"/>
                  </a:moveTo>
                  <a:lnTo>
                    <a:pt x="446" y="473"/>
                  </a:lnTo>
                  <a:lnTo>
                    <a:pt x="446" y="427"/>
                  </a:lnTo>
                  <a:lnTo>
                    <a:pt x="581" y="427"/>
                  </a:lnTo>
                  <a:lnTo>
                    <a:pt x="581" y="473"/>
                  </a:lnTo>
                  <a:close/>
                  <a:moveTo>
                    <a:pt x="401" y="473"/>
                  </a:moveTo>
                  <a:lnTo>
                    <a:pt x="266" y="473"/>
                  </a:lnTo>
                  <a:lnTo>
                    <a:pt x="266" y="427"/>
                  </a:lnTo>
                  <a:lnTo>
                    <a:pt x="401" y="427"/>
                  </a:lnTo>
                  <a:lnTo>
                    <a:pt x="401" y="473"/>
                  </a:lnTo>
                  <a:close/>
                  <a:moveTo>
                    <a:pt x="221" y="473"/>
                  </a:moveTo>
                  <a:lnTo>
                    <a:pt x="86" y="473"/>
                  </a:lnTo>
                  <a:lnTo>
                    <a:pt x="86" y="427"/>
                  </a:lnTo>
                  <a:lnTo>
                    <a:pt x="221" y="427"/>
                  </a:lnTo>
                  <a:lnTo>
                    <a:pt x="221" y="473"/>
                  </a:lnTo>
                  <a:close/>
                </a:path>
              </a:pathLst>
            </a:custGeom>
            <a:solidFill>
              <a:srgbClr val="1D28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37" name="Text Box 981"/>
            <p:cNvSpPr txBox="1">
              <a:spLocks noChangeArrowheads="1"/>
            </p:cNvSpPr>
            <p:nvPr/>
          </p:nvSpPr>
          <p:spPr bwMode="auto">
            <a:xfrm>
              <a:off x="7092" y="104"/>
              <a:ext cx="2597" cy="4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241935">
                <a:spcBef>
                  <a:spcPts val="505"/>
                </a:spcBef>
                <a:spcAft>
                  <a:spcPts val="0"/>
                </a:spcAft>
              </a:pPr>
              <a:r>
                <a:rPr lang="sr-Latn-RS" sz="1200" b="1" dirty="0">
                  <a:solidFill>
                    <a:srgbClr val="C00000"/>
                  </a:solidFill>
                  <a:ea typeface="Arial" panose="020B0604020202020204" pitchFamily="34" charset="0"/>
                </a:rPr>
                <a:t>SIROV MATERIJAL</a:t>
              </a:r>
              <a:endParaRPr lang="en-US" sz="1100" dirty="0">
                <a:solidFill>
                  <a:srgbClr val="C00000"/>
                </a:solidFill>
                <a:ea typeface="Arial" panose="020B0604020202020204" pitchFamily="34" charset="0"/>
              </a:endParaRPr>
            </a:p>
          </p:txBody>
        </p:sp>
      </p:grpSp>
      <p:sp>
        <p:nvSpPr>
          <p:cNvPr id="38" name="Rectangle 17"/>
          <p:cNvSpPr>
            <a:spLocks noChangeArrowheads="1"/>
          </p:cNvSpPr>
          <p:nvPr/>
        </p:nvSpPr>
        <p:spPr bwMode="auto">
          <a:xfrm>
            <a:off x="152400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9" name="Rectangle 20"/>
          <p:cNvSpPr>
            <a:spLocks noChangeArrowheads="1"/>
          </p:cNvSpPr>
          <p:nvPr/>
        </p:nvSpPr>
        <p:spPr bwMode="auto">
          <a:xfrm>
            <a:off x="4244827" y="1976569"/>
            <a:ext cx="533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b="1" dirty="0">
              <a:solidFill>
                <a:srgbClr val="1D2870"/>
              </a:solidFill>
              <a:ea typeface="Arial" panose="020B0604020202020204" pitchFamily="34" charset="0"/>
            </a:endParaRPr>
          </a:p>
          <a:p>
            <a:pPr algn="ctr"/>
            <a:r>
              <a:rPr lang="en-US" b="1" dirty="0">
                <a:solidFill>
                  <a:srgbClr val="FF0000"/>
                </a:solidFill>
                <a:ea typeface="Arial" panose="020B0604020202020204" pitchFamily="34" charset="0"/>
              </a:rPr>
              <a:t>+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0" name="Rectangle 24"/>
          <p:cNvSpPr>
            <a:spLocks noChangeArrowheads="1"/>
          </p:cNvSpPr>
          <p:nvPr/>
        </p:nvSpPr>
        <p:spPr bwMode="auto">
          <a:xfrm>
            <a:off x="1366305" y="-857861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41" name="Group 40"/>
          <p:cNvGrpSpPr>
            <a:grpSpLocks/>
          </p:cNvGrpSpPr>
          <p:nvPr/>
        </p:nvGrpSpPr>
        <p:grpSpPr bwMode="auto">
          <a:xfrm>
            <a:off x="8458200" y="3946002"/>
            <a:ext cx="1651000" cy="379730"/>
            <a:chOff x="11467" y="347"/>
            <a:chExt cx="2600" cy="598"/>
          </a:xfrm>
        </p:grpSpPr>
        <p:sp>
          <p:nvSpPr>
            <p:cNvPr id="42" name="AutoShape 979"/>
            <p:cNvSpPr>
              <a:spLocks/>
            </p:cNvSpPr>
            <p:nvPr/>
          </p:nvSpPr>
          <p:spPr bwMode="auto">
            <a:xfrm>
              <a:off x="11467" y="347"/>
              <a:ext cx="2600" cy="473"/>
            </a:xfrm>
            <a:custGeom>
              <a:avLst/>
              <a:gdLst>
                <a:gd name="T0" fmla="+- 0 11513 11467"/>
                <a:gd name="T1" fmla="*/ T0 w 2600"/>
                <a:gd name="T2" fmla="+- 0 665 348"/>
                <a:gd name="T3" fmla="*/ 665 h 473"/>
                <a:gd name="T4" fmla="+- 0 11510 11467"/>
                <a:gd name="T5" fmla="*/ T4 w 2600"/>
                <a:gd name="T6" fmla="+- 0 821 348"/>
                <a:gd name="T7" fmla="*/ 821 h 473"/>
                <a:gd name="T8" fmla="+- 0 11510 11467"/>
                <a:gd name="T9" fmla="*/ T8 w 2600"/>
                <a:gd name="T10" fmla="+- 0 821 348"/>
                <a:gd name="T11" fmla="*/ 821 h 473"/>
                <a:gd name="T12" fmla="+- 0 11513 11467"/>
                <a:gd name="T13" fmla="*/ T12 w 2600"/>
                <a:gd name="T14" fmla="+- 0 775 348"/>
                <a:gd name="T15" fmla="*/ 775 h 473"/>
                <a:gd name="T16" fmla="+- 0 11467 11467"/>
                <a:gd name="T17" fmla="*/ T16 w 2600"/>
                <a:gd name="T18" fmla="+- 0 485 348"/>
                <a:gd name="T19" fmla="*/ 485 h 473"/>
                <a:gd name="T20" fmla="+- 0 11467 11467"/>
                <a:gd name="T21" fmla="*/ T20 w 2600"/>
                <a:gd name="T22" fmla="+- 0 439 348"/>
                <a:gd name="T23" fmla="*/ 439 h 473"/>
                <a:gd name="T24" fmla="+- 0 11558 11467"/>
                <a:gd name="T25" fmla="*/ T24 w 2600"/>
                <a:gd name="T26" fmla="+- 0 372 348"/>
                <a:gd name="T27" fmla="*/ 372 h 473"/>
                <a:gd name="T28" fmla="+- 0 11513 11467"/>
                <a:gd name="T29" fmla="*/ T28 w 2600"/>
                <a:gd name="T30" fmla="+- 0 439 348"/>
                <a:gd name="T31" fmla="*/ 439 h 473"/>
                <a:gd name="T32" fmla="+- 0 11513 11467"/>
                <a:gd name="T33" fmla="*/ T32 w 2600"/>
                <a:gd name="T34" fmla="+- 0 393 348"/>
                <a:gd name="T35" fmla="*/ 393 h 473"/>
                <a:gd name="T36" fmla="+- 0 11558 11467"/>
                <a:gd name="T37" fmla="*/ T36 w 2600"/>
                <a:gd name="T38" fmla="+- 0 372 348"/>
                <a:gd name="T39" fmla="*/ 372 h 473"/>
                <a:gd name="T40" fmla="+- 0 11604 11467"/>
                <a:gd name="T41" fmla="*/ T40 w 2600"/>
                <a:gd name="T42" fmla="+- 0 348 348"/>
                <a:gd name="T43" fmla="*/ 348 h 473"/>
                <a:gd name="T44" fmla="+- 0 11784 11467"/>
                <a:gd name="T45" fmla="*/ T44 w 2600"/>
                <a:gd name="T46" fmla="+- 0 393 348"/>
                <a:gd name="T47" fmla="*/ 393 h 473"/>
                <a:gd name="T48" fmla="+- 0 12098 11467"/>
                <a:gd name="T49" fmla="*/ T48 w 2600"/>
                <a:gd name="T50" fmla="+- 0 393 348"/>
                <a:gd name="T51" fmla="*/ 393 h 473"/>
                <a:gd name="T52" fmla="+- 0 12098 11467"/>
                <a:gd name="T53" fmla="*/ T52 w 2600"/>
                <a:gd name="T54" fmla="+- 0 393 348"/>
                <a:gd name="T55" fmla="*/ 393 h 473"/>
                <a:gd name="T56" fmla="+- 0 12278 11467"/>
                <a:gd name="T57" fmla="*/ T56 w 2600"/>
                <a:gd name="T58" fmla="+- 0 348 348"/>
                <a:gd name="T59" fmla="*/ 348 h 473"/>
                <a:gd name="T60" fmla="+- 0 12324 11467"/>
                <a:gd name="T61" fmla="*/ T60 w 2600"/>
                <a:gd name="T62" fmla="+- 0 348 348"/>
                <a:gd name="T63" fmla="*/ 348 h 473"/>
                <a:gd name="T64" fmla="+- 0 12504 11467"/>
                <a:gd name="T65" fmla="*/ T64 w 2600"/>
                <a:gd name="T66" fmla="+- 0 393 348"/>
                <a:gd name="T67" fmla="*/ 393 h 473"/>
                <a:gd name="T68" fmla="+- 0 12818 11467"/>
                <a:gd name="T69" fmla="*/ T68 w 2600"/>
                <a:gd name="T70" fmla="+- 0 393 348"/>
                <a:gd name="T71" fmla="*/ 393 h 473"/>
                <a:gd name="T72" fmla="+- 0 12818 11467"/>
                <a:gd name="T73" fmla="*/ T72 w 2600"/>
                <a:gd name="T74" fmla="+- 0 393 348"/>
                <a:gd name="T75" fmla="*/ 393 h 473"/>
                <a:gd name="T76" fmla="+- 0 12998 11467"/>
                <a:gd name="T77" fmla="*/ T76 w 2600"/>
                <a:gd name="T78" fmla="+- 0 348 348"/>
                <a:gd name="T79" fmla="*/ 348 h 473"/>
                <a:gd name="T80" fmla="+- 0 13044 11467"/>
                <a:gd name="T81" fmla="*/ T80 w 2600"/>
                <a:gd name="T82" fmla="+- 0 348 348"/>
                <a:gd name="T83" fmla="*/ 348 h 473"/>
                <a:gd name="T84" fmla="+- 0 13224 11467"/>
                <a:gd name="T85" fmla="*/ T84 w 2600"/>
                <a:gd name="T86" fmla="+- 0 393 348"/>
                <a:gd name="T87" fmla="*/ 393 h 473"/>
                <a:gd name="T88" fmla="+- 0 13538 11467"/>
                <a:gd name="T89" fmla="*/ T88 w 2600"/>
                <a:gd name="T90" fmla="+- 0 393 348"/>
                <a:gd name="T91" fmla="*/ 393 h 473"/>
                <a:gd name="T92" fmla="+- 0 13538 11467"/>
                <a:gd name="T93" fmla="*/ T92 w 2600"/>
                <a:gd name="T94" fmla="+- 0 393 348"/>
                <a:gd name="T95" fmla="*/ 393 h 473"/>
                <a:gd name="T96" fmla="+- 0 13718 11467"/>
                <a:gd name="T97" fmla="*/ T96 w 2600"/>
                <a:gd name="T98" fmla="+- 0 348 348"/>
                <a:gd name="T99" fmla="*/ 348 h 473"/>
                <a:gd name="T100" fmla="+- 0 13764 11467"/>
                <a:gd name="T101" fmla="*/ T100 w 2600"/>
                <a:gd name="T102" fmla="+- 0 348 348"/>
                <a:gd name="T103" fmla="*/ 348 h 473"/>
                <a:gd name="T104" fmla="+- 0 13944 11467"/>
                <a:gd name="T105" fmla="*/ T104 w 2600"/>
                <a:gd name="T106" fmla="+- 0 393 348"/>
                <a:gd name="T107" fmla="*/ 393 h 473"/>
                <a:gd name="T108" fmla="+- 0 14066 11467"/>
                <a:gd name="T109" fmla="*/ T108 w 2600"/>
                <a:gd name="T110" fmla="+- 0 372 348"/>
                <a:gd name="T111" fmla="*/ 372 h 473"/>
                <a:gd name="T112" fmla="+- 0 14021 11467"/>
                <a:gd name="T113" fmla="*/ T112 w 2600"/>
                <a:gd name="T114" fmla="+- 0 405 348"/>
                <a:gd name="T115" fmla="*/ 405 h 473"/>
                <a:gd name="T116" fmla="+- 0 14066 11467"/>
                <a:gd name="T117" fmla="*/ T116 w 2600"/>
                <a:gd name="T118" fmla="+- 0 405 348"/>
                <a:gd name="T119" fmla="*/ 405 h 473"/>
                <a:gd name="T120" fmla="+- 0 14066 11467"/>
                <a:gd name="T121" fmla="*/ T120 w 2600"/>
                <a:gd name="T122" fmla="+- 0 372 348"/>
                <a:gd name="T123" fmla="*/ 372 h 473"/>
                <a:gd name="T124" fmla="+- 0 14021 11467"/>
                <a:gd name="T125" fmla="*/ T124 w 2600"/>
                <a:gd name="T126" fmla="+- 0 451 348"/>
                <a:gd name="T127" fmla="*/ 451 h 473"/>
                <a:gd name="T128" fmla="+- 0 14021 11467"/>
                <a:gd name="T129" fmla="*/ T128 w 2600"/>
                <a:gd name="T130" fmla="+- 0 765 348"/>
                <a:gd name="T131" fmla="*/ 765 h 473"/>
                <a:gd name="T132" fmla="+- 0 14030 11467"/>
                <a:gd name="T133" fmla="*/ T132 w 2600"/>
                <a:gd name="T134" fmla="+- 0 821 348"/>
                <a:gd name="T135" fmla="*/ 821 h 473"/>
                <a:gd name="T136" fmla="+- 0 14030 11467"/>
                <a:gd name="T137" fmla="*/ T136 w 2600"/>
                <a:gd name="T138" fmla="+- 0 821 348"/>
                <a:gd name="T139" fmla="*/ 821 h 473"/>
                <a:gd name="T140" fmla="+- 0 13850 11467"/>
                <a:gd name="T141" fmla="*/ T140 w 2600"/>
                <a:gd name="T142" fmla="+- 0 775 348"/>
                <a:gd name="T143" fmla="*/ 775 h 473"/>
                <a:gd name="T144" fmla="+- 0 13536 11467"/>
                <a:gd name="T145" fmla="*/ T144 w 2600"/>
                <a:gd name="T146" fmla="+- 0 775 348"/>
                <a:gd name="T147" fmla="*/ 775 h 473"/>
                <a:gd name="T148" fmla="+- 0 13356 11467"/>
                <a:gd name="T149" fmla="*/ T148 w 2600"/>
                <a:gd name="T150" fmla="+- 0 821 348"/>
                <a:gd name="T151" fmla="*/ 821 h 473"/>
                <a:gd name="T152" fmla="+- 0 13310 11467"/>
                <a:gd name="T153" fmla="*/ T152 w 2600"/>
                <a:gd name="T154" fmla="+- 0 821 348"/>
                <a:gd name="T155" fmla="*/ 821 h 473"/>
                <a:gd name="T156" fmla="+- 0 13310 11467"/>
                <a:gd name="T157" fmla="*/ T156 w 2600"/>
                <a:gd name="T158" fmla="+- 0 821 348"/>
                <a:gd name="T159" fmla="*/ 821 h 473"/>
                <a:gd name="T160" fmla="+- 0 13130 11467"/>
                <a:gd name="T161" fmla="*/ T160 w 2600"/>
                <a:gd name="T162" fmla="+- 0 775 348"/>
                <a:gd name="T163" fmla="*/ 775 h 473"/>
                <a:gd name="T164" fmla="+- 0 12816 11467"/>
                <a:gd name="T165" fmla="*/ T164 w 2600"/>
                <a:gd name="T166" fmla="+- 0 775 348"/>
                <a:gd name="T167" fmla="*/ 775 h 473"/>
                <a:gd name="T168" fmla="+- 0 12636 11467"/>
                <a:gd name="T169" fmla="*/ T168 w 2600"/>
                <a:gd name="T170" fmla="+- 0 821 348"/>
                <a:gd name="T171" fmla="*/ 821 h 473"/>
                <a:gd name="T172" fmla="+- 0 12590 11467"/>
                <a:gd name="T173" fmla="*/ T172 w 2600"/>
                <a:gd name="T174" fmla="+- 0 821 348"/>
                <a:gd name="T175" fmla="*/ 821 h 473"/>
                <a:gd name="T176" fmla="+- 0 12590 11467"/>
                <a:gd name="T177" fmla="*/ T176 w 2600"/>
                <a:gd name="T178" fmla="+- 0 821 348"/>
                <a:gd name="T179" fmla="*/ 821 h 473"/>
                <a:gd name="T180" fmla="+- 0 12410 11467"/>
                <a:gd name="T181" fmla="*/ T180 w 2600"/>
                <a:gd name="T182" fmla="+- 0 775 348"/>
                <a:gd name="T183" fmla="*/ 775 h 473"/>
                <a:gd name="T184" fmla="+- 0 12096 11467"/>
                <a:gd name="T185" fmla="*/ T184 w 2600"/>
                <a:gd name="T186" fmla="+- 0 775 348"/>
                <a:gd name="T187" fmla="*/ 775 h 473"/>
                <a:gd name="T188" fmla="+- 0 11916 11467"/>
                <a:gd name="T189" fmla="*/ T188 w 2600"/>
                <a:gd name="T190" fmla="+- 0 821 348"/>
                <a:gd name="T191" fmla="*/ 821 h 473"/>
                <a:gd name="T192" fmla="+- 0 11870 11467"/>
                <a:gd name="T193" fmla="*/ T192 w 2600"/>
                <a:gd name="T194" fmla="+- 0 821 348"/>
                <a:gd name="T195" fmla="*/ 821 h 473"/>
                <a:gd name="T196" fmla="+- 0 11870 11467"/>
                <a:gd name="T197" fmla="*/ T196 w 2600"/>
                <a:gd name="T198" fmla="+- 0 821 348"/>
                <a:gd name="T199" fmla="*/ 821 h 473"/>
                <a:gd name="T200" fmla="+- 0 11690 11467"/>
                <a:gd name="T201" fmla="*/ T200 w 2600"/>
                <a:gd name="T202" fmla="+- 0 775 348"/>
                <a:gd name="T203" fmla="*/ 775 h 47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</a:cxnLst>
              <a:rect l="0" t="0" r="r" b="b"/>
              <a:pathLst>
                <a:path w="2600" h="473">
                  <a:moveTo>
                    <a:pt x="24" y="451"/>
                  </a:moveTo>
                  <a:lnTo>
                    <a:pt x="0" y="451"/>
                  </a:lnTo>
                  <a:lnTo>
                    <a:pt x="0" y="317"/>
                  </a:lnTo>
                  <a:lnTo>
                    <a:pt x="46" y="317"/>
                  </a:lnTo>
                  <a:lnTo>
                    <a:pt x="46" y="427"/>
                  </a:lnTo>
                  <a:lnTo>
                    <a:pt x="24" y="427"/>
                  </a:lnTo>
                  <a:lnTo>
                    <a:pt x="24" y="451"/>
                  </a:lnTo>
                  <a:close/>
                  <a:moveTo>
                    <a:pt x="43" y="473"/>
                  </a:moveTo>
                  <a:lnTo>
                    <a:pt x="24" y="473"/>
                  </a:lnTo>
                  <a:lnTo>
                    <a:pt x="24" y="427"/>
                  </a:lnTo>
                  <a:lnTo>
                    <a:pt x="43" y="427"/>
                  </a:lnTo>
                  <a:lnTo>
                    <a:pt x="43" y="473"/>
                  </a:lnTo>
                  <a:close/>
                  <a:moveTo>
                    <a:pt x="46" y="451"/>
                  </a:moveTo>
                  <a:lnTo>
                    <a:pt x="43" y="451"/>
                  </a:lnTo>
                  <a:lnTo>
                    <a:pt x="43" y="427"/>
                  </a:lnTo>
                  <a:lnTo>
                    <a:pt x="46" y="427"/>
                  </a:lnTo>
                  <a:lnTo>
                    <a:pt x="46" y="451"/>
                  </a:lnTo>
                  <a:close/>
                  <a:moveTo>
                    <a:pt x="46" y="271"/>
                  </a:moveTo>
                  <a:lnTo>
                    <a:pt x="0" y="271"/>
                  </a:lnTo>
                  <a:lnTo>
                    <a:pt x="0" y="137"/>
                  </a:lnTo>
                  <a:lnTo>
                    <a:pt x="46" y="137"/>
                  </a:lnTo>
                  <a:lnTo>
                    <a:pt x="46" y="271"/>
                  </a:lnTo>
                  <a:close/>
                  <a:moveTo>
                    <a:pt x="46" y="91"/>
                  </a:moveTo>
                  <a:lnTo>
                    <a:pt x="0" y="91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1" y="0"/>
                  </a:lnTo>
                  <a:lnTo>
                    <a:pt x="91" y="24"/>
                  </a:lnTo>
                  <a:lnTo>
                    <a:pt x="46" y="24"/>
                  </a:lnTo>
                  <a:lnTo>
                    <a:pt x="24" y="45"/>
                  </a:lnTo>
                  <a:lnTo>
                    <a:pt x="46" y="45"/>
                  </a:lnTo>
                  <a:lnTo>
                    <a:pt x="46" y="91"/>
                  </a:lnTo>
                  <a:close/>
                  <a:moveTo>
                    <a:pt x="46" y="45"/>
                  </a:moveTo>
                  <a:lnTo>
                    <a:pt x="24" y="45"/>
                  </a:lnTo>
                  <a:lnTo>
                    <a:pt x="46" y="24"/>
                  </a:lnTo>
                  <a:lnTo>
                    <a:pt x="46" y="45"/>
                  </a:lnTo>
                  <a:close/>
                  <a:moveTo>
                    <a:pt x="91" y="45"/>
                  </a:moveTo>
                  <a:lnTo>
                    <a:pt x="46" y="45"/>
                  </a:lnTo>
                  <a:lnTo>
                    <a:pt x="46" y="24"/>
                  </a:lnTo>
                  <a:lnTo>
                    <a:pt x="91" y="24"/>
                  </a:lnTo>
                  <a:lnTo>
                    <a:pt x="91" y="45"/>
                  </a:lnTo>
                  <a:close/>
                  <a:moveTo>
                    <a:pt x="271" y="45"/>
                  </a:moveTo>
                  <a:lnTo>
                    <a:pt x="137" y="45"/>
                  </a:lnTo>
                  <a:lnTo>
                    <a:pt x="137" y="0"/>
                  </a:lnTo>
                  <a:lnTo>
                    <a:pt x="271" y="0"/>
                  </a:lnTo>
                  <a:lnTo>
                    <a:pt x="271" y="45"/>
                  </a:lnTo>
                  <a:close/>
                  <a:moveTo>
                    <a:pt x="451" y="45"/>
                  </a:moveTo>
                  <a:lnTo>
                    <a:pt x="317" y="45"/>
                  </a:lnTo>
                  <a:lnTo>
                    <a:pt x="317" y="0"/>
                  </a:lnTo>
                  <a:lnTo>
                    <a:pt x="451" y="0"/>
                  </a:lnTo>
                  <a:lnTo>
                    <a:pt x="451" y="45"/>
                  </a:lnTo>
                  <a:close/>
                  <a:moveTo>
                    <a:pt x="631" y="45"/>
                  </a:moveTo>
                  <a:lnTo>
                    <a:pt x="497" y="45"/>
                  </a:lnTo>
                  <a:lnTo>
                    <a:pt x="497" y="0"/>
                  </a:lnTo>
                  <a:lnTo>
                    <a:pt x="631" y="0"/>
                  </a:lnTo>
                  <a:lnTo>
                    <a:pt x="631" y="45"/>
                  </a:lnTo>
                  <a:close/>
                  <a:moveTo>
                    <a:pt x="811" y="45"/>
                  </a:moveTo>
                  <a:lnTo>
                    <a:pt x="677" y="45"/>
                  </a:lnTo>
                  <a:lnTo>
                    <a:pt x="677" y="0"/>
                  </a:lnTo>
                  <a:lnTo>
                    <a:pt x="811" y="0"/>
                  </a:lnTo>
                  <a:lnTo>
                    <a:pt x="811" y="45"/>
                  </a:lnTo>
                  <a:close/>
                  <a:moveTo>
                    <a:pt x="991" y="45"/>
                  </a:moveTo>
                  <a:lnTo>
                    <a:pt x="857" y="45"/>
                  </a:lnTo>
                  <a:lnTo>
                    <a:pt x="857" y="0"/>
                  </a:lnTo>
                  <a:lnTo>
                    <a:pt x="991" y="0"/>
                  </a:lnTo>
                  <a:lnTo>
                    <a:pt x="991" y="45"/>
                  </a:lnTo>
                  <a:close/>
                  <a:moveTo>
                    <a:pt x="1171" y="45"/>
                  </a:moveTo>
                  <a:lnTo>
                    <a:pt x="1037" y="45"/>
                  </a:lnTo>
                  <a:lnTo>
                    <a:pt x="1037" y="0"/>
                  </a:lnTo>
                  <a:lnTo>
                    <a:pt x="1171" y="0"/>
                  </a:lnTo>
                  <a:lnTo>
                    <a:pt x="1171" y="45"/>
                  </a:lnTo>
                  <a:close/>
                  <a:moveTo>
                    <a:pt x="1351" y="45"/>
                  </a:moveTo>
                  <a:lnTo>
                    <a:pt x="1217" y="45"/>
                  </a:lnTo>
                  <a:lnTo>
                    <a:pt x="1217" y="0"/>
                  </a:lnTo>
                  <a:lnTo>
                    <a:pt x="1351" y="0"/>
                  </a:lnTo>
                  <a:lnTo>
                    <a:pt x="1351" y="45"/>
                  </a:lnTo>
                  <a:close/>
                  <a:moveTo>
                    <a:pt x="1531" y="45"/>
                  </a:moveTo>
                  <a:lnTo>
                    <a:pt x="1397" y="45"/>
                  </a:lnTo>
                  <a:lnTo>
                    <a:pt x="1397" y="0"/>
                  </a:lnTo>
                  <a:lnTo>
                    <a:pt x="1531" y="0"/>
                  </a:lnTo>
                  <a:lnTo>
                    <a:pt x="1531" y="45"/>
                  </a:lnTo>
                  <a:close/>
                  <a:moveTo>
                    <a:pt x="1711" y="45"/>
                  </a:moveTo>
                  <a:lnTo>
                    <a:pt x="1577" y="45"/>
                  </a:lnTo>
                  <a:lnTo>
                    <a:pt x="1577" y="0"/>
                  </a:lnTo>
                  <a:lnTo>
                    <a:pt x="1711" y="0"/>
                  </a:lnTo>
                  <a:lnTo>
                    <a:pt x="1711" y="45"/>
                  </a:lnTo>
                  <a:close/>
                  <a:moveTo>
                    <a:pt x="1891" y="45"/>
                  </a:moveTo>
                  <a:lnTo>
                    <a:pt x="1757" y="45"/>
                  </a:lnTo>
                  <a:lnTo>
                    <a:pt x="1757" y="0"/>
                  </a:lnTo>
                  <a:lnTo>
                    <a:pt x="1891" y="0"/>
                  </a:lnTo>
                  <a:lnTo>
                    <a:pt x="1891" y="45"/>
                  </a:lnTo>
                  <a:close/>
                  <a:moveTo>
                    <a:pt x="2071" y="45"/>
                  </a:moveTo>
                  <a:lnTo>
                    <a:pt x="1937" y="45"/>
                  </a:lnTo>
                  <a:lnTo>
                    <a:pt x="1937" y="0"/>
                  </a:lnTo>
                  <a:lnTo>
                    <a:pt x="2071" y="0"/>
                  </a:lnTo>
                  <a:lnTo>
                    <a:pt x="2071" y="45"/>
                  </a:lnTo>
                  <a:close/>
                  <a:moveTo>
                    <a:pt x="2251" y="45"/>
                  </a:moveTo>
                  <a:lnTo>
                    <a:pt x="2117" y="45"/>
                  </a:lnTo>
                  <a:lnTo>
                    <a:pt x="2117" y="0"/>
                  </a:lnTo>
                  <a:lnTo>
                    <a:pt x="2251" y="0"/>
                  </a:lnTo>
                  <a:lnTo>
                    <a:pt x="2251" y="45"/>
                  </a:lnTo>
                  <a:close/>
                  <a:moveTo>
                    <a:pt x="2431" y="45"/>
                  </a:moveTo>
                  <a:lnTo>
                    <a:pt x="2297" y="45"/>
                  </a:lnTo>
                  <a:lnTo>
                    <a:pt x="2297" y="0"/>
                  </a:lnTo>
                  <a:lnTo>
                    <a:pt x="2431" y="0"/>
                  </a:lnTo>
                  <a:lnTo>
                    <a:pt x="2431" y="45"/>
                  </a:lnTo>
                  <a:close/>
                  <a:moveTo>
                    <a:pt x="2554" y="45"/>
                  </a:moveTo>
                  <a:lnTo>
                    <a:pt x="2477" y="45"/>
                  </a:lnTo>
                  <a:lnTo>
                    <a:pt x="2477" y="0"/>
                  </a:lnTo>
                  <a:lnTo>
                    <a:pt x="2587" y="0"/>
                  </a:lnTo>
                  <a:lnTo>
                    <a:pt x="2599" y="12"/>
                  </a:lnTo>
                  <a:lnTo>
                    <a:pt x="2599" y="24"/>
                  </a:lnTo>
                  <a:lnTo>
                    <a:pt x="2554" y="24"/>
                  </a:lnTo>
                  <a:lnTo>
                    <a:pt x="2554" y="45"/>
                  </a:lnTo>
                  <a:close/>
                  <a:moveTo>
                    <a:pt x="2599" y="57"/>
                  </a:moveTo>
                  <a:lnTo>
                    <a:pt x="2554" y="57"/>
                  </a:lnTo>
                  <a:lnTo>
                    <a:pt x="2554" y="24"/>
                  </a:lnTo>
                  <a:lnTo>
                    <a:pt x="2575" y="45"/>
                  </a:lnTo>
                  <a:lnTo>
                    <a:pt x="2599" y="45"/>
                  </a:lnTo>
                  <a:lnTo>
                    <a:pt x="2599" y="57"/>
                  </a:lnTo>
                  <a:close/>
                  <a:moveTo>
                    <a:pt x="2599" y="45"/>
                  </a:moveTo>
                  <a:lnTo>
                    <a:pt x="2575" y="45"/>
                  </a:lnTo>
                  <a:lnTo>
                    <a:pt x="2554" y="24"/>
                  </a:lnTo>
                  <a:lnTo>
                    <a:pt x="2599" y="24"/>
                  </a:lnTo>
                  <a:lnTo>
                    <a:pt x="2599" y="45"/>
                  </a:lnTo>
                  <a:close/>
                  <a:moveTo>
                    <a:pt x="2599" y="237"/>
                  </a:moveTo>
                  <a:lnTo>
                    <a:pt x="2554" y="237"/>
                  </a:lnTo>
                  <a:lnTo>
                    <a:pt x="2554" y="103"/>
                  </a:lnTo>
                  <a:lnTo>
                    <a:pt x="2599" y="103"/>
                  </a:lnTo>
                  <a:lnTo>
                    <a:pt x="2599" y="237"/>
                  </a:lnTo>
                  <a:close/>
                  <a:moveTo>
                    <a:pt x="2599" y="417"/>
                  </a:moveTo>
                  <a:lnTo>
                    <a:pt x="2554" y="417"/>
                  </a:lnTo>
                  <a:lnTo>
                    <a:pt x="2554" y="283"/>
                  </a:lnTo>
                  <a:lnTo>
                    <a:pt x="2599" y="283"/>
                  </a:lnTo>
                  <a:lnTo>
                    <a:pt x="2599" y="417"/>
                  </a:lnTo>
                  <a:close/>
                  <a:moveTo>
                    <a:pt x="2563" y="473"/>
                  </a:moveTo>
                  <a:lnTo>
                    <a:pt x="2429" y="473"/>
                  </a:lnTo>
                  <a:lnTo>
                    <a:pt x="2429" y="427"/>
                  </a:lnTo>
                  <a:lnTo>
                    <a:pt x="2563" y="427"/>
                  </a:lnTo>
                  <a:lnTo>
                    <a:pt x="2563" y="473"/>
                  </a:lnTo>
                  <a:close/>
                  <a:moveTo>
                    <a:pt x="2383" y="473"/>
                  </a:moveTo>
                  <a:lnTo>
                    <a:pt x="2249" y="473"/>
                  </a:lnTo>
                  <a:lnTo>
                    <a:pt x="2249" y="427"/>
                  </a:lnTo>
                  <a:lnTo>
                    <a:pt x="2383" y="427"/>
                  </a:lnTo>
                  <a:lnTo>
                    <a:pt x="2383" y="473"/>
                  </a:lnTo>
                  <a:close/>
                  <a:moveTo>
                    <a:pt x="2203" y="473"/>
                  </a:moveTo>
                  <a:lnTo>
                    <a:pt x="2069" y="473"/>
                  </a:lnTo>
                  <a:lnTo>
                    <a:pt x="2069" y="427"/>
                  </a:lnTo>
                  <a:lnTo>
                    <a:pt x="2203" y="427"/>
                  </a:lnTo>
                  <a:lnTo>
                    <a:pt x="2203" y="473"/>
                  </a:lnTo>
                  <a:close/>
                  <a:moveTo>
                    <a:pt x="2023" y="473"/>
                  </a:moveTo>
                  <a:lnTo>
                    <a:pt x="1889" y="473"/>
                  </a:lnTo>
                  <a:lnTo>
                    <a:pt x="1889" y="427"/>
                  </a:lnTo>
                  <a:lnTo>
                    <a:pt x="2023" y="427"/>
                  </a:lnTo>
                  <a:lnTo>
                    <a:pt x="2023" y="473"/>
                  </a:lnTo>
                  <a:close/>
                  <a:moveTo>
                    <a:pt x="1843" y="473"/>
                  </a:moveTo>
                  <a:lnTo>
                    <a:pt x="1709" y="473"/>
                  </a:lnTo>
                  <a:lnTo>
                    <a:pt x="1709" y="427"/>
                  </a:lnTo>
                  <a:lnTo>
                    <a:pt x="1843" y="427"/>
                  </a:lnTo>
                  <a:lnTo>
                    <a:pt x="1843" y="473"/>
                  </a:lnTo>
                  <a:close/>
                  <a:moveTo>
                    <a:pt x="1663" y="473"/>
                  </a:moveTo>
                  <a:lnTo>
                    <a:pt x="1529" y="473"/>
                  </a:lnTo>
                  <a:lnTo>
                    <a:pt x="1529" y="427"/>
                  </a:lnTo>
                  <a:lnTo>
                    <a:pt x="1663" y="427"/>
                  </a:lnTo>
                  <a:lnTo>
                    <a:pt x="1663" y="473"/>
                  </a:lnTo>
                  <a:close/>
                  <a:moveTo>
                    <a:pt x="1483" y="473"/>
                  </a:moveTo>
                  <a:lnTo>
                    <a:pt x="1349" y="473"/>
                  </a:lnTo>
                  <a:lnTo>
                    <a:pt x="1349" y="427"/>
                  </a:lnTo>
                  <a:lnTo>
                    <a:pt x="1483" y="427"/>
                  </a:lnTo>
                  <a:lnTo>
                    <a:pt x="1483" y="473"/>
                  </a:lnTo>
                  <a:close/>
                  <a:moveTo>
                    <a:pt x="1303" y="473"/>
                  </a:moveTo>
                  <a:lnTo>
                    <a:pt x="1169" y="473"/>
                  </a:lnTo>
                  <a:lnTo>
                    <a:pt x="1169" y="427"/>
                  </a:lnTo>
                  <a:lnTo>
                    <a:pt x="1303" y="427"/>
                  </a:lnTo>
                  <a:lnTo>
                    <a:pt x="1303" y="473"/>
                  </a:lnTo>
                  <a:close/>
                  <a:moveTo>
                    <a:pt x="1123" y="473"/>
                  </a:moveTo>
                  <a:lnTo>
                    <a:pt x="989" y="473"/>
                  </a:lnTo>
                  <a:lnTo>
                    <a:pt x="989" y="427"/>
                  </a:lnTo>
                  <a:lnTo>
                    <a:pt x="1123" y="427"/>
                  </a:lnTo>
                  <a:lnTo>
                    <a:pt x="1123" y="473"/>
                  </a:lnTo>
                  <a:close/>
                  <a:moveTo>
                    <a:pt x="943" y="473"/>
                  </a:moveTo>
                  <a:lnTo>
                    <a:pt x="809" y="473"/>
                  </a:lnTo>
                  <a:lnTo>
                    <a:pt x="809" y="427"/>
                  </a:lnTo>
                  <a:lnTo>
                    <a:pt x="943" y="427"/>
                  </a:lnTo>
                  <a:lnTo>
                    <a:pt x="943" y="473"/>
                  </a:lnTo>
                  <a:close/>
                  <a:moveTo>
                    <a:pt x="763" y="473"/>
                  </a:moveTo>
                  <a:lnTo>
                    <a:pt x="629" y="473"/>
                  </a:lnTo>
                  <a:lnTo>
                    <a:pt x="629" y="427"/>
                  </a:lnTo>
                  <a:lnTo>
                    <a:pt x="763" y="427"/>
                  </a:lnTo>
                  <a:lnTo>
                    <a:pt x="763" y="473"/>
                  </a:lnTo>
                  <a:close/>
                  <a:moveTo>
                    <a:pt x="583" y="473"/>
                  </a:moveTo>
                  <a:lnTo>
                    <a:pt x="449" y="473"/>
                  </a:lnTo>
                  <a:lnTo>
                    <a:pt x="449" y="427"/>
                  </a:lnTo>
                  <a:lnTo>
                    <a:pt x="583" y="427"/>
                  </a:lnTo>
                  <a:lnTo>
                    <a:pt x="583" y="473"/>
                  </a:lnTo>
                  <a:close/>
                  <a:moveTo>
                    <a:pt x="403" y="473"/>
                  </a:moveTo>
                  <a:lnTo>
                    <a:pt x="269" y="473"/>
                  </a:lnTo>
                  <a:lnTo>
                    <a:pt x="269" y="427"/>
                  </a:lnTo>
                  <a:lnTo>
                    <a:pt x="403" y="427"/>
                  </a:lnTo>
                  <a:lnTo>
                    <a:pt x="403" y="473"/>
                  </a:lnTo>
                  <a:close/>
                  <a:moveTo>
                    <a:pt x="223" y="473"/>
                  </a:moveTo>
                  <a:lnTo>
                    <a:pt x="89" y="473"/>
                  </a:lnTo>
                  <a:lnTo>
                    <a:pt x="89" y="427"/>
                  </a:lnTo>
                  <a:lnTo>
                    <a:pt x="223" y="427"/>
                  </a:lnTo>
                  <a:lnTo>
                    <a:pt x="223" y="473"/>
                  </a:lnTo>
                  <a:close/>
                </a:path>
              </a:pathLst>
            </a:custGeom>
            <a:solidFill>
              <a:srgbClr val="1D28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43" name="Text Box 978"/>
            <p:cNvSpPr txBox="1">
              <a:spLocks noChangeArrowheads="1"/>
            </p:cNvSpPr>
            <p:nvPr/>
          </p:nvSpPr>
          <p:spPr bwMode="auto">
            <a:xfrm>
              <a:off x="11467" y="472"/>
              <a:ext cx="2600" cy="4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448945">
                <a:spcBef>
                  <a:spcPts val="505"/>
                </a:spcBef>
                <a:spcAft>
                  <a:spcPts val="0"/>
                </a:spcAft>
              </a:pPr>
              <a:r>
                <a:rPr lang="sr-Latn-RS" sz="1200" b="1" dirty="0">
                  <a:solidFill>
                    <a:srgbClr val="7030A0"/>
                  </a:solidFill>
                  <a:ea typeface="Arial" panose="020B0604020202020204" pitchFamily="34" charset="0"/>
                </a:rPr>
                <a:t>PROIZVOD</a:t>
              </a:r>
              <a:endParaRPr lang="en-US" sz="1100" dirty="0">
                <a:solidFill>
                  <a:srgbClr val="7030A0"/>
                </a:solidFill>
                <a:ea typeface="Arial" panose="020B0604020202020204" pitchFamily="34" charset="0"/>
              </a:endParaRPr>
            </a:p>
          </p:txBody>
        </p:sp>
      </p:grpSp>
      <p:sp>
        <p:nvSpPr>
          <p:cNvPr id="44" name="Rectangle 26"/>
          <p:cNvSpPr>
            <a:spLocks noChangeArrowheads="1"/>
          </p:cNvSpPr>
          <p:nvPr/>
        </p:nvSpPr>
        <p:spPr bwMode="auto">
          <a:xfrm>
            <a:off x="1366306" y="-904672"/>
            <a:ext cx="18473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ea typeface="Arial" panose="020B0604020202020204" pitchFamily="34" charset="0"/>
            </a:endParaRPr>
          </a:p>
          <a:p>
            <a:r>
              <a:rPr lang="en-US">
                <a:ea typeface="Arial" panose="020B0604020202020204" pitchFamily="34" charset="0"/>
              </a:rPr>
              <a:t/>
            </a:r>
            <a:br>
              <a:rPr lang="en-US">
                <a:ea typeface="Arial" panose="020B0604020202020204" pitchFamily="34" charset="0"/>
              </a:rPr>
            </a:br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887528" y="2209800"/>
            <a:ext cx="3475672" cy="17543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sr-Latn-RS" b="1" dirty="0"/>
              <a:t>-     </a:t>
            </a:r>
            <a:r>
              <a:rPr lang="sr-Latn-RS" b="1" dirty="0">
                <a:solidFill>
                  <a:srgbClr val="0000FF"/>
                </a:solidFill>
              </a:rPr>
              <a:t>Podaci kao </a:t>
            </a:r>
            <a:r>
              <a:rPr lang="en-US" b="1" dirty="0">
                <a:solidFill>
                  <a:srgbClr val="0000FF"/>
                </a:solidFill>
              </a:rPr>
              <a:t>“</a:t>
            </a:r>
            <a:r>
              <a:rPr lang="sr-Latn-RS" b="1" dirty="0">
                <a:solidFill>
                  <a:srgbClr val="0000FF"/>
                </a:solidFill>
              </a:rPr>
              <a:t>sirov materijal</a:t>
            </a:r>
            <a:r>
              <a:rPr lang="en-US" b="1" dirty="0">
                <a:solidFill>
                  <a:srgbClr val="0000FF"/>
                </a:solidFill>
              </a:rPr>
              <a:t>”</a:t>
            </a:r>
          </a:p>
          <a:p>
            <a:pPr marL="285750" indent="-285750">
              <a:buFontTx/>
              <a:buChar char="-"/>
            </a:pPr>
            <a:r>
              <a:rPr lang="sr-Latn-RS" b="1" dirty="0">
                <a:solidFill>
                  <a:srgbClr val="CC00FF"/>
                </a:solidFill>
              </a:rPr>
              <a:t>Uključenje podataka u tehničku dokumentaciju ?</a:t>
            </a:r>
          </a:p>
          <a:p>
            <a:pPr marL="285750" indent="-285750">
              <a:buFontTx/>
              <a:buChar char="-"/>
            </a:pPr>
            <a:r>
              <a:rPr lang="en-US" b="1" dirty="0"/>
              <a:t>3 D’s: Data Driven Decisions</a:t>
            </a:r>
          </a:p>
        </p:txBody>
      </p:sp>
      <p:sp>
        <p:nvSpPr>
          <p:cNvPr id="33" name="Line 6">
            <a:extLst>
              <a:ext uri="{FF2B5EF4-FFF2-40B4-BE49-F238E27FC236}">
                <a16:creationId xmlns:a16="http://schemas.microsoft.com/office/drawing/2014/main" xmlns="" id="{1B6D9EDF-4867-442A-BB75-2801C472F53A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47700"/>
            <a:ext cx="1219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4" name="Line 7">
            <a:extLst>
              <a:ext uri="{FF2B5EF4-FFF2-40B4-BE49-F238E27FC236}">
                <a16:creationId xmlns:a16="http://schemas.microsoft.com/office/drawing/2014/main" xmlns="" id="{53081695-C7AA-4E6B-A31C-70413FF153F5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400800"/>
            <a:ext cx="1219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94CF4642-CF9F-4642-AA20-6A257AA90E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178086"/>
            <a:ext cx="533400" cy="660148"/>
          </a:xfrm>
          <a:prstGeom prst="rect">
            <a:avLst/>
          </a:prstGeom>
        </p:spPr>
      </p:pic>
      <p:sp>
        <p:nvSpPr>
          <p:cNvPr id="47" name="Rectangle 7">
            <a:extLst>
              <a:ext uri="{FF2B5EF4-FFF2-40B4-BE49-F238E27FC236}">
                <a16:creationId xmlns:a16="http://schemas.microsoft.com/office/drawing/2014/main" xmlns="" id="{6F6A2FCD-BD20-4594-836D-AD425018F1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sr-Latn-RS" sz="36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3. </a:t>
            </a:r>
            <a:r>
              <a:rPr lang="sr-Latn-R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Smernice za implementaciju I4.0 u rudarstvu</a:t>
            </a:r>
            <a:endParaRPr lang="it-IT" sz="3600" b="1" kern="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  <a:cs typeface="Calibri Light" panose="020F0302020204030204" pitchFamily="34" charset="0"/>
            </a:endParaRPr>
          </a:p>
        </p:txBody>
      </p:sp>
      <p:sp>
        <p:nvSpPr>
          <p:cNvPr id="48" name="Espace réservé du numéro de diapositive 3">
            <a:extLst>
              <a:ext uri="{FF2B5EF4-FFF2-40B4-BE49-F238E27FC236}">
                <a16:creationId xmlns:a16="http://schemas.microsoft.com/office/drawing/2014/main" xmlns="" id="{BF5BE906-E59D-4FE6-B49D-1ACB52C6443A}"/>
              </a:ext>
            </a:extLst>
          </p:cNvPr>
          <p:cNvSpPr txBox="1">
            <a:spLocks/>
          </p:cNvSpPr>
          <p:nvPr/>
        </p:nvSpPr>
        <p:spPr>
          <a:xfrm>
            <a:off x="10769600" y="6457950"/>
            <a:ext cx="1117600" cy="3238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 b="1">
                <a:latin typeface="Corbel" panose="020B0503020204020204" pitchFamily="34" charset="0"/>
              </a:rPr>
              <a:t> </a:t>
            </a:r>
            <a:fld id="{6A8FDE07-382F-4FF8-9EF5-D2EA26C890B1}" type="slidenum">
              <a:rPr lang="en-US" altLang="en-US" b="1" smtClean="0">
                <a:latin typeface="Corbel" panose="020B0503020204020204" pitchFamily="34" charset="0"/>
                <a:cs typeface="Calibri Light" panose="020F0302020204030204" pitchFamily="34" charset="0"/>
              </a:rPr>
              <a:pPr/>
              <a:t>26</a:t>
            </a:fld>
            <a:endParaRPr lang="en-US" altLang="en-US" b="1" dirty="0">
              <a:latin typeface="Corbel" panose="020B0503020204020204" pitchFamily="34" charset="0"/>
              <a:cs typeface="Calibri Light" panose="020F030202020403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62C023ED-F03F-46D1-8922-F0233779D8C4}"/>
              </a:ext>
            </a:extLst>
          </p:cNvPr>
          <p:cNvSpPr txBox="1"/>
          <p:nvPr/>
        </p:nvSpPr>
        <p:spPr>
          <a:xfrm>
            <a:off x="745786" y="6396335"/>
            <a:ext cx="5867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Industrija</a:t>
            </a:r>
            <a:r>
              <a:rPr lang="en-GB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4.0 </a:t>
            </a:r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GB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njena</a:t>
            </a:r>
            <a:r>
              <a:rPr lang="en-GB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primena</a:t>
            </a:r>
            <a:r>
              <a:rPr lang="en-GB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 </a:t>
            </a:r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rudarstvu</a:t>
            </a:r>
            <a:r>
              <a:rPr lang="en-GB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GB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r-Latn-RS" sz="1200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Prošlost – sadašnjost – budućnost</a:t>
            </a:r>
            <a:endParaRPr lang="sr-Latn-R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31954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1"/>
          <p:cNvSpPr/>
          <p:nvPr/>
        </p:nvSpPr>
        <p:spPr>
          <a:xfrm>
            <a:off x="7611457" y="1828799"/>
            <a:ext cx="2590798" cy="2598421"/>
          </a:xfrm>
          <a:prstGeom prst="rect">
            <a:avLst/>
          </a:prstGeom>
          <a:solidFill>
            <a:srgbClr val="666633"/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7"/>
          <p:cNvSpPr/>
          <p:nvPr/>
        </p:nvSpPr>
        <p:spPr>
          <a:xfrm>
            <a:off x="7611458" y="1828798"/>
            <a:ext cx="2590798" cy="25984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5"/>
          <p:cNvSpPr txBox="1"/>
          <p:nvPr/>
        </p:nvSpPr>
        <p:spPr>
          <a:xfrm>
            <a:off x="1828800" y="1295400"/>
            <a:ext cx="5228893" cy="3892091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vert="horz" wrap="square" lIns="0" tIns="13970" rIns="0" bIns="0" rtlCol="0">
            <a:spAutoFit/>
          </a:bodyPr>
          <a:lstStyle/>
          <a:p>
            <a:pPr marL="571500" indent="-571500">
              <a:buFont typeface="Wingdings" pitchFamily="2" charset="2"/>
              <a:buChar char="Ø"/>
            </a:pPr>
            <a:r>
              <a:rPr lang="sr-Latn-RS" sz="3600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Razumeti</a:t>
            </a:r>
            <a:r>
              <a:rPr lang="sr-Cyrl-CS" sz="3600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vrednost podataka </a:t>
            </a:r>
            <a:endParaRPr lang="en-US" sz="3600" b="1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571500" indent="-571500">
              <a:buFont typeface="Wingdings" pitchFamily="2" charset="2"/>
              <a:buChar char="Ø"/>
            </a:pPr>
            <a:r>
              <a:rPr lang="sr-Cyrl-CS" sz="36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Podaci kao faktor proizvodnje</a:t>
            </a:r>
            <a:r>
              <a:rPr lang="sr-Latn-RS" sz="36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- </a:t>
            </a:r>
            <a:r>
              <a:rPr lang="sr-Cyrl-CS" sz="36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sirovin</a:t>
            </a:r>
            <a:r>
              <a:rPr lang="sr-Latn-RS" sz="36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</a:t>
            </a:r>
            <a:r>
              <a:rPr lang="sr-Cyrl-CS" sz="36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kapital, radna snaga i energija</a:t>
            </a:r>
            <a:endParaRPr lang="en-US" sz="3600" b="1" dirty="0">
              <a:solidFill>
                <a:srgbClr val="0000F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5" name="Line 6">
            <a:extLst>
              <a:ext uri="{FF2B5EF4-FFF2-40B4-BE49-F238E27FC236}">
                <a16:creationId xmlns:a16="http://schemas.microsoft.com/office/drawing/2014/main" xmlns="" id="{85B53DEC-2FF8-4F0D-BCFD-A6384949A2F4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47700"/>
            <a:ext cx="1219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" name="Line 7">
            <a:extLst>
              <a:ext uri="{FF2B5EF4-FFF2-40B4-BE49-F238E27FC236}">
                <a16:creationId xmlns:a16="http://schemas.microsoft.com/office/drawing/2014/main" xmlns="" id="{73B98FC9-B5B0-4B90-8DB7-CE39E4E8A46F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400800"/>
            <a:ext cx="1219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5C8A54F-D9FA-4D87-8E8F-51E18CAE89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178086"/>
            <a:ext cx="533400" cy="660148"/>
          </a:xfrm>
          <a:prstGeom prst="rect">
            <a:avLst/>
          </a:prstGeom>
        </p:spPr>
      </p:pic>
      <p:sp>
        <p:nvSpPr>
          <p:cNvPr id="19" name="Rectangle 7">
            <a:extLst>
              <a:ext uri="{FF2B5EF4-FFF2-40B4-BE49-F238E27FC236}">
                <a16:creationId xmlns:a16="http://schemas.microsoft.com/office/drawing/2014/main" xmlns="" id="{E06A3754-2958-424F-9B6F-C47F9610BC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sr-Latn-RS" sz="36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3. </a:t>
            </a:r>
            <a:r>
              <a:rPr lang="sr-Latn-R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Smernice za implementaciju I4.0 u rudarstvu</a:t>
            </a:r>
            <a:endParaRPr lang="it-IT" sz="3600" b="1" kern="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  <a:cs typeface="Calibri Light" panose="020F0302020204030204" pitchFamily="34" charset="0"/>
            </a:endParaRPr>
          </a:p>
        </p:txBody>
      </p:sp>
      <p:sp>
        <p:nvSpPr>
          <p:cNvPr id="20" name="Espace réservé du numéro de diapositive 3">
            <a:extLst>
              <a:ext uri="{FF2B5EF4-FFF2-40B4-BE49-F238E27FC236}">
                <a16:creationId xmlns:a16="http://schemas.microsoft.com/office/drawing/2014/main" xmlns="" id="{E2D25C66-89BC-4155-971E-6F6E0650DBF2}"/>
              </a:ext>
            </a:extLst>
          </p:cNvPr>
          <p:cNvSpPr txBox="1">
            <a:spLocks/>
          </p:cNvSpPr>
          <p:nvPr/>
        </p:nvSpPr>
        <p:spPr>
          <a:xfrm>
            <a:off x="10769600" y="6457950"/>
            <a:ext cx="1117600" cy="3238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 b="1">
                <a:latin typeface="Corbel" panose="020B0503020204020204" pitchFamily="34" charset="0"/>
              </a:rPr>
              <a:t> </a:t>
            </a:r>
            <a:fld id="{6A8FDE07-382F-4FF8-9EF5-D2EA26C890B1}" type="slidenum">
              <a:rPr lang="en-US" altLang="en-US" b="1" smtClean="0">
                <a:latin typeface="Corbel" panose="020B0503020204020204" pitchFamily="34" charset="0"/>
                <a:cs typeface="Calibri Light" panose="020F0302020204030204" pitchFamily="34" charset="0"/>
              </a:rPr>
              <a:pPr/>
              <a:t>27</a:t>
            </a:fld>
            <a:endParaRPr lang="en-US" altLang="en-US" b="1" dirty="0">
              <a:latin typeface="Corbel" panose="020B0503020204020204" pitchFamily="34" charset="0"/>
              <a:cs typeface="Calibri Light" panose="020F03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1661B5DF-4F02-4AC5-89BB-2B0333D21441}"/>
              </a:ext>
            </a:extLst>
          </p:cNvPr>
          <p:cNvSpPr txBox="1"/>
          <p:nvPr/>
        </p:nvSpPr>
        <p:spPr>
          <a:xfrm>
            <a:off x="745786" y="6396335"/>
            <a:ext cx="5867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Industrija</a:t>
            </a:r>
            <a:r>
              <a:rPr lang="en-GB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4.0 </a:t>
            </a:r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GB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njena</a:t>
            </a:r>
            <a:r>
              <a:rPr lang="en-GB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primena</a:t>
            </a:r>
            <a:r>
              <a:rPr lang="en-GB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 </a:t>
            </a:r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rudarstvu</a:t>
            </a:r>
            <a:r>
              <a:rPr lang="en-GB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GB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r-Latn-RS" sz="1200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Prošlost – sadašnjost – budućnost</a:t>
            </a:r>
            <a:endParaRPr lang="sr-Latn-R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6267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19760" y="1241068"/>
            <a:ext cx="10972800" cy="1143000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sr-Latn-RS" sz="3600" b="1" dirty="0"/>
              <a:t>Automatizacija 4.0 </a:t>
            </a:r>
            <a:r>
              <a:rPr lang="sr-Latn-RS" sz="3600" b="1" dirty="0">
                <a:solidFill>
                  <a:srgbClr val="FF0000"/>
                </a:solidFill>
              </a:rPr>
              <a:t>znači</a:t>
            </a:r>
            <a:r>
              <a:rPr lang="sr-Latn-RS" sz="3600" b="1" dirty="0"/>
              <a:t> </a:t>
            </a:r>
            <a:r>
              <a:rPr lang="sr-Latn-RS" sz="3600" b="1" i="1" dirty="0">
                <a:solidFill>
                  <a:srgbClr val="0000FF"/>
                </a:solidFill>
              </a:rPr>
              <a:t>Saznanje ...</a:t>
            </a:r>
            <a:endParaRPr lang="sr-Latn-RS" sz="3600" b="1" dirty="0">
              <a:solidFill>
                <a:srgbClr val="0000FF"/>
              </a:solidFill>
            </a:endParaRPr>
          </a:p>
        </p:txBody>
      </p: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2292033" y="3733800"/>
            <a:ext cx="7607935" cy="1690370"/>
            <a:chOff x="0" y="0"/>
            <a:chExt cx="11981" cy="2662"/>
          </a:xfrm>
        </p:grpSpPr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8359" y="0"/>
              <a:ext cx="3622" cy="2662"/>
            </a:xfrm>
            <a:custGeom>
              <a:avLst/>
              <a:gdLst>
                <a:gd name="T0" fmla="+- 0 11698 8359"/>
                <a:gd name="T1" fmla="*/ T0 w 3622"/>
                <a:gd name="T2" fmla="*/ 2662 h 2662"/>
                <a:gd name="T3" fmla="+- 0 8645 8359"/>
                <a:gd name="T4" fmla="*/ T3 w 3622"/>
                <a:gd name="T5" fmla="*/ 2662 h 2662"/>
                <a:gd name="T6" fmla="+- 0 8569 8359"/>
                <a:gd name="T7" fmla="*/ T6 w 3622"/>
                <a:gd name="T8" fmla="*/ 2651 h 2662"/>
                <a:gd name="T9" fmla="+- 0 8500 8359"/>
                <a:gd name="T10" fmla="*/ T9 w 3622"/>
                <a:gd name="T11" fmla="*/ 2623 h 2662"/>
                <a:gd name="T12" fmla="+- 0 8443 8359"/>
                <a:gd name="T13" fmla="*/ T12 w 3622"/>
                <a:gd name="T14" fmla="*/ 2579 h 2662"/>
                <a:gd name="T15" fmla="+- 0 8398 8359"/>
                <a:gd name="T16" fmla="*/ T15 w 3622"/>
                <a:gd name="T17" fmla="*/ 2521 h 2662"/>
                <a:gd name="T18" fmla="+- 0 8369 8359"/>
                <a:gd name="T19" fmla="*/ T18 w 3622"/>
                <a:gd name="T20" fmla="*/ 2454 h 2662"/>
                <a:gd name="T21" fmla="+- 0 8359 8359"/>
                <a:gd name="T22" fmla="*/ T21 w 3622"/>
                <a:gd name="T23" fmla="*/ 2378 h 2662"/>
                <a:gd name="T24" fmla="+- 0 8359 8359"/>
                <a:gd name="T25" fmla="*/ T24 w 3622"/>
                <a:gd name="T26" fmla="*/ 286 h 2662"/>
                <a:gd name="T27" fmla="+- 0 8369 8359"/>
                <a:gd name="T28" fmla="*/ T27 w 3622"/>
                <a:gd name="T29" fmla="*/ 209 h 2662"/>
                <a:gd name="T30" fmla="+- 0 8398 8359"/>
                <a:gd name="T31" fmla="*/ T30 w 3622"/>
                <a:gd name="T32" fmla="*/ 141 h 2662"/>
                <a:gd name="T33" fmla="+- 0 8443 8359"/>
                <a:gd name="T34" fmla="*/ T33 w 3622"/>
                <a:gd name="T35" fmla="*/ 83 h 2662"/>
                <a:gd name="T36" fmla="+- 0 8500 8359"/>
                <a:gd name="T37" fmla="*/ T36 w 3622"/>
                <a:gd name="T38" fmla="*/ 39 h 2662"/>
                <a:gd name="T39" fmla="+- 0 8569 8359"/>
                <a:gd name="T40" fmla="*/ T39 w 3622"/>
                <a:gd name="T41" fmla="*/ 10 h 2662"/>
                <a:gd name="T42" fmla="+- 0 8645 8359"/>
                <a:gd name="T43" fmla="*/ T42 w 3622"/>
                <a:gd name="T44" fmla="*/ 0 h 2662"/>
                <a:gd name="T45" fmla="+- 0 11698 8359"/>
                <a:gd name="T46" fmla="*/ T45 w 3622"/>
                <a:gd name="T47" fmla="*/ 0 h 2662"/>
                <a:gd name="T48" fmla="+- 0 11773 8359"/>
                <a:gd name="T49" fmla="*/ T48 w 3622"/>
                <a:gd name="T50" fmla="*/ 10 h 2662"/>
                <a:gd name="T51" fmla="+- 0 11840 8359"/>
                <a:gd name="T52" fmla="*/ T51 w 3622"/>
                <a:gd name="T53" fmla="*/ 39 h 2662"/>
                <a:gd name="T54" fmla="+- 0 11898 8359"/>
                <a:gd name="T55" fmla="*/ T54 w 3622"/>
                <a:gd name="T56" fmla="*/ 83 h 2662"/>
                <a:gd name="T57" fmla="+- 0 11942 8359"/>
                <a:gd name="T58" fmla="*/ T57 w 3622"/>
                <a:gd name="T59" fmla="*/ 141 h 2662"/>
                <a:gd name="T60" fmla="+- 0 11971 8359"/>
                <a:gd name="T61" fmla="*/ T60 w 3622"/>
                <a:gd name="T62" fmla="*/ 209 h 2662"/>
                <a:gd name="T63" fmla="+- 0 11981 8359"/>
                <a:gd name="T64" fmla="*/ T63 w 3622"/>
                <a:gd name="T65" fmla="*/ 286 h 2662"/>
                <a:gd name="T66" fmla="+- 0 11981 8359"/>
                <a:gd name="T67" fmla="*/ T66 w 3622"/>
                <a:gd name="T68" fmla="*/ 2378 h 2662"/>
                <a:gd name="T69" fmla="+- 0 11971 8359"/>
                <a:gd name="T70" fmla="*/ T69 w 3622"/>
                <a:gd name="T71" fmla="*/ 2454 h 2662"/>
                <a:gd name="T72" fmla="+- 0 11942 8359"/>
                <a:gd name="T73" fmla="*/ T72 w 3622"/>
                <a:gd name="T74" fmla="*/ 2521 h 2662"/>
                <a:gd name="T75" fmla="+- 0 11898 8359"/>
                <a:gd name="T76" fmla="*/ T75 w 3622"/>
                <a:gd name="T77" fmla="*/ 2579 h 2662"/>
                <a:gd name="T78" fmla="+- 0 11840 8359"/>
                <a:gd name="T79" fmla="*/ T78 w 3622"/>
                <a:gd name="T80" fmla="*/ 2623 h 2662"/>
                <a:gd name="T81" fmla="+- 0 11773 8359"/>
                <a:gd name="T82" fmla="*/ T81 w 3622"/>
                <a:gd name="T83" fmla="*/ 2651 h 2662"/>
                <a:gd name="T84" fmla="+- 0 11698 8359"/>
                <a:gd name="T85" fmla="*/ T84 w 3622"/>
                <a:gd name="T86" fmla="*/ 2662 h 266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</a:cxnLst>
              <a:rect l="0" t="0" r="r" b="b"/>
              <a:pathLst>
                <a:path w="3622" h="2662">
                  <a:moveTo>
                    <a:pt x="3339" y="2662"/>
                  </a:moveTo>
                  <a:lnTo>
                    <a:pt x="286" y="2662"/>
                  </a:lnTo>
                  <a:lnTo>
                    <a:pt x="210" y="2651"/>
                  </a:lnTo>
                  <a:lnTo>
                    <a:pt x="141" y="2623"/>
                  </a:lnTo>
                  <a:lnTo>
                    <a:pt x="84" y="2579"/>
                  </a:lnTo>
                  <a:lnTo>
                    <a:pt x="39" y="2521"/>
                  </a:lnTo>
                  <a:lnTo>
                    <a:pt x="10" y="2454"/>
                  </a:lnTo>
                  <a:lnTo>
                    <a:pt x="0" y="2378"/>
                  </a:lnTo>
                  <a:lnTo>
                    <a:pt x="0" y="286"/>
                  </a:lnTo>
                  <a:lnTo>
                    <a:pt x="10" y="209"/>
                  </a:lnTo>
                  <a:lnTo>
                    <a:pt x="39" y="141"/>
                  </a:lnTo>
                  <a:lnTo>
                    <a:pt x="84" y="83"/>
                  </a:lnTo>
                  <a:lnTo>
                    <a:pt x="141" y="39"/>
                  </a:lnTo>
                  <a:lnTo>
                    <a:pt x="210" y="10"/>
                  </a:lnTo>
                  <a:lnTo>
                    <a:pt x="286" y="0"/>
                  </a:lnTo>
                  <a:lnTo>
                    <a:pt x="3339" y="0"/>
                  </a:lnTo>
                  <a:lnTo>
                    <a:pt x="3414" y="10"/>
                  </a:lnTo>
                  <a:lnTo>
                    <a:pt x="3481" y="39"/>
                  </a:lnTo>
                  <a:lnTo>
                    <a:pt x="3539" y="83"/>
                  </a:lnTo>
                  <a:lnTo>
                    <a:pt x="3583" y="141"/>
                  </a:lnTo>
                  <a:lnTo>
                    <a:pt x="3612" y="209"/>
                  </a:lnTo>
                  <a:lnTo>
                    <a:pt x="3622" y="286"/>
                  </a:lnTo>
                  <a:lnTo>
                    <a:pt x="3622" y="2378"/>
                  </a:lnTo>
                  <a:lnTo>
                    <a:pt x="3612" y="2454"/>
                  </a:lnTo>
                  <a:lnTo>
                    <a:pt x="3583" y="2521"/>
                  </a:lnTo>
                  <a:lnTo>
                    <a:pt x="3539" y="2579"/>
                  </a:lnTo>
                  <a:lnTo>
                    <a:pt x="3481" y="2623"/>
                  </a:lnTo>
                  <a:lnTo>
                    <a:pt x="3414" y="2651"/>
                  </a:lnTo>
                  <a:lnTo>
                    <a:pt x="3339" y="2662"/>
                  </a:lnTo>
                  <a:close/>
                </a:path>
              </a:pathLst>
            </a:custGeom>
            <a:solidFill>
              <a:srgbClr val="1D28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pic>
          <p:nvPicPr>
            <p:cNvPr id="9" name="Picture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9" y="952"/>
              <a:ext cx="435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AutoShape 934"/>
            <p:cNvSpPr>
              <a:spLocks/>
            </p:cNvSpPr>
            <p:nvPr/>
          </p:nvSpPr>
          <p:spPr bwMode="auto">
            <a:xfrm>
              <a:off x="10840" y="924"/>
              <a:ext cx="519" cy="908"/>
            </a:xfrm>
            <a:custGeom>
              <a:avLst/>
              <a:gdLst>
                <a:gd name="T0" fmla="+- 0 10858 10841"/>
                <a:gd name="T1" fmla="*/ T0 w 519"/>
                <a:gd name="T2" fmla="+- 0 1090 924"/>
                <a:gd name="T3" fmla="*/ 1090 h 908"/>
                <a:gd name="T4" fmla="+- 0 10841 10841"/>
                <a:gd name="T5" fmla="*/ T4 w 519"/>
                <a:gd name="T6" fmla="+- 0 962 924"/>
                <a:gd name="T7" fmla="*/ 962 h 908"/>
                <a:gd name="T8" fmla="+- 0 10867 10841"/>
                <a:gd name="T9" fmla="*/ T8 w 519"/>
                <a:gd name="T10" fmla="+- 0 958 924"/>
                <a:gd name="T11" fmla="*/ 958 h 908"/>
                <a:gd name="T12" fmla="+- 0 10867 10841"/>
                <a:gd name="T13" fmla="*/ T12 w 519"/>
                <a:gd name="T14" fmla="+- 0 924 924"/>
                <a:gd name="T15" fmla="*/ 924 h 908"/>
                <a:gd name="T16" fmla="+- 0 11359 10841"/>
                <a:gd name="T17" fmla="*/ T16 w 519"/>
                <a:gd name="T18" fmla="+- 0 924 924"/>
                <a:gd name="T19" fmla="*/ 924 h 908"/>
                <a:gd name="T20" fmla="+- 0 11359 10841"/>
                <a:gd name="T21" fmla="*/ T20 w 519"/>
                <a:gd name="T22" fmla="+- 0 996 924"/>
                <a:gd name="T23" fmla="*/ 996 h 908"/>
                <a:gd name="T24" fmla="+- 0 11114 10841"/>
                <a:gd name="T25" fmla="*/ T24 w 519"/>
                <a:gd name="T26" fmla="+- 0 996 924"/>
                <a:gd name="T27" fmla="*/ 996 h 908"/>
                <a:gd name="T28" fmla="+- 0 11066 10841"/>
                <a:gd name="T29" fmla="*/ T28 w 519"/>
                <a:gd name="T30" fmla="+- 0 1006 924"/>
                <a:gd name="T31" fmla="*/ 1006 h 908"/>
                <a:gd name="T32" fmla="+- 0 11026 10841"/>
                <a:gd name="T33" fmla="*/ T32 w 519"/>
                <a:gd name="T34" fmla="+- 0 1032 924"/>
                <a:gd name="T35" fmla="*/ 1032 h 908"/>
                <a:gd name="T36" fmla="+- 0 10999 10841"/>
                <a:gd name="T37" fmla="*/ T36 w 519"/>
                <a:gd name="T38" fmla="+- 0 1072 924"/>
                <a:gd name="T39" fmla="*/ 1072 h 908"/>
                <a:gd name="T40" fmla="+- 0 10996 10841"/>
                <a:gd name="T41" fmla="*/ T40 w 519"/>
                <a:gd name="T42" fmla="+- 0 1087 924"/>
                <a:gd name="T43" fmla="*/ 1087 h 908"/>
                <a:gd name="T44" fmla="+- 0 10867 10841"/>
                <a:gd name="T45" fmla="*/ T44 w 519"/>
                <a:gd name="T46" fmla="+- 0 1087 924"/>
                <a:gd name="T47" fmla="*/ 1087 h 908"/>
                <a:gd name="T48" fmla="+- 0 10858 10841"/>
                <a:gd name="T49" fmla="*/ T48 w 519"/>
                <a:gd name="T50" fmla="+- 0 1090 924"/>
                <a:gd name="T51" fmla="*/ 1090 h 908"/>
                <a:gd name="T52" fmla="+- 0 11359 10841"/>
                <a:gd name="T53" fmla="*/ T52 w 519"/>
                <a:gd name="T54" fmla="+- 0 1579 924"/>
                <a:gd name="T55" fmla="*/ 1579 h 908"/>
                <a:gd name="T56" fmla="+- 0 10867 10841"/>
                <a:gd name="T57" fmla="*/ T56 w 519"/>
                <a:gd name="T58" fmla="+- 0 1579 924"/>
                <a:gd name="T59" fmla="*/ 1579 h 908"/>
                <a:gd name="T60" fmla="+- 0 10867 10841"/>
                <a:gd name="T61" fmla="*/ T60 w 519"/>
                <a:gd name="T62" fmla="+- 0 1402 924"/>
                <a:gd name="T63" fmla="*/ 1402 h 908"/>
                <a:gd name="T64" fmla="+- 0 10923 10841"/>
                <a:gd name="T65" fmla="*/ T64 w 519"/>
                <a:gd name="T66" fmla="+- 0 1382 924"/>
                <a:gd name="T67" fmla="*/ 1382 h 908"/>
                <a:gd name="T68" fmla="+- 0 10977 10841"/>
                <a:gd name="T69" fmla="*/ T68 w 519"/>
                <a:gd name="T70" fmla="+- 0 1355 924"/>
                <a:gd name="T71" fmla="*/ 1355 h 908"/>
                <a:gd name="T72" fmla="+- 0 11031 10841"/>
                <a:gd name="T73" fmla="*/ T72 w 519"/>
                <a:gd name="T74" fmla="+- 0 1321 924"/>
                <a:gd name="T75" fmla="*/ 1321 h 908"/>
                <a:gd name="T76" fmla="+- 0 11083 10841"/>
                <a:gd name="T77" fmla="*/ T76 w 519"/>
                <a:gd name="T78" fmla="+- 0 1279 924"/>
                <a:gd name="T79" fmla="*/ 1279 h 908"/>
                <a:gd name="T80" fmla="+- 0 11117 10841"/>
                <a:gd name="T81" fmla="*/ T80 w 519"/>
                <a:gd name="T82" fmla="+- 0 1246 924"/>
                <a:gd name="T83" fmla="*/ 1246 h 908"/>
                <a:gd name="T84" fmla="+- 0 11164 10841"/>
                <a:gd name="T85" fmla="*/ T84 w 519"/>
                <a:gd name="T86" fmla="+- 0 1235 924"/>
                <a:gd name="T87" fmla="*/ 1235 h 908"/>
                <a:gd name="T88" fmla="+- 0 11202 10841"/>
                <a:gd name="T89" fmla="*/ T88 w 519"/>
                <a:gd name="T90" fmla="+- 0 1207 924"/>
                <a:gd name="T91" fmla="*/ 1207 h 908"/>
                <a:gd name="T92" fmla="+- 0 11227 10841"/>
                <a:gd name="T93" fmla="*/ T92 w 519"/>
                <a:gd name="T94" fmla="+- 0 1168 924"/>
                <a:gd name="T95" fmla="*/ 1168 h 908"/>
                <a:gd name="T96" fmla="+- 0 11237 10841"/>
                <a:gd name="T97" fmla="*/ T96 w 519"/>
                <a:gd name="T98" fmla="+- 0 1121 924"/>
                <a:gd name="T99" fmla="*/ 1121 h 908"/>
                <a:gd name="T100" fmla="+- 0 11227 10841"/>
                <a:gd name="T101" fmla="*/ T100 w 519"/>
                <a:gd name="T102" fmla="+- 0 1072 924"/>
                <a:gd name="T103" fmla="*/ 1072 h 908"/>
                <a:gd name="T104" fmla="+- 0 11201 10841"/>
                <a:gd name="T105" fmla="*/ T104 w 519"/>
                <a:gd name="T106" fmla="+- 0 1032 924"/>
                <a:gd name="T107" fmla="*/ 1032 h 908"/>
                <a:gd name="T108" fmla="+- 0 11162 10841"/>
                <a:gd name="T109" fmla="*/ T108 w 519"/>
                <a:gd name="T110" fmla="+- 0 1006 924"/>
                <a:gd name="T111" fmla="*/ 1006 h 908"/>
                <a:gd name="T112" fmla="+- 0 11114 10841"/>
                <a:gd name="T113" fmla="*/ T112 w 519"/>
                <a:gd name="T114" fmla="+- 0 996 924"/>
                <a:gd name="T115" fmla="*/ 996 h 908"/>
                <a:gd name="T116" fmla="+- 0 11359 10841"/>
                <a:gd name="T117" fmla="*/ T116 w 519"/>
                <a:gd name="T118" fmla="+- 0 996 924"/>
                <a:gd name="T119" fmla="*/ 996 h 908"/>
                <a:gd name="T120" fmla="+- 0 11359 10841"/>
                <a:gd name="T121" fmla="*/ T120 w 519"/>
                <a:gd name="T122" fmla="+- 0 1579 924"/>
                <a:gd name="T123" fmla="*/ 1579 h 908"/>
                <a:gd name="T124" fmla="+- 0 10867 10841"/>
                <a:gd name="T125" fmla="*/ T124 w 519"/>
                <a:gd name="T126" fmla="+- 0 1212 924"/>
                <a:gd name="T127" fmla="*/ 1212 h 908"/>
                <a:gd name="T128" fmla="+- 0 10867 10841"/>
                <a:gd name="T129" fmla="*/ T128 w 519"/>
                <a:gd name="T130" fmla="+- 0 1087 924"/>
                <a:gd name="T131" fmla="*/ 1087 h 908"/>
                <a:gd name="T132" fmla="+- 0 10996 10841"/>
                <a:gd name="T133" fmla="*/ T132 w 519"/>
                <a:gd name="T134" fmla="+- 0 1087 924"/>
                <a:gd name="T135" fmla="*/ 1087 h 908"/>
                <a:gd name="T136" fmla="+- 0 10990 10841"/>
                <a:gd name="T137" fmla="*/ T136 w 519"/>
                <a:gd name="T138" fmla="+- 0 1121 924"/>
                <a:gd name="T139" fmla="*/ 1121 h 908"/>
                <a:gd name="T140" fmla="+- 0 10990 10841"/>
                <a:gd name="T141" fmla="*/ T140 w 519"/>
                <a:gd name="T142" fmla="+- 0 1123 924"/>
                <a:gd name="T143" fmla="*/ 1123 h 908"/>
                <a:gd name="T144" fmla="+- 0 10970 10841"/>
                <a:gd name="T145" fmla="*/ T144 w 519"/>
                <a:gd name="T146" fmla="+- 0 1142 924"/>
                <a:gd name="T147" fmla="*/ 1142 h 908"/>
                <a:gd name="T148" fmla="+- 0 10961 10841"/>
                <a:gd name="T149" fmla="*/ T148 w 519"/>
                <a:gd name="T150" fmla="+- 0 1150 924"/>
                <a:gd name="T151" fmla="*/ 1150 h 908"/>
                <a:gd name="T152" fmla="+- 0 10943 10841"/>
                <a:gd name="T153" fmla="*/ T152 w 519"/>
                <a:gd name="T154" fmla="+- 0 1165 924"/>
                <a:gd name="T155" fmla="*/ 1165 h 908"/>
                <a:gd name="T156" fmla="+- 0 10921 10841"/>
                <a:gd name="T157" fmla="*/ T156 w 519"/>
                <a:gd name="T158" fmla="+- 0 1181 924"/>
                <a:gd name="T159" fmla="*/ 1181 h 908"/>
                <a:gd name="T160" fmla="+- 0 10896 10841"/>
                <a:gd name="T161" fmla="*/ T160 w 519"/>
                <a:gd name="T162" fmla="+- 0 1197 924"/>
                <a:gd name="T163" fmla="*/ 1197 h 908"/>
                <a:gd name="T164" fmla="+- 0 10867 10841"/>
                <a:gd name="T165" fmla="*/ T164 w 519"/>
                <a:gd name="T166" fmla="+- 0 1212 924"/>
                <a:gd name="T167" fmla="*/ 1212 h 908"/>
                <a:gd name="T168" fmla="+- 0 11062 10841"/>
                <a:gd name="T169" fmla="*/ T168 w 519"/>
                <a:gd name="T170" fmla="+- 0 1831 924"/>
                <a:gd name="T171" fmla="*/ 1831 h 908"/>
                <a:gd name="T172" fmla="+- 0 11062 10841"/>
                <a:gd name="T173" fmla="*/ T172 w 519"/>
                <a:gd name="T174" fmla="+- 0 1579 924"/>
                <a:gd name="T175" fmla="*/ 1579 h 908"/>
                <a:gd name="T176" fmla="+- 0 11179 10841"/>
                <a:gd name="T177" fmla="*/ T176 w 519"/>
                <a:gd name="T178" fmla="+- 0 1579 924"/>
                <a:gd name="T179" fmla="*/ 1579 h 908"/>
                <a:gd name="T180" fmla="+- 0 11179 10841"/>
                <a:gd name="T181" fmla="*/ T180 w 519"/>
                <a:gd name="T182" fmla="+- 0 1826 924"/>
                <a:gd name="T183" fmla="*/ 1826 h 908"/>
                <a:gd name="T184" fmla="+- 0 11119 10841"/>
                <a:gd name="T185" fmla="*/ T184 w 519"/>
                <a:gd name="T186" fmla="+- 0 1826 924"/>
                <a:gd name="T187" fmla="*/ 1826 h 908"/>
                <a:gd name="T188" fmla="+- 0 11105 10841"/>
                <a:gd name="T189" fmla="*/ T188 w 519"/>
                <a:gd name="T190" fmla="+- 0 1827 924"/>
                <a:gd name="T191" fmla="*/ 1827 h 908"/>
                <a:gd name="T192" fmla="+- 0 11090 10841"/>
                <a:gd name="T193" fmla="*/ T192 w 519"/>
                <a:gd name="T194" fmla="+- 0 1828 924"/>
                <a:gd name="T195" fmla="*/ 1828 h 908"/>
                <a:gd name="T196" fmla="+- 0 11076 10841"/>
                <a:gd name="T197" fmla="*/ T196 w 519"/>
                <a:gd name="T198" fmla="+- 0 1829 924"/>
                <a:gd name="T199" fmla="*/ 1829 h 908"/>
                <a:gd name="T200" fmla="+- 0 11062 10841"/>
                <a:gd name="T201" fmla="*/ T200 w 519"/>
                <a:gd name="T202" fmla="+- 0 1831 924"/>
                <a:gd name="T203" fmla="*/ 1831 h 908"/>
                <a:gd name="T204" fmla="+- 0 11179 10841"/>
                <a:gd name="T205" fmla="*/ T204 w 519"/>
                <a:gd name="T206" fmla="+- 0 1831 924"/>
                <a:gd name="T207" fmla="*/ 1831 h 908"/>
                <a:gd name="T208" fmla="+- 0 11165 10841"/>
                <a:gd name="T209" fmla="*/ T208 w 519"/>
                <a:gd name="T210" fmla="+- 0 1829 924"/>
                <a:gd name="T211" fmla="*/ 1829 h 908"/>
                <a:gd name="T212" fmla="+- 0 11150 10841"/>
                <a:gd name="T213" fmla="*/ T212 w 519"/>
                <a:gd name="T214" fmla="+- 0 1828 924"/>
                <a:gd name="T215" fmla="*/ 1828 h 908"/>
                <a:gd name="T216" fmla="+- 0 11135 10841"/>
                <a:gd name="T217" fmla="*/ T216 w 519"/>
                <a:gd name="T218" fmla="+- 0 1827 924"/>
                <a:gd name="T219" fmla="*/ 1827 h 908"/>
                <a:gd name="T220" fmla="+- 0 11119 10841"/>
                <a:gd name="T221" fmla="*/ T220 w 519"/>
                <a:gd name="T222" fmla="+- 0 1826 924"/>
                <a:gd name="T223" fmla="*/ 1826 h 908"/>
                <a:gd name="T224" fmla="+- 0 11179 10841"/>
                <a:gd name="T225" fmla="*/ T224 w 519"/>
                <a:gd name="T226" fmla="+- 0 1826 924"/>
                <a:gd name="T227" fmla="*/ 1826 h 908"/>
                <a:gd name="T228" fmla="+- 0 11179 10841"/>
                <a:gd name="T229" fmla="*/ T228 w 519"/>
                <a:gd name="T230" fmla="+- 0 1831 924"/>
                <a:gd name="T231" fmla="*/ 1831 h 90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  <a:cxn ang="0">
                  <a:pos x="T229" y="T231"/>
                </a:cxn>
              </a:cxnLst>
              <a:rect l="0" t="0" r="r" b="b"/>
              <a:pathLst>
                <a:path w="519" h="908">
                  <a:moveTo>
                    <a:pt x="17" y="166"/>
                  </a:moveTo>
                  <a:lnTo>
                    <a:pt x="0" y="38"/>
                  </a:lnTo>
                  <a:lnTo>
                    <a:pt x="26" y="34"/>
                  </a:lnTo>
                  <a:lnTo>
                    <a:pt x="26" y="0"/>
                  </a:lnTo>
                  <a:lnTo>
                    <a:pt x="518" y="0"/>
                  </a:lnTo>
                  <a:lnTo>
                    <a:pt x="518" y="72"/>
                  </a:lnTo>
                  <a:lnTo>
                    <a:pt x="273" y="72"/>
                  </a:lnTo>
                  <a:lnTo>
                    <a:pt x="225" y="82"/>
                  </a:lnTo>
                  <a:lnTo>
                    <a:pt x="185" y="108"/>
                  </a:lnTo>
                  <a:lnTo>
                    <a:pt x="158" y="148"/>
                  </a:lnTo>
                  <a:lnTo>
                    <a:pt x="155" y="163"/>
                  </a:lnTo>
                  <a:lnTo>
                    <a:pt x="26" y="163"/>
                  </a:lnTo>
                  <a:lnTo>
                    <a:pt x="17" y="166"/>
                  </a:lnTo>
                  <a:close/>
                  <a:moveTo>
                    <a:pt x="518" y="655"/>
                  </a:moveTo>
                  <a:lnTo>
                    <a:pt x="26" y="655"/>
                  </a:lnTo>
                  <a:lnTo>
                    <a:pt x="26" y="478"/>
                  </a:lnTo>
                  <a:lnTo>
                    <a:pt x="82" y="458"/>
                  </a:lnTo>
                  <a:lnTo>
                    <a:pt x="136" y="431"/>
                  </a:lnTo>
                  <a:lnTo>
                    <a:pt x="190" y="397"/>
                  </a:lnTo>
                  <a:lnTo>
                    <a:pt x="242" y="355"/>
                  </a:lnTo>
                  <a:lnTo>
                    <a:pt x="276" y="322"/>
                  </a:lnTo>
                  <a:lnTo>
                    <a:pt x="323" y="311"/>
                  </a:lnTo>
                  <a:lnTo>
                    <a:pt x="361" y="283"/>
                  </a:lnTo>
                  <a:lnTo>
                    <a:pt x="386" y="244"/>
                  </a:lnTo>
                  <a:lnTo>
                    <a:pt x="396" y="197"/>
                  </a:lnTo>
                  <a:lnTo>
                    <a:pt x="386" y="148"/>
                  </a:lnTo>
                  <a:lnTo>
                    <a:pt x="360" y="108"/>
                  </a:lnTo>
                  <a:lnTo>
                    <a:pt x="321" y="82"/>
                  </a:lnTo>
                  <a:lnTo>
                    <a:pt x="273" y="72"/>
                  </a:lnTo>
                  <a:lnTo>
                    <a:pt x="518" y="72"/>
                  </a:lnTo>
                  <a:lnTo>
                    <a:pt x="518" y="655"/>
                  </a:lnTo>
                  <a:close/>
                  <a:moveTo>
                    <a:pt x="26" y="288"/>
                  </a:moveTo>
                  <a:lnTo>
                    <a:pt x="26" y="163"/>
                  </a:lnTo>
                  <a:lnTo>
                    <a:pt x="155" y="163"/>
                  </a:lnTo>
                  <a:lnTo>
                    <a:pt x="149" y="197"/>
                  </a:lnTo>
                  <a:lnTo>
                    <a:pt x="149" y="199"/>
                  </a:lnTo>
                  <a:lnTo>
                    <a:pt x="129" y="218"/>
                  </a:lnTo>
                  <a:lnTo>
                    <a:pt x="120" y="226"/>
                  </a:lnTo>
                  <a:lnTo>
                    <a:pt x="102" y="241"/>
                  </a:lnTo>
                  <a:lnTo>
                    <a:pt x="80" y="257"/>
                  </a:lnTo>
                  <a:lnTo>
                    <a:pt x="55" y="273"/>
                  </a:lnTo>
                  <a:lnTo>
                    <a:pt x="26" y="288"/>
                  </a:lnTo>
                  <a:close/>
                  <a:moveTo>
                    <a:pt x="221" y="907"/>
                  </a:moveTo>
                  <a:lnTo>
                    <a:pt x="221" y="655"/>
                  </a:lnTo>
                  <a:lnTo>
                    <a:pt x="338" y="655"/>
                  </a:lnTo>
                  <a:lnTo>
                    <a:pt x="338" y="902"/>
                  </a:lnTo>
                  <a:lnTo>
                    <a:pt x="278" y="902"/>
                  </a:lnTo>
                  <a:lnTo>
                    <a:pt x="264" y="903"/>
                  </a:lnTo>
                  <a:lnTo>
                    <a:pt x="249" y="904"/>
                  </a:lnTo>
                  <a:lnTo>
                    <a:pt x="235" y="905"/>
                  </a:lnTo>
                  <a:lnTo>
                    <a:pt x="221" y="907"/>
                  </a:lnTo>
                  <a:close/>
                  <a:moveTo>
                    <a:pt x="338" y="907"/>
                  </a:moveTo>
                  <a:lnTo>
                    <a:pt x="324" y="905"/>
                  </a:lnTo>
                  <a:lnTo>
                    <a:pt x="309" y="904"/>
                  </a:lnTo>
                  <a:lnTo>
                    <a:pt x="294" y="903"/>
                  </a:lnTo>
                  <a:lnTo>
                    <a:pt x="278" y="902"/>
                  </a:lnTo>
                  <a:lnTo>
                    <a:pt x="338" y="902"/>
                  </a:lnTo>
                  <a:lnTo>
                    <a:pt x="338" y="907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pic>
          <p:nvPicPr>
            <p:cNvPr id="11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79" y="753"/>
              <a:ext cx="356" cy="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AutoShape 932"/>
            <p:cNvSpPr>
              <a:spLocks/>
            </p:cNvSpPr>
            <p:nvPr/>
          </p:nvSpPr>
          <p:spPr bwMode="auto">
            <a:xfrm>
              <a:off x="9138" y="1147"/>
              <a:ext cx="714" cy="1184"/>
            </a:xfrm>
            <a:custGeom>
              <a:avLst/>
              <a:gdLst>
                <a:gd name="T0" fmla="+- 0 9751 9139"/>
                <a:gd name="T1" fmla="*/ T0 w 714"/>
                <a:gd name="T2" fmla="+- 0 2330 1147"/>
                <a:gd name="T3" fmla="*/ 2330 h 1184"/>
                <a:gd name="T4" fmla="+- 0 9686 9139"/>
                <a:gd name="T5" fmla="*/ T4 w 714"/>
                <a:gd name="T6" fmla="+- 0 2306 1147"/>
                <a:gd name="T7" fmla="*/ 2306 h 1184"/>
                <a:gd name="T8" fmla="+- 0 9653 9139"/>
                <a:gd name="T9" fmla="*/ T8 w 714"/>
                <a:gd name="T10" fmla="+- 0 2244 1147"/>
                <a:gd name="T11" fmla="*/ 2244 h 1184"/>
                <a:gd name="T12" fmla="+- 0 9310 9139"/>
                <a:gd name="T13" fmla="*/ T12 w 714"/>
                <a:gd name="T14" fmla="+- 0 1874 1147"/>
                <a:gd name="T15" fmla="*/ 1874 h 1184"/>
                <a:gd name="T16" fmla="+- 0 9212 9139"/>
                <a:gd name="T17" fmla="*/ T16 w 714"/>
                <a:gd name="T18" fmla="+- 0 1844 1147"/>
                <a:gd name="T19" fmla="*/ 1844 h 1184"/>
                <a:gd name="T20" fmla="+- 0 9149 9139"/>
                <a:gd name="T21" fmla="*/ T20 w 714"/>
                <a:gd name="T22" fmla="+- 0 1733 1147"/>
                <a:gd name="T23" fmla="*/ 1733 h 1184"/>
                <a:gd name="T24" fmla="+- 0 9139 9139"/>
                <a:gd name="T25" fmla="*/ T24 w 714"/>
                <a:gd name="T26" fmla="+- 0 1574 1147"/>
                <a:gd name="T27" fmla="*/ 1574 h 1184"/>
                <a:gd name="T28" fmla="+- 0 9153 9139"/>
                <a:gd name="T29" fmla="*/ T28 w 714"/>
                <a:gd name="T30" fmla="+- 0 1435 1147"/>
                <a:gd name="T31" fmla="*/ 1435 h 1184"/>
                <a:gd name="T32" fmla="+- 0 9194 9139"/>
                <a:gd name="T33" fmla="*/ T32 w 714"/>
                <a:gd name="T34" fmla="+- 0 1286 1147"/>
                <a:gd name="T35" fmla="*/ 1286 h 1184"/>
                <a:gd name="T36" fmla="+- 0 9288 9139"/>
                <a:gd name="T37" fmla="*/ T36 w 714"/>
                <a:gd name="T38" fmla="+- 0 1168 1147"/>
                <a:gd name="T39" fmla="*/ 1168 h 1184"/>
                <a:gd name="T40" fmla="+- 0 9403 9139"/>
                <a:gd name="T41" fmla="*/ T40 w 714"/>
                <a:gd name="T42" fmla="+- 0 1150 1147"/>
                <a:gd name="T43" fmla="*/ 1150 h 1184"/>
                <a:gd name="T44" fmla="+- 0 9465 9139"/>
                <a:gd name="T45" fmla="*/ T44 w 714"/>
                <a:gd name="T46" fmla="+- 0 1200 1147"/>
                <a:gd name="T47" fmla="*/ 1200 h 1184"/>
                <a:gd name="T48" fmla="+- 0 9355 9139"/>
                <a:gd name="T49" fmla="*/ T48 w 714"/>
                <a:gd name="T50" fmla="+- 0 1207 1147"/>
                <a:gd name="T51" fmla="*/ 1207 h 1184"/>
                <a:gd name="T52" fmla="+- 0 9328 9139"/>
                <a:gd name="T53" fmla="*/ T52 w 714"/>
                <a:gd name="T54" fmla="+- 0 1212 1147"/>
                <a:gd name="T55" fmla="*/ 1212 h 1184"/>
                <a:gd name="T56" fmla="+- 0 9307 9139"/>
                <a:gd name="T57" fmla="*/ T56 w 714"/>
                <a:gd name="T58" fmla="+- 0 1224 1147"/>
                <a:gd name="T59" fmla="*/ 1224 h 1184"/>
                <a:gd name="T60" fmla="+- 0 9275 9139"/>
                <a:gd name="T61" fmla="*/ T60 w 714"/>
                <a:gd name="T62" fmla="+- 0 1277 1147"/>
                <a:gd name="T63" fmla="*/ 1277 h 1184"/>
                <a:gd name="T64" fmla="+- 0 9290 9139"/>
                <a:gd name="T65" fmla="*/ T64 w 714"/>
                <a:gd name="T66" fmla="+- 0 1337 1147"/>
                <a:gd name="T67" fmla="*/ 1337 h 1184"/>
                <a:gd name="T68" fmla="+- 0 9314 9139"/>
                <a:gd name="T69" fmla="*/ T68 w 714"/>
                <a:gd name="T70" fmla="+- 0 1363 1147"/>
                <a:gd name="T71" fmla="*/ 1363 h 1184"/>
                <a:gd name="T72" fmla="+- 0 9362 9139"/>
                <a:gd name="T73" fmla="*/ T72 w 714"/>
                <a:gd name="T74" fmla="+- 0 1404 1147"/>
                <a:gd name="T75" fmla="*/ 1404 h 1184"/>
                <a:gd name="T76" fmla="+- 0 9404 9139"/>
                <a:gd name="T77" fmla="*/ T76 w 714"/>
                <a:gd name="T78" fmla="+- 0 1429 1147"/>
                <a:gd name="T79" fmla="*/ 1429 h 1184"/>
                <a:gd name="T80" fmla="+- 0 9456 9139"/>
                <a:gd name="T81" fmla="*/ T80 w 714"/>
                <a:gd name="T82" fmla="+- 0 1450 1147"/>
                <a:gd name="T83" fmla="*/ 1450 h 1184"/>
                <a:gd name="T84" fmla="+- 0 9439 9139"/>
                <a:gd name="T85" fmla="*/ T84 w 714"/>
                <a:gd name="T86" fmla="+- 0 1561 1147"/>
                <a:gd name="T87" fmla="*/ 1561 h 1184"/>
                <a:gd name="T88" fmla="+- 0 9432 9139"/>
                <a:gd name="T89" fmla="*/ T88 w 714"/>
                <a:gd name="T90" fmla="+- 0 1675 1147"/>
                <a:gd name="T91" fmla="*/ 1675 h 1184"/>
                <a:gd name="T92" fmla="+- 0 9725 9139"/>
                <a:gd name="T93" fmla="*/ T92 w 714"/>
                <a:gd name="T94" fmla="+- 0 1682 1147"/>
                <a:gd name="T95" fmla="*/ 1682 h 1184"/>
                <a:gd name="T96" fmla="+- 0 9778 9139"/>
                <a:gd name="T97" fmla="*/ T96 w 714"/>
                <a:gd name="T98" fmla="+- 0 1727 1147"/>
                <a:gd name="T99" fmla="*/ 1727 h 1184"/>
                <a:gd name="T100" fmla="+- 0 9852 9139"/>
                <a:gd name="T101" fmla="*/ T100 w 714"/>
                <a:gd name="T102" fmla="+- 0 2218 1147"/>
                <a:gd name="T103" fmla="*/ 2218 h 1184"/>
                <a:gd name="T104" fmla="+- 0 9832 9139"/>
                <a:gd name="T105" fmla="*/ T104 w 714"/>
                <a:gd name="T106" fmla="+- 0 2292 1147"/>
                <a:gd name="T107" fmla="*/ 2292 h 1184"/>
                <a:gd name="T108" fmla="+- 0 9766 9139"/>
                <a:gd name="T109" fmla="*/ T108 w 714"/>
                <a:gd name="T110" fmla="+- 0 2330 1147"/>
                <a:gd name="T111" fmla="*/ 2330 h 1184"/>
                <a:gd name="T112" fmla="+- 0 9475 9139"/>
                <a:gd name="T113" fmla="*/ T112 w 714"/>
                <a:gd name="T114" fmla="+- 0 1284 1147"/>
                <a:gd name="T115" fmla="*/ 1284 h 1184"/>
                <a:gd name="T116" fmla="+- 0 9454 9139"/>
                <a:gd name="T117" fmla="*/ T116 w 714"/>
                <a:gd name="T118" fmla="+- 0 1272 1147"/>
                <a:gd name="T119" fmla="*/ 1272 h 1184"/>
                <a:gd name="T120" fmla="+- 0 9432 9139"/>
                <a:gd name="T121" fmla="*/ T120 w 714"/>
                <a:gd name="T122" fmla="+- 0 1253 1147"/>
                <a:gd name="T123" fmla="*/ 1253 h 1184"/>
                <a:gd name="T124" fmla="+- 0 9422 9139"/>
                <a:gd name="T125" fmla="*/ T124 w 714"/>
                <a:gd name="T126" fmla="+- 0 1243 1147"/>
                <a:gd name="T127" fmla="*/ 1243 h 1184"/>
                <a:gd name="T128" fmla="+- 0 9405 9139"/>
                <a:gd name="T129" fmla="*/ T128 w 714"/>
                <a:gd name="T130" fmla="+- 0 1225 1147"/>
                <a:gd name="T131" fmla="*/ 1225 h 1184"/>
                <a:gd name="T132" fmla="+- 0 9373 9139"/>
                <a:gd name="T133" fmla="*/ T132 w 714"/>
                <a:gd name="T134" fmla="+- 0 1209 1147"/>
                <a:gd name="T135" fmla="*/ 1209 h 1184"/>
                <a:gd name="T136" fmla="+- 0 9468 9139"/>
                <a:gd name="T137" fmla="*/ T136 w 714"/>
                <a:gd name="T138" fmla="+- 0 1207 1147"/>
                <a:gd name="T139" fmla="*/ 1207 h 1184"/>
                <a:gd name="T140" fmla="+- 0 9487 9139"/>
                <a:gd name="T141" fmla="*/ T140 w 714"/>
                <a:gd name="T142" fmla="+- 0 1289 1147"/>
                <a:gd name="T143" fmla="*/ 1289 h 118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</a:cxnLst>
              <a:rect l="0" t="0" r="r" b="b"/>
              <a:pathLst>
                <a:path w="714" h="1184">
                  <a:moveTo>
                    <a:pt x="627" y="1183"/>
                  </a:moveTo>
                  <a:lnTo>
                    <a:pt x="612" y="1183"/>
                  </a:lnTo>
                  <a:lnTo>
                    <a:pt x="577" y="1177"/>
                  </a:lnTo>
                  <a:lnTo>
                    <a:pt x="547" y="1159"/>
                  </a:lnTo>
                  <a:lnTo>
                    <a:pt x="525" y="1132"/>
                  </a:lnTo>
                  <a:lnTo>
                    <a:pt x="514" y="1097"/>
                  </a:lnTo>
                  <a:lnTo>
                    <a:pt x="463" y="727"/>
                  </a:lnTo>
                  <a:lnTo>
                    <a:pt x="171" y="727"/>
                  </a:lnTo>
                  <a:lnTo>
                    <a:pt x="120" y="719"/>
                  </a:lnTo>
                  <a:lnTo>
                    <a:pt x="73" y="697"/>
                  </a:lnTo>
                  <a:lnTo>
                    <a:pt x="35" y="655"/>
                  </a:lnTo>
                  <a:lnTo>
                    <a:pt x="10" y="586"/>
                  </a:lnTo>
                  <a:lnTo>
                    <a:pt x="2" y="502"/>
                  </a:lnTo>
                  <a:lnTo>
                    <a:pt x="0" y="427"/>
                  </a:lnTo>
                  <a:lnTo>
                    <a:pt x="4" y="357"/>
                  </a:lnTo>
                  <a:lnTo>
                    <a:pt x="14" y="288"/>
                  </a:lnTo>
                  <a:lnTo>
                    <a:pt x="31" y="217"/>
                  </a:lnTo>
                  <a:lnTo>
                    <a:pt x="55" y="139"/>
                  </a:lnTo>
                  <a:lnTo>
                    <a:pt x="95" y="66"/>
                  </a:lnTo>
                  <a:lnTo>
                    <a:pt x="149" y="21"/>
                  </a:lnTo>
                  <a:lnTo>
                    <a:pt x="208" y="0"/>
                  </a:lnTo>
                  <a:lnTo>
                    <a:pt x="264" y="3"/>
                  </a:lnTo>
                  <a:lnTo>
                    <a:pt x="300" y="21"/>
                  </a:lnTo>
                  <a:lnTo>
                    <a:pt x="326" y="53"/>
                  </a:lnTo>
                  <a:lnTo>
                    <a:pt x="329" y="60"/>
                  </a:lnTo>
                  <a:lnTo>
                    <a:pt x="216" y="60"/>
                  </a:lnTo>
                  <a:lnTo>
                    <a:pt x="202" y="61"/>
                  </a:lnTo>
                  <a:lnTo>
                    <a:pt x="189" y="65"/>
                  </a:lnTo>
                  <a:lnTo>
                    <a:pt x="178" y="70"/>
                  </a:lnTo>
                  <a:lnTo>
                    <a:pt x="168" y="77"/>
                  </a:lnTo>
                  <a:lnTo>
                    <a:pt x="147" y="101"/>
                  </a:lnTo>
                  <a:lnTo>
                    <a:pt x="136" y="130"/>
                  </a:lnTo>
                  <a:lnTo>
                    <a:pt x="138" y="161"/>
                  </a:lnTo>
                  <a:lnTo>
                    <a:pt x="151" y="190"/>
                  </a:lnTo>
                  <a:lnTo>
                    <a:pt x="160" y="200"/>
                  </a:lnTo>
                  <a:lnTo>
                    <a:pt x="175" y="216"/>
                  </a:lnTo>
                  <a:lnTo>
                    <a:pt x="196" y="236"/>
                  </a:lnTo>
                  <a:lnTo>
                    <a:pt x="223" y="257"/>
                  </a:lnTo>
                  <a:lnTo>
                    <a:pt x="243" y="270"/>
                  </a:lnTo>
                  <a:lnTo>
                    <a:pt x="265" y="282"/>
                  </a:lnTo>
                  <a:lnTo>
                    <a:pt x="290" y="293"/>
                  </a:lnTo>
                  <a:lnTo>
                    <a:pt x="317" y="303"/>
                  </a:lnTo>
                  <a:lnTo>
                    <a:pt x="308" y="357"/>
                  </a:lnTo>
                  <a:lnTo>
                    <a:pt x="300" y="414"/>
                  </a:lnTo>
                  <a:lnTo>
                    <a:pt x="295" y="471"/>
                  </a:lnTo>
                  <a:lnTo>
                    <a:pt x="293" y="528"/>
                  </a:lnTo>
                  <a:lnTo>
                    <a:pt x="550" y="528"/>
                  </a:lnTo>
                  <a:lnTo>
                    <a:pt x="586" y="535"/>
                  </a:lnTo>
                  <a:lnTo>
                    <a:pt x="616" y="553"/>
                  </a:lnTo>
                  <a:lnTo>
                    <a:pt x="639" y="580"/>
                  </a:lnTo>
                  <a:lnTo>
                    <a:pt x="651" y="615"/>
                  </a:lnTo>
                  <a:lnTo>
                    <a:pt x="713" y="1071"/>
                  </a:lnTo>
                  <a:lnTo>
                    <a:pt x="710" y="1111"/>
                  </a:lnTo>
                  <a:lnTo>
                    <a:pt x="693" y="1145"/>
                  </a:lnTo>
                  <a:lnTo>
                    <a:pt x="664" y="1171"/>
                  </a:lnTo>
                  <a:lnTo>
                    <a:pt x="627" y="1183"/>
                  </a:lnTo>
                  <a:close/>
                  <a:moveTo>
                    <a:pt x="348" y="142"/>
                  </a:moveTo>
                  <a:lnTo>
                    <a:pt x="336" y="137"/>
                  </a:lnTo>
                  <a:lnTo>
                    <a:pt x="327" y="132"/>
                  </a:lnTo>
                  <a:lnTo>
                    <a:pt x="315" y="125"/>
                  </a:lnTo>
                  <a:lnTo>
                    <a:pt x="303" y="115"/>
                  </a:lnTo>
                  <a:lnTo>
                    <a:pt x="293" y="106"/>
                  </a:lnTo>
                  <a:lnTo>
                    <a:pt x="286" y="101"/>
                  </a:lnTo>
                  <a:lnTo>
                    <a:pt x="283" y="96"/>
                  </a:lnTo>
                  <a:lnTo>
                    <a:pt x="279" y="91"/>
                  </a:lnTo>
                  <a:lnTo>
                    <a:pt x="266" y="78"/>
                  </a:lnTo>
                  <a:lnTo>
                    <a:pt x="251" y="69"/>
                  </a:lnTo>
                  <a:lnTo>
                    <a:pt x="234" y="62"/>
                  </a:lnTo>
                  <a:lnTo>
                    <a:pt x="216" y="60"/>
                  </a:lnTo>
                  <a:lnTo>
                    <a:pt x="329" y="60"/>
                  </a:lnTo>
                  <a:lnTo>
                    <a:pt x="342" y="95"/>
                  </a:lnTo>
                  <a:lnTo>
                    <a:pt x="348" y="142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pic>
          <p:nvPicPr>
            <p:cNvPr id="13" name="Picture 1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68" y="964"/>
              <a:ext cx="12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9787" y="1363"/>
              <a:ext cx="75" cy="70"/>
            </a:xfrm>
            <a:custGeom>
              <a:avLst/>
              <a:gdLst>
                <a:gd name="T0" fmla="+- 0 9838 9787"/>
                <a:gd name="T1" fmla="*/ T0 w 75"/>
                <a:gd name="T2" fmla="+- 0 1433 1363"/>
                <a:gd name="T3" fmla="*/ 1433 h 70"/>
                <a:gd name="T4" fmla="+- 0 9787 9787"/>
                <a:gd name="T5" fmla="*/ T4 w 75"/>
                <a:gd name="T6" fmla="+- 0 1416 1363"/>
                <a:gd name="T7" fmla="*/ 1416 h 70"/>
                <a:gd name="T8" fmla="+- 0 9792 9787"/>
                <a:gd name="T9" fmla="*/ T8 w 75"/>
                <a:gd name="T10" fmla="+- 0 1406 1363"/>
                <a:gd name="T11" fmla="*/ 1406 h 70"/>
                <a:gd name="T12" fmla="+- 0 9809 9787"/>
                <a:gd name="T13" fmla="*/ T12 w 75"/>
                <a:gd name="T14" fmla="+- 0 1397 1363"/>
                <a:gd name="T15" fmla="*/ 1397 h 70"/>
                <a:gd name="T16" fmla="+- 0 9826 9787"/>
                <a:gd name="T17" fmla="*/ T16 w 75"/>
                <a:gd name="T18" fmla="+- 0 1387 1363"/>
                <a:gd name="T19" fmla="*/ 1387 h 70"/>
                <a:gd name="T20" fmla="+- 0 9844 9787"/>
                <a:gd name="T21" fmla="*/ T20 w 75"/>
                <a:gd name="T22" fmla="+- 0 1375 1363"/>
                <a:gd name="T23" fmla="*/ 1375 h 70"/>
                <a:gd name="T24" fmla="+- 0 9862 9787"/>
                <a:gd name="T25" fmla="*/ T24 w 75"/>
                <a:gd name="T26" fmla="+- 0 1363 1363"/>
                <a:gd name="T27" fmla="*/ 1363 h 70"/>
                <a:gd name="T28" fmla="+- 0 9838 9787"/>
                <a:gd name="T29" fmla="*/ T28 w 75"/>
                <a:gd name="T30" fmla="+- 0 1433 1363"/>
                <a:gd name="T31" fmla="*/ 1433 h 7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</a:cxnLst>
              <a:rect l="0" t="0" r="r" b="b"/>
              <a:pathLst>
                <a:path w="75" h="70">
                  <a:moveTo>
                    <a:pt x="51" y="70"/>
                  </a:moveTo>
                  <a:lnTo>
                    <a:pt x="0" y="53"/>
                  </a:lnTo>
                  <a:lnTo>
                    <a:pt x="5" y="43"/>
                  </a:lnTo>
                  <a:lnTo>
                    <a:pt x="22" y="34"/>
                  </a:lnTo>
                  <a:lnTo>
                    <a:pt x="39" y="24"/>
                  </a:lnTo>
                  <a:lnTo>
                    <a:pt x="57" y="12"/>
                  </a:lnTo>
                  <a:lnTo>
                    <a:pt x="75" y="0"/>
                  </a:lnTo>
                  <a:lnTo>
                    <a:pt x="51" y="7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5" name="AutoShape 929"/>
            <p:cNvSpPr>
              <a:spLocks/>
            </p:cNvSpPr>
            <p:nvPr/>
          </p:nvSpPr>
          <p:spPr bwMode="auto">
            <a:xfrm>
              <a:off x="9290" y="1203"/>
              <a:ext cx="630" cy="249"/>
            </a:xfrm>
            <a:custGeom>
              <a:avLst/>
              <a:gdLst>
                <a:gd name="T0" fmla="+- 0 9889 9291"/>
                <a:gd name="T1" fmla="*/ T0 w 630"/>
                <a:gd name="T2" fmla="+- 0 1322 1204"/>
                <a:gd name="T3" fmla="*/ 1322 h 249"/>
                <a:gd name="T4" fmla="+- 0 9569 9291"/>
                <a:gd name="T5" fmla="*/ T4 w 630"/>
                <a:gd name="T6" fmla="+- 0 1322 1204"/>
                <a:gd name="T7" fmla="*/ 1322 h 249"/>
                <a:gd name="T8" fmla="+- 0 9618 9291"/>
                <a:gd name="T9" fmla="*/ T8 w 630"/>
                <a:gd name="T10" fmla="+- 0 1318 1204"/>
                <a:gd name="T11" fmla="*/ 1318 h 249"/>
                <a:gd name="T12" fmla="+- 0 9675 9291"/>
                <a:gd name="T13" fmla="*/ T12 w 630"/>
                <a:gd name="T14" fmla="+- 0 1301 1204"/>
                <a:gd name="T15" fmla="*/ 1301 h 249"/>
                <a:gd name="T16" fmla="+- 0 9741 9291"/>
                <a:gd name="T17" fmla="*/ T16 w 630"/>
                <a:gd name="T18" fmla="+- 0 1269 1204"/>
                <a:gd name="T19" fmla="*/ 1269 h 249"/>
                <a:gd name="T20" fmla="+- 0 9816 9291"/>
                <a:gd name="T21" fmla="*/ T20 w 630"/>
                <a:gd name="T22" fmla="+- 0 1217 1204"/>
                <a:gd name="T23" fmla="*/ 1217 h 249"/>
                <a:gd name="T24" fmla="+- 0 9839 9291"/>
                <a:gd name="T25" fmla="*/ T24 w 630"/>
                <a:gd name="T26" fmla="+- 0 1206 1204"/>
                <a:gd name="T27" fmla="*/ 1206 h 249"/>
                <a:gd name="T28" fmla="+- 0 9864 9291"/>
                <a:gd name="T29" fmla="*/ T28 w 630"/>
                <a:gd name="T30" fmla="+- 0 1204 1204"/>
                <a:gd name="T31" fmla="*/ 1204 h 249"/>
                <a:gd name="T32" fmla="+- 0 9888 9291"/>
                <a:gd name="T33" fmla="*/ T32 w 630"/>
                <a:gd name="T34" fmla="+- 0 1212 1204"/>
                <a:gd name="T35" fmla="*/ 1212 h 249"/>
                <a:gd name="T36" fmla="+- 0 9907 9291"/>
                <a:gd name="T37" fmla="*/ T36 w 630"/>
                <a:gd name="T38" fmla="+- 0 1229 1204"/>
                <a:gd name="T39" fmla="*/ 1229 h 249"/>
                <a:gd name="T40" fmla="+- 0 9918 9291"/>
                <a:gd name="T41" fmla="*/ T40 w 630"/>
                <a:gd name="T42" fmla="+- 0 1251 1204"/>
                <a:gd name="T43" fmla="*/ 1251 h 249"/>
                <a:gd name="T44" fmla="+- 0 9920 9291"/>
                <a:gd name="T45" fmla="*/ T44 w 630"/>
                <a:gd name="T46" fmla="+- 0 1275 1204"/>
                <a:gd name="T47" fmla="*/ 1275 h 249"/>
                <a:gd name="T48" fmla="+- 0 9912 9291"/>
                <a:gd name="T49" fmla="*/ T48 w 630"/>
                <a:gd name="T50" fmla="+- 0 1298 1204"/>
                <a:gd name="T51" fmla="*/ 1298 h 249"/>
                <a:gd name="T52" fmla="+- 0 9895 9291"/>
                <a:gd name="T53" fmla="*/ T52 w 630"/>
                <a:gd name="T54" fmla="+- 0 1318 1204"/>
                <a:gd name="T55" fmla="*/ 1318 h 249"/>
                <a:gd name="T56" fmla="+- 0 9889 9291"/>
                <a:gd name="T57" fmla="*/ T56 w 630"/>
                <a:gd name="T58" fmla="+- 0 1322 1204"/>
                <a:gd name="T59" fmla="*/ 1322 h 249"/>
                <a:gd name="T60" fmla="+- 0 9569 9291"/>
                <a:gd name="T61" fmla="*/ T60 w 630"/>
                <a:gd name="T62" fmla="+- 0 1452 1204"/>
                <a:gd name="T63" fmla="*/ 1452 h 249"/>
                <a:gd name="T64" fmla="+- 0 9508 9291"/>
                <a:gd name="T65" fmla="*/ T64 w 630"/>
                <a:gd name="T66" fmla="+- 0 1447 1204"/>
                <a:gd name="T67" fmla="*/ 1447 h 249"/>
                <a:gd name="T68" fmla="+- 0 9454 9291"/>
                <a:gd name="T69" fmla="*/ T68 w 630"/>
                <a:gd name="T70" fmla="+- 0 1433 1204"/>
                <a:gd name="T71" fmla="*/ 1433 h 249"/>
                <a:gd name="T72" fmla="+- 0 9409 9291"/>
                <a:gd name="T73" fmla="*/ T72 w 630"/>
                <a:gd name="T74" fmla="+- 0 1413 1204"/>
                <a:gd name="T75" fmla="*/ 1413 h 249"/>
                <a:gd name="T76" fmla="+- 0 9372 9291"/>
                <a:gd name="T77" fmla="*/ T76 w 630"/>
                <a:gd name="T78" fmla="+- 0 1390 1204"/>
                <a:gd name="T79" fmla="*/ 1390 h 249"/>
                <a:gd name="T80" fmla="+- 0 9343 9291"/>
                <a:gd name="T81" fmla="*/ T80 w 630"/>
                <a:gd name="T82" fmla="+- 0 1368 1204"/>
                <a:gd name="T83" fmla="*/ 1368 h 249"/>
                <a:gd name="T84" fmla="+- 0 9322 9291"/>
                <a:gd name="T85" fmla="*/ T84 w 630"/>
                <a:gd name="T86" fmla="+- 0 1349 1204"/>
                <a:gd name="T87" fmla="*/ 1349 h 249"/>
                <a:gd name="T88" fmla="+- 0 9308 9291"/>
                <a:gd name="T89" fmla="*/ T88 w 630"/>
                <a:gd name="T90" fmla="+- 0 1334 1204"/>
                <a:gd name="T91" fmla="*/ 1334 h 249"/>
                <a:gd name="T92" fmla="+- 0 9302 9291"/>
                <a:gd name="T93" fmla="*/ T92 w 630"/>
                <a:gd name="T94" fmla="+- 0 1327 1204"/>
                <a:gd name="T95" fmla="*/ 1327 h 249"/>
                <a:gd name="T96" fmla="+- 0 9291 9291"/>
                <a:gd name="T97" fmla="*/ T96 w 630"/>
                <a:gd name="T98" fmla="+- 0 1304 1204"/>
                <a:gd name="T99" fmla="*/ 1304 h 249"/>
                <a:gd name="T100" fmla="+- 0 9291 9291"/>
                <a:gd name="T101" fmla="*/ T100 w 630"/>
                <a:gd name="T102" fmla="+- 0 1279 1204"/>
                <a:gd name="T103" fmla="*/ 1279 h 249"/>
                <a:gd name="T104" fmla="+- 0 9299 9291"/>
                <a:gd name="T105" fmla="*/ T104 w 630"/>
                <a:gd name="T106" fmla="+- 0 1255 1204"/>
                <a:gd name="T107" fmla="*/ 1255 h 249"/>
                <a:gd name="T108" fmla="+- 0 9317 9291"/>
                <a:gd name="T109" fmla="*/ T108 w 630"/>
                <a:gd name="T110" fmla="+- 0 1236 1204"/>
                <a:gd name="T111" fmla="*/ 1236 h 249"/>
                <a:gd name="T112" fmla="+- 0 9339 9291"/>
                <a:gd name="T113" fmla="*/ T112 w 630"/>
                <a:gd name="T114" fmla="+- 0 1225 1204"/>
                <a:gd name="T115" fmla="*/ 1225 h 249"/>
                <a:gd name="T116" fmla="+- 0 9363 9291"/>
                <a:gd name="T117" fmla="*/ T116 w 630"/>
                <a:gd name="T118" fmla="+- 0 1224 1204"/>
                <a:gd name="T119" fmla="*/ 1224 h 249"/>
                <a:gd name="T120" fmla="+- 0 9386 9291"/>
                <a:gd name="T121" fmla="*/ T120 w 630"/>
                <a:gd name="T122" fmla="+- 0 1232 1204"/>
                <a:gd name="T123" fmla="*/ 1232 h 249"/>
                <a:gd name="T124" fmla="+- 0 9406 9291"/>
                <a:gd name="T125" fmla="*/ T124 w 630"/>
                <a:gd name="T126" fmla="+- 0 1248 1204"/>
                <a:gd name="T127" fmla="*/ 1248 h 249"/>
                <a:gd name="T128" fmla="+- 0 9406 9291"/>
                <a:gd name="T129" fmla="*/ T128 w 630"/>
                <a:gd name="T130" fmla="+- 0 1250 1204"/>
                <a:gd name="T131" fmla="*/ 1250 h 249"/>
                <a:gd name="T132" fmla="+- 0 9408 9291"/>
                <a:gd name="T133" fmla="*/ T132 w 630"/>
                <a:gd name="T134" fmla="+- 0 1250 1204"/>
                <a:gd name="T135" fmla="*/ 1250 h 249"/>
                <a:gd name="T136" fmla="+- 0 9408 9291"/>
                <a:gd name="T137" fmla="*/ T136 w 630"/>
                <a:gd name="T138" fmla="+- 0 1253 1204"/>
                <a:gd name="T139" fmla="*/ 1253 h 249"/>
                <a:gd name="T140" fmla="+- 0 9413 9291"/>
                <a:gd name="T141" fmla="*/ T140 w 630"/>
                <a:gd name="T142" fmla="+- 0 1258 1204"/>
                <a:gd name="T143" fmla="*/ 1258 h 249"/>
                <a:gd name="T144" fmla="+- 0 9419 9291"/>
                <a:gd name="T145" fmla="*/ T144 w 630"/>
                <a:gd name="T146" fmla="+- 0 1263 1204"/>
                <a:gd name="T147" fmla="*/ 1263 h 249"/>
                <a:gd name="T148" fmla="+- 0 9427 9291"/>
                <a:gd name="T149" fmla="*/ T148 w 630"/>
                <a:gd name="T150" fmla="+- 0 1270 1204"/>
                <a:gd name="T151" fmla="*/ 1270 h 249"/>
                <a:gd name="T152" fmla="+- 0 9435 9291"/>
                <a:gd name="T153" fmla="*/ T152 w 630"/>
                <a:gd name="T154" fmla="+- 0 1277 1204"/>
                <a:gd name="T155" fmla="*/ 1277 h 249"/>
                <a:gd name="T156" fmla="+- 0 9444 9291"/>
                <a:gd name="T157" fmla="*/ T156 w 630"/>
                <a:gd name="T158" fmla="+- 0 1284 1204"/>
                <a:gd name="T159" fmla="*/ 1284 h 249"/>
                <a:gd name="T160" fmla="+- 0 9468 9291"/>
                <a:gd name="T161" fmla="*/ T160 w 630"/>
                <a:gd name="T162" fmla="+- 0 1298 1204"/>
                <a:gd name="T163" fmla="*/ 1298 h 249"/>
                <a:gd name="T164" fmla="+- 0 9497 9291"/>
                <a:gd name="T165" fmla="*/ T164 w 630"/>
                <a:gd name="T166" fmla="+- 0 1310 1204"/>
                <a:gd name="T167" fmla="*/ 1310 h 249"/>
                <a:gd name="T168" fmla="+- 0 9530 9291"/>
                <a:gd name="T169" fmla="*/ T168 w 630"/>
                <a:gd name="T170" fmla="+- 0 1319 1204"/>
                <a:gd name="T171" fmla="*/ 1319 h 249"/>
                <a:gd name="T172" fmla="+- 0 9569 9291"/>
                <a:gd name="T173" fmla="*/ T172 w 630"/>
                <a:gd name="T174" fmla="+- 0 1322 1204"/>
                <a:gd name="T175" fmla="*/ 1322 h 249"/>
                <a:gd name="T176" fmla="+- 0 9889 9291"/>
                <a:gd name="T177" fmla="*/ T176 w 630"/>
                <a:gd name="T178" fmla="+- 0 1322 1204"/>
                <a:gd name="T179" fmla="*/ 1322 h 249"/>
                <a:gd name="T180" fmla="+- 0 9823 9291"/>
                <a:gd name="T181" fmla="*/ T180 w 630"/>
                <a:gd name="T182" fmla="+- 0 1369 1204"/>
                <a:gd name="T183" fmla="*/ 1369 h 249"/>
                <a:gd name="T184" fmla="+- 0 9754 9291"/>
                <a:gd name="T185" fmla="*/ T184 w 630"/>
                <a:gd name="T186" fmla="+- 0 1407 1204"/>
                <a:gd name="T187" fmla="*/ 1407 h 249"/>
                <a:gd name="T188" fmla="+- 0 9689 9291"/>
                <a:gd name="T189" fmla="*/ T188 w 630"/>
                <a:gd name="T190" fmla="+- 0 1433 1204"/>
                <a:gd name="T191" fmla="*/ 1433 h 249"/>
                <a:gd name="T192" fmla="+- 0 9627 9291"/>
                <a:gd name="T193" fmla="*/ T192 w 630"/>
                <a:gd name="T194" fmla="+- 0 1447 1204"/>
                <a:gd name="T195" fmla="*/ 1447 h 249"/>
                <a:gd name="T196" fmla="+- 0 9569 9291"/>
                <a:gd name="T197" fmla="*/ T196 w 630"/>
                <a:gd name="T198" fmla="+- 0 1452 1204"/>
                <a:gd name="T199" fmla="*/ 1452 h 24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</a:cxnLst>
              <a:rect l="0" t="0" r="r" b="b"/>
              <a:pathLst>
                <a:path w="630" h="249">
                  <a:moveTo>
                    <a:pt x="598" y="118"/>
                  </a:moveTo>
                  <a:lnTo>
                    <a:pt x="278" y="118"/>
                  </a:lnTo>
                  <a:lnTo>
                    <a:pt x="327" y="114"/>
                  </a:lnTo>
                  <a:lnTo>
                    <a:pt x="384" y="97"/>
                  </a:lnTo>
                  <a:lnTo>
                    <a:pt x="450" y="65"/>
                  </a:lnTo>
                  <a:lnTo>
                    <a:pt x="525" y="13"/>
                  </a:lnTo>
                  <a:lnTo>
                    <a:pt x="548" y="2"/>
                  </a:lnTo>
                  <a:lnTo>
                    <a:pt x="573" y="0"/>
                  </a:lnTo>
                  <a:lnTo>
                    <a:pt x="597" y="8"/>
                  </a:lnTo>
                  <a:lnTo>
                    <a:pt x="616" y="25"/>
                  </a:lnTo>
                  <a:lnTo>
                    <a:pt x="627" y="47"/>
                  </a:lnTo>
                  <a:lnTo>
                    <a:pt x="629" y="71"/>
                  </a:lnTo>
                  <a:lnTo>
                    <a:pt x="621" y="94"/>
                  </a:lnTo>
                  <a:lnTo>
                    <a:pt x="604" y="114"/>
                  </a:lnTo>
                  <a:lnTo>
                    <a:pt x="598" y="118"/>
                  </a:lnTo>
                  <a:close/>
                  <a:moveTo>
                    <a:pt x="278" y="248"/>
                  </a:moveTo>
                  <a:lnTo>
                    <a:pt x="217" y="243"/>
                  </a:lnTo>
                  <a:lnTo>
                    <a:pt x="163" y="229"/>
                  </a:lnTo>
                  <a:lnTo>
                    <a:pt x="118" y="209"/>
                  </a:lnTo>
                  <a:lnTo>
                    <a:pt x="81" y="186"/>
                  </a:lnTo>
                  <a:lnTo>
                    <a:pt x="52" y="164"/>
                  </a:lnTo>
                  <a:lnTo>
                    <a:pt x="31" y="145"/>
                  </a:lnTo>
                  <a:lnTo>
                    <a:pt x="17" y="130"/>
                  </a:lnTo>
                  <a:lnTo>
                    <a:pt x="11" y="123"/>
                  </a:lnTo>
                  <a:lnTo>
                    <a:pt x="0" y="100"/>
                  </a:lnTo>
                  <a:lnTo>
                    <a:pt x="0" y="75"/>
                  </a:lnTo>
                  <a:lnTo>
                    <a:pt x="8" y="51"/>
                  </a:lnTo>
                  <a:lnTo>
                    <a:pt x="26" y="32"/>
                  </a:lnTo>
                  <a:lnTo>
                    <a:pt x="48" y="21"/>
                  </a:lnTo>
                  <a:lnTo>
                    <a:pt x="72" y="20"/>
                  </a:lnTo>
                  <a:lnTo>
                    <a:pt x="95" y="28"/>
                  </a:lnTo>
                  <a:lnTo>
                    <a:pt x="115" y="44"/>
                  </a:lnTo>
                  <a:lnTo>
                    <a:pt x="115" y="46"/>
                  </a:lnTo>
                  <a:lnTo>
                    <a:pt x="117" y="46"/>
                  </a:lnTo>
                  <a:lnTo>
                    <a:pt x="117" y="49"/>
                  </a:lnTo>
                  <a:lnTo>
                    <a:pt x="122" y="54"/>
                  </a:lnTo>
                  <a:lnTo>
                    <a:pt x="128" y="59"/>
                  </a:lnTo>
                  <a:lnTo>
                    <a:pt x="136" y="66"/>
                  </a:lnTo>
                  <a:lnTo>
                    <a:pt x="144" y="73"/>
                  </a:lnTo>
                  <a:lnTo>
                    <a:pt x="153" y="80"/>
                  </a:lnTo>
                  <a:lnTo>
                    <a:pt x="177" y="94"/>
                  </a:lnTo>
                  <a:lnTo>
                    <a:pt x="206" y="106"/>
                  </a:lnTo>
                  <a:lnTo>
                    <a:pt x="239" y="115"/>
                  </a:lnTo>
                  <a:lnTo>
                    <a:pt x="278" y="118"/>
                  </a:lnTo>
                  <a:lnTo>
                    <a:pt x="598" y="118"/>
                  </a:lnTo>
                  <a:lnTo>
                    <a:pt x="532" y="165"/>
                  </a:lnTo>
                  <a:lnTo>
                    <a:pt x="463" y="203"/>
                  </a:lnTo>
                  <a:lnTo>
                    <a:pt x="398" y="229"/>
                  </a:lnTo>
                  <a:lnTo>
                    <a:pt x="336" y="243"/>
                  </a:lnTo>
                  <a:lnTo>
                    <a:pt x="278" y="248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pic>
          <p:nvPicPr>
            <p:cNvPr id="16" name="Picture 1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18" y="1149"/>
              <a:ext cx="286" cy="2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AutoShape 927"/>
            <p:cNvSpPr>
              <a:spLocks/>
            </p:cNvSpPr>
            <p:nvPr/>
          </p:nvSpPr>
          <p:spPr bwMode="auto">
            <a:xfrm>
              <a:off x="10718" y="280"/>
              <a:ext cx="521" cy="605"/>
            </a:xfrm>
            <a:custGeom>
              <a:avLst/>
              <a:gdLst>
                <a:gd name="T0" fmla="+- 0 10752 10718"/>
                <a:gd name="T1" fmla="*/ T0 w 521"/>
                <a:gd name="T2" fmla="+- 0 749 281"/>
                <a:gd name="T3" fmla="*/ 749 h 605"/>
                <a:gd name="T4" fmla="+- 0 10718 10718"/>
                <a:gd name="T5" fmla="*/ T4 w 521"/>
                <a:gd name="T6" fmla="+- 0 646 281"/>
                <a:gd name="T7" fmla="*/ 646 h 605"/>
                <a:gd name="T8" fmla="+- 0 10786 10718"/>
                <a:gd name="T9" fmla="*/ T8 w 521"/>
                <a:gd name="T10" fmla="+- 0 624 281"/>
                <a:gd name="T11" fmla="*/ 624 h 605"/>
                <a:gd name="T12" fmla="+- 0 10750 10718"/>
                <a:gd name="T13" fmla="*/ T12 w 521"/>
                <a:gd name="T14" fmla="+- 0 511 281"/>
                <a:gd name="T15" fmla="*/ 511 h 605"/>
                <a:gd name="T16" fmla="+- 0 10918 10718"/>
                <a:gd name="T17" fmla="*/ T16 w 521"/>
                <a:gd name="T18" fmla="+- 0 461 281"/>
                <a:gd name="T19" fmla="*/ 461 h 605"/>
                <a:gd name="T20" fmla="+- 0 10894 10718"/>
                <a:gd name="T21" fmla="*/ T20 w 521"/>
                <a:gd name="T22" fmla="+- 0 386 281"/>
                <a:gd name="T23" fmla="*/ 386 h 605"/>
                <a:gd name="T24" fmla="+- 0 10879 10718"/>
                <a:gd name="T25" fmla="*/ T24 w 521"/>
                <a:gd name="T26" fmla="+- 0 382 281"/>
                <a:gd name="T27" fmla="*/ 382 h 605"/>
                <a:gd name="T28" fmla="+- 0 10867 10718"/>
                <a:gd name="T29" fmla="*/ T28 w 521"/>
                <a:gd name="T30" fmla="+- 0 375 281"/>
                <a:gd name="T31" fmla="*/ 375 h 605"/>
                <a:gd name="T32" fmla="+- 0 10856 10718"/>
                <a:gd name="T33" fmla="*/ T32 w 521"/>
                <a:gd name="T34" fmla="+- 0 364 281"/>
                <a:gd name="T35" fmla="*/ 364 h 605"/>
                <a:gd name="T36" fmla="+- 0 10850 10718"/>
                <a:gd name="T37" fmla="*/ T36 w 521"/>
                <a:gd name="T38" fmla="+- 0 350 281"/>
                <a:gd name="T39" fmla="*/ 350 h 605"/>
                <a:gd name="T40" fmla="+- 0 10848 10718"/>
                <a:gd name="T41" fmla="*/ T40 w 521"/>
                <a:gd name="T42" fmla="+- 0 329 281"/>
                <a:gd name="T43" fmla="*/ 329 h 605"/>
                <a:gd name="T44" fmla="+- 0 10854 10718"/>
                <a:gd name="T45" fmla="*/ T44 w 521"/>
                <a:gd name="T46" fmla="+- 0 309 281"/>
                <a:gd name="T47" fmla="*/ 309 h 605"/>
                <a:gd name="T48" fmla="+- 0 10866 10718"/>
                <a:gd name="T49" fmla="*/ T48 w 521"/>
                <a:gd name="T50" fmla="+- 0 293 281"/>
                <a:gd name="T51" fmla="*/ 293 h 605"/>
                <a:gd name="T52" fmla="+- 0 10884 10718"/>
                <a:gd name="T53" fmla="*/ T52 w 521"/>
                <a:gd name="T54" fmla="+- 0 283 281"/>
                <a:gd name="T55" fmla="*/ 283 h 605"/>
                <a:gd name="T56" fmla="+- 0 10906 10718"/>
                <a:gd name="T57" fmla="*/ T56 w 521"/>
                <a:gd name="T58" fmla="+- 0 281 281"/>
                <a:gd name="T59" fmla="*/ 281 h 605"/>
                <a:gd name="T60" fmla="+- 0 10926 10718"/>
                <a:gd name="T61" fmla="*/ T60 w 521"/>
                <a:gd name="T62" fmla="+- 0 287 281"/>
                <a:gd name="T63" fmla="*/ 287 h 605"/>
                <a:gd name="T64" fmla="+- 0 10942 10718"/>
                <a:gd name="T65" fmla="*/ T64 w 521"/>
                <a:gd name="T66" fmla="+- 0 300 281"/>
                <a:gd name="T67" fmla="*/ 300 h 605"/>
                <a:gd name="T68" fmla="+- 0 10951 10718"/>
                <a:gd name="T69" fmla="*/ T68 w 521"/>
                <a:gd name="T70" fmla="+- 0 319 281"/>
                <a:gd name="T71" fmla="*/ 319 h 605"/>
                <a:gd name="T72" fmla="+- 0 10954 10718"/>
                <a:gd name="T73" fmla="*/ T72 w 521"/>
                <a:gd name="T74" fmla="+- 0 334 281"/>
                <a:gd name="T75" fmla="*/ 334 h 605"/>
                <a:gd name="T76" fmla="+- 0 10952 10718"/>
                <a:gd name="T77" fmla="*/ T76 w 521"/>
                <a:gd name="T78" fmla="+- 0 349 281"/>
                <a:gd name="T79" fmla="*/ 349 h 605"/>
                <a:gd name="T80" fmla="+- 0 10946 10718"/>
                <a:gd name="T81" fmla="*/ T80 w 521"/>
                <a:gd name="T82" fmla="+- 0 362 281"/>
                <a:gd name="T83" fmla="*/ 362 h 605"/>
                <a:gd name="T84" fmla="+- 0 10937 10718"/>
                <a:gd name="T85" fmla="*/ T84 w 521"/>
                <a:gd name="T86" fmla="+- 0 374 281"/>
                <a:gd name="T87" fmla="*/ 374 h 605"/>
                <a:gd name="T88" fmla="+- 0 10958 10718"/>
                <a:gd name="T89" fmla="*/ T88 w 521"/>
                <a:gd name="T90" fmla="+- 0 446 281"/>
                <a:gd name="T91" fmla="*/ 446 h 605"/>
                <a:gd name="T92" fmla="+- 0 11140 10718"/>
                <a:gd name="T93" fmla="*/ T92 w 521"/>
                <a:gd name="T94" fmla="+- 0 446 281"/>
                <a:gd name="T95" fmla="*/ 446 h 605"/>
                <a:gd name="T96" fmla="+- 0 11227 10718"/>
                <a:gd name="T97" fmla="*/ T96 w 521"/>
                <a:gd name="T98" fmla="+- 0 730 281"/>
                <a:gd name="T99" fmla="*/ 730 h 605"/>
                <a:gd name="T100" fmla="+- 0 10817 10718"/>
                <a:gd name="T101" fmla="*/ T100 w 521"/>
                <a:gd name="T102" fmla="+- 0 730 281"/>
                <a:gd name="T103" fmla="*/ 730 h 605"/>
                <a:gd name="T104" fmla="+- 0 10752 10718"/>
                <a:gd name="T105" fmla="*/ T104 w 521"/>
                <a:gd name="T106" fmla="+- 0 749 281"/>
                <a:gd name="T107" fmla="*/ 749 h 605"/>
                <a:gd name="T108" fmla="+- 0 11140 10718"/>
                <a:gd name="T109" fmla="*/ T108 w 521"/>
                <a:gd name="T110" fmla="+- 0 446 281"/>
                <a:gd name="T111" fmla="*/ 446 h 605"/>
                <a:gd name="T112" fmla="+- 0 10958 10718"/>
                <a:gd name="T113" fmla="*/ T112 w 521"/>
                <a:gd name="T114" fmla="+- 0 446 281"/>
                <a:gd name="T115" fmla="*/ 446 h 605"/>
                <a:gd name="T116" fmla="+- 0 11124 10718"/>
                <a:gd name="T117" fmla="*/ T116 w 521"/>
                <a:gd name="T118" fmla="+- 0 396 281"/>
                <a:gd name="T119" fmla="*/ 396 h 605"/>
                <a:gd name="T120" fmla="+- 0 11140 10718"/>
                <a:gd name="T121" fmla="*/ T120 w 521"/>
                <a:gd name="T122" fmla="+- 0 446 281"/>
                <a:gd name="T123" fmla="*/ 446 h 605"/>
                <a:gd name="T124" fmla="+- 0 10836 10718"/>
                <a:gd name="T125" fmla="*/ T124 w 521"/>
                <a:gd name="T126" fmla="+- 0 787 281"/>
                <a:gd name="T127" fmla="*/ 787 h 605"/>
                <a:gd name="T128" fmla="+- 0 10817 10718"/>
                <a:gd name="T129" fmla="*/ T128 w 521"/>
                <a:gd name="T130" fmla="+- 0 730 281"/>
                <a:gd name="T131" fmla="*/ 730 h 605"/>
                <a:gd name="T132" fmla="+- 0 11227 10718"/>
                <a:gd name="T133" fmla="*/ T132 w 521"/>
                <a:gd name="T134" fmla="+- 0 730 281"/>
                <a:gd name="T135" fmla="*/ 730 h 605"/>
                <a:gd name="T136" fmla="+- 0 11231 10718"/>
                <a:gd name="T137" fmla="*/ T136 w 521"/>
                <a:gd name="T138" fmla="+- 0 744 281"/>
                <a:gd name="T139" fmla="*/ 744 h 605"/>
                <a:gd name="T140" fmla="+- 0 10980 10718"/>
                <a:gd name="T141" fmla="*/ T140 w 521"/>
                <a:gd name="T142" fmla="+- 0 744 281"/>
                <a:gd name="T143" fmla="*/ 744 h 605"/>
                <a:gd name="T144" fmla="+- 0 10836 10718"/>
                <a:gd name="T145" fmla="*/ T144 w 521"/>
                <a:gd name="T146" fmla="+- 0 787 281"/>
                <a:gd name="T147" fmla="*/ 787 h 605"/>
                <a:gd name="T148" fmla="+- 0 10865 10718"/>
                <a:gd name="T149" fmla="*/ T148 w 521"/>
                <a:gd name="T150" fmla="+- 0 886 281"/>
                <a:gd name="T151" fmla="*/ 886 h 605"/>
                <a:gd name="T152" fmla="+- 0 10846 10718"/>
                <a:gd name="T153" fmla="*/ T152 w 521"/>
                <a:gd name="T154" fmla="+- 0 818 281"/>
                <a:gd name="T155" fmla="*/ 818 h 605"/>
                <a:gd name="T156" fmla="+- 0 10990 10718"/>
                <a:gd name="T157" fmla="*/ T156 w 521"/>
                <a:gd name="T158" fmla="+- 0 773 281"/>
                <a:gd name="T159" fmla="*/ 773 h 605"/>
                <a:gd name="T160" fmla="+- 0 10980 10718"/>
                <a:gd name="T161" fmla="*/ T160 w 521"/>
                <a:gd name="T162" fmla="+- 0 744 281"/>
                <a:gd name="T163" fmla="*/ 744 h 605"/>
                <a:gd name="T164" fmla="+- 0 11231 10718"/>
                <a:gd name="T165" fmla="*/ T164 w 521"/>
                <a:gd name="T166" fmla="+- 0 744 281"/>
                <a:gd name="T167" fmla="*/ 744 h 605"/>
                <a:gd name="T168" fmla="+- 0 11239 10718"/>
                <a:gd name="T169" fmla="*/ T168 w 521"/>
                <a:gd name="T170" fmla="+- 0 770 281"/>
                <a:gd name="T171" fmla="*/ 770 h 605"/>
                <a:gd name="T172" fmla="+- 0 10865 10718"/>
                <a:gd name="T173" fmla="*/ T172 w 521"/>
                <a:gd name="T174" fmla="+- 0 886 281"/>
                <a:gd name="T175" fmla="*/ 886 h 60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</a:cxnLst>
              <a:rect l="0" t="0" r="r" b="b"/>
              <a:pathLst>
                <a:path w="521" h="605">
                  <a:moveTo>
                    <a:pt x="34" y="468"/>
                  </a:moveTo>
                  <a:lnTo>
                    <a:pt x="0" y="365"/>
                  </a:lnTo>
                  <a:lnTo>
                    <a:pt x="68" y="343"/>
                  </a:lnTo>
                  <a:lnTo>
                    <a:pt x="32" y="230"/>
                  </a:lnTo>
                  <a:lnTo>
                    <a:pt x="200" y="180"/>
                  </a:lnTo>
                  <a:lnTo>
                    <a:pt x="176" y="105"/>
                  </a:lnTo>
                  <a:lnTo>
                    <a:pt x="161" y="101"/>
                  </a:lnTo>
                  <a:lnTo>
                    <a:pt x="149" y="94"/>
                  </a:lnTo>
                  <a:lnTo>
                    <a:pt x="138" y="83"/>
                  </a:lnTo>
                  <a:lnTo>
                    <a:pt x="132" y="69"/>
                  </a:lnTo>
                  <a:lnTo>
                    <a:pt x="130" y="48"/>
                  </a:lnTo>
                  <a:lnTo>
                    <a:pt x="136" y="28"/>
                  </a:lnTo>
                  <a:lnTo>
                    <a:pt x="148" y="12"/>
                  </a:lnTo>
                  <a:lnTo>
                    <a:pt x="166" y="2"/>
                  </a:lnTo>
                  <a:lnTo>
                    <a:pt x="188" y="0"/>
                  </a:lnTo>
                  <a:lnTo>
                    <a:pt x="208" y="6"/>
                  </a:lnTo>
                  <a:lnTo>
                    <a:pt x="224" y="19"/>
                  </a:lnTo>
                  <a:lnTo>
                    <a:pt x="233" y="38"/>
                  </a:lnTo>
                  <a:lnTo>
                    <a:pt x="236" y="53"/>
                  </a:lnTo>
                  <a:lnTo>
                    <a:pt x="234" y="68"/>
                  </a:lnTo>
                  <a:lnTo>
                    <a:pt x="228" y="81"/>
                  </a:lnTo>
                  <a:lnTo>
                    <a:pt x="219" y="93"/>
                  </a:lnTo>
                  <a:lnTo>
                    <a:pt x="240" y="165"/>
                  </a:lnTo>
                  <a:lnTo>
                    <a:pt x="422" y="165"/>
                  </a:lnTo>
                  <a:lnTo>
                    <a:pt x="509" y="449"/>
                  </a:lnTo>
                  <a:lnTo>
                    <a:pt x="99" y="449"/>
                  </a:lnTo>
                  <a:lnTo>
                    <a:pt x="34" y="468"/>
                  </a:lnTo>
                  <a:close/>
                  <a:moveTo>
                    <a:pt x="422" y="165"/>
                  </a:moveTo>
                  <a:lnTo>
                    <a:pt x="240" y="165"/>
                  </a:lnTo>
                  <a:lnTo>
                    <a:pt x="406" y="115"/>
                  </a:lnTo>
                  <a:lnTo>
                    <a:pt x="422" y="165"/>
                  </a:lnTo>
                  <a:close/>
                  <a:moveTo>
                    <a:pt x="118" y="506"/>
                  </a:moveTo>
                  <a:lnTo>
                    <a:pt x="99" y="449"/>
                  </a:lnTo>
                  <a:lnTo>
                    <a:pt x="509" y="449"/>
                  </a:lnTo>
                  <a:lnTo>
                    <a:pt x="513" y="463"/>
                  </a:lnTo>
                  <a:lnTo>
                    <a:pt x="262" y="463"/>
                  </a:lnTo>
                  <a:lnTo>
                    <a:pt x="118" y="506"/>
                  </a:lnTo>
                  <a:close/>
                  <a:moveTo>
                    <a:pt x="147" y="605"/>
                  </a:moveTo>
                  <a:lnTo>
                    <a:pt x="128" y="537"/>
                  </a:lnTo>
                  <a:lnTo>
                    <a:pt x="272" y="492"/>
                  </a:lnTo>
                  <a:lnTo>
                    <a:pt x="262" y="463"/>
                  </a:lnTo>
                  <a:lnTo>
                    <a:pt x="513" y="463"/>
                  </a:lnTo>
                  <a:lnTo>
                    <a:pt x="521" y="489"/>
                  </a:lnTo>
                  <a:lnTo>
                    <a:pt x="147" y="605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pic>
          <p:nvPicPr>
            <p:cNvPr id="18" name="Picture 1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13" y="1164"/>
              <a:ext cx="353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AutoShape 925"/>
            <p:cNvSpPr>
              <a:spLocks/>
            </p:cNvSpPr>
            <p:nvPr/>
          </p:nvSpPr>
          <p:spPr bwMode="auto">
            <a:xfrm>
              <a:off x="10879" y="1850"/>
              <a:ext cx="483" cy="480"/>
            </a:xfrm>
            <a:custGeom>
              <a:avLst/>
              <a:gdLst>
                <a:gd name="T0" fmla="+- 0 11119 10879"/>
                <a:gd name="T1" fmla="*/ T0 w 483"/>
                <a:gd name="T2" fmla="+- 0 2330 1850"/>
                <a:gd name="T3" fmla="*/ 2330 h 480"/>
                <a:gd name="T4" fmla="+- 0 11044 10879"/>
                <a:gd name="T5" fmla="*/ T4 w 483"/>
                <a:gd name="T6" fmla="+- 0 2318 1850"/>
                <a:gd name="T7" fmla="*/ 2318 h 480"/>
                <a:gd name="T8" fmla="+- 0 10978 10879"/>
                <a:gd name="T9" fmla="*/ T8 w 483"/>
                <a:gd name="T10" fmla="+- 0 2284 1850"/>
                <a:gd name="T11" fmla="*/ 2284 h 480"/>
                <a:gd name="T12" fmla="+- 0 10926 10879"/>
                <a:gd name="T13" fmla="*/ T12 w 483"/>
                <a:gd name="T14" fmla="+- 0 2232 1850"/>
                <a:gd name="T15" fmla="*/ 2232 h 480"/>
                <a:gd name="T16" fmla="+- 0 10891 10879"/>
                <a:gd name="T17" fmla="*/ T16 w 483"/>
                <a:gd name="T18" fmla="+- 0 2166 1850"/>
                <a:gd name="T19" fmla="*/ 2166 h 480"/>
                <a:gd name="T20" fmla="+- 0 10879 10879"/>
                <a:gd name="T21" fmla="*/ T20 w 483"/>
                <a:gd name="T22" fmla="+- 0 2090 1850"/>
                <a:gd name="T23" fmla="*/ 2090 h 480"/>
                <a:gd name="T24" fmla="+- 0 10891 10879"/>
                <a:gd name="T25" fmla="*/ T24 w 483"/>
                <a:gd name="T26" fmla="+- 0 2015 1850"/>
                <a:gd name="T27" fmla="*/ 2015 h 480"/>
                <a:gd name="T28" fmla="+- 0 10926 10879"/>
                <a:gd name="T29" fmla="*/ T28 w 483"/>
                <a:gd name="T30" fmla="+- 0 1949 1850"/>
                <a:gd name="T31" fmla="*/ 1949 h 480"/>
                <a:gd name="T32" fmla="+- 0 10978 10879"/>
                <a:gd name="T33" fmla="*/ T32 w 483"/>
                <a:gd name="T34" fmla="+- 0 1897 1850"/>
                <a:gd name="T35" fmla="*/ 1897 h 480"/>
                <a:gd name="T36" fmla="+- 0 11044 10879"/>
                <a:gd name="T37" fmla="*/ T36 w 483"/>
                <a:gd name="T38" fmla="+- 0 1863 1850"/>
                <a:gd name="T39" fmla="*/ 1863 h 480"/>
                <a:gd name="T40" fmla="+- 0 11119 10879"/>
                <a:gd name="T41" fmla="*/ T40 w 483"/>
                <a:gd name="T42" fmla="+- 0 1850 1850"/>
                <a:gd name="T43" fmla="*/ 1850 h 480"/>
                <a:gd name="T44" fmla="+- 0 11196 10879"/>
                <a:gd name="T45" fmla="*/ T44 w 483"/>
                <a:gd name="T46" fmla="+- 0 1863 1850"/>
                <a:gd name="T47" fmla="*/ 1863 h 480"/>
                <a:gd name="T48" fmla="+- 0 11263 10879"/>
                <a:gd name="T49" fmla="*/ T48 w 483"/>
                <a:gd name="T50" fmla="+- 0 1897 1850"/>
                <a:gd name="T51" fmla="*/ 1897 h 480"/>
                <a:gd name="T52" fmla="+- 0 11296 10879"/>
                <a:gd name="T53" fmla="*/ T52 w 483"/>
                <a:gd name="T54" fmla="+- 0 1930 1850"/>
                <a:gd name="T55" fmla="*/ 1930 h 480"/>
                <a:gd name="T56" fmla="+- 0 11119 10879"/>
                <a:gd name="T57" fmla="*/ T56 w 483"/>
                <a:gd name="T58" fmla="+- 0 1930 1850"/>
                <a:gd name="T59" fmla="*/ 1930 h 480"/>
                <a:gd name="T60" fmla="+- 0 11057 10879"/>
                <a:gd name="T61" fmla="*/ T60 w 483"/>
                <a:gd name="T62" fmla="+- 0 1942 1850"/>
                <a:gd name="T63" fmla="*/ 1942 h 480"/>
                <a:gd name="T64" fmla="+- 0 11005 10879"/>
                <a:gd name="T65" fmla="*/ T64 w 483"/>
                <a:gd name="T66" fmla="+- 0 1977 1850"/>
                <a:gd name="T67" fmla="*/ 1977 h 480"/>
                <a:gd name="T68" fmla="+- 0 10971 10879"/>
                <a:gd name="T69" fmla="*/ T68 w 483"/>
                <a:gd name="T70" fmla="+- 0 2028 1850"/>
                <a:gd name="T71" fmla="*/ 2028 h 480"/>
                <a:gd name="T72" fmla="+- 0 10958 10879"/>
                <a:gd name="T73" fmla="*/ T72 w 483"/>
                <a:gd name="T74" fmla="+- 0 2090 1850"/>
                <a:gd name="T75" fmla="*/ 2090 h 480"/>
                <a:gd name="T76" fmla="+- 0 10971 10879"/>
                <a:gd name="T77" fmla="*/ T76 w 483"/>
                <a:gd name="T78" fmla="+- 0 2153 1850"/>
                <a:gd name="T79" fmla="*/ 2153 h 480"/>
                <a:gd name="T80" fmla="+- 0 11005 10879"/>
                <a:gd name="T81" fmla="*/ T80 w 483"/>
                <a:gd name="T82" fmla="+- 0 2204 1850"/>
                <a:gd name="T83" fmla="*/ 2204 h 480"/>
                <a:gd name="T84" fmla="+- 0 11057 10879"/>
                <a:gd name="T85" fmla="*/ T84 w 483"/>
                <a:gd name="T86" fmla="+- 0 2239 1850"/>
                <a:gd name="T87" fmla="*/ 2239 h 480"/>
                <a:gd name="T88" fmla="+- 0 11119 10879"/>
                <a:gd name="T89" fmla="*/ T88 w 483"/>
                <a:gd name="T90" fmla="+- 0 2251 1850"/>
                <a:gd name="T91" fmla="*/ 2251 h 480"/>
                <a:gd name="T92" fmla="+- 0 11296 10879"/>
                <a:gd name="T93" fmla="*/ T92 w 483"/>
                <a:gd name="T94" fmla="+- 0 2251 1850"/>
                <a:gd name="T95" fmla="*/ 2251 h 480"/>
                <a:gd name="T96" fmla="+- 0 11263 10879"/>
                <a:gd name="T97" fmla="*/ T96 w 483"/>
                <a:gd name="T98" fmla="+- 0 2284 1850"/>
                <a:gd name="T99" fmla="*/ 2284 h 480"/>
                <a:gd name="T100" fmla="+- 0 11196 10879"/>
                <a:gd name="T101" fmla="*/ T100 w 483"/>
                <a:gd name="T102" fmla="+- 0 2318 1850"/>
                <a:gd name="T103" fmla="*/ 2318 h 480"/>
                <a:gd name="T104" fmla="+- 0 11119 10879"/>
                <a:gd name="T105" fmla="*/ T104 w 483"/>
                <a:gd name="T106" fmla="+- 0 2330 1850"/>
                <a:gd name="T107" fmla="*/ 2330 h 480"/>
                <a:gd name="T108" fmla="+- 0 11296 10879"/>
                <a:gd name="T109" fmla="*/ T108 w 483"/>
                <a:gd name="T110" fmla="+- 0 2251 1850"/>
                <a:gd name="T111" fmla="*/ 2251 h 480"/>
                <a:gd name="T112" fmla="+- 0 11119 10879"/>
                <a:gd name="T113" fmla="*/ T112 w 483"/>
                <a:gd name="T114" fmla="+- 0 2251 1850"/>
                <a:gd name="T115" fmla="*/ 2251 h 480"/>
                <a:gd name="T116" fmla="+- 0 11182 10879"/>
                <a:gd name="T117" fmla="*/ T116 w 483"/>
                <a:gd name="T118" fmla="+- 0 2239 1850"/>
                <a:gd name="T119" fmla="*/ 2239 h 480"/>
                <a:gd name="T120" fmla="+- 0 11233 10879"/>
                <a:gd name="T121" fmla="*/ T120 w 483"/>
                <a:gd name="T122" fmla="+- 0 2204 1850"/>
                <a:gd name="T123" fmla="*/ 2204 h 480"/>
                <a:gd name="T124" fmla="+- 0 11267 10879"/>
                <a:gd name="T125" fmla="*/ T124 w 483"/>
                <a:gd name="T126" fmla="+- 0 2153 1850"/>
                <a:gd name="T127" fmla="*/ 2153 h 480"/>
                <a:gd name="T128" fmla="+- 0 11280 10879"/>
                <a:gd name="T129" fmla="*/ T128 w 483"/>
                <a:gd name="T130" fmla="+- 0 2090 1850"/>
                <a:gd name="T131" fmla="*/ 2090 h 480"/>
                <a:gd name="T132" fmla="+- 0 11267 10879"/>
                <a:gd name="T133" fmla="*/ T132 w 483"/>
                <a:gd name="T134" fmla="+- 0 2028 1850"/>
                <a:gd name="T135" fmla="*/ 2028 h 480"/>
                <a:gd name="T136" fmla="+- 0 11233 10879"/>
                <a:gd name="T137" fmla="*/ T136 w 483"/>
                <a:gd name="T138" fmla="+- 0 1977 1850"/>
                <a:gd name="T139" fmla="*/ 1977 h 480"/>
                <a:gd name="T140" fmla="+- 0 11182 10879"/>
                <a:gd name="T141" fmla="*/ T140 w 483"/>
                <a:gd name="T142" fmla="+- 0 1942 1850"/>
                <a:gd name="T143" fmla="*/ 1942 h 480"/>
                <a:gd name="T144" fmla="+- 0 11119 10879"/>
                <a:gd name="T145" fmla="*/ T144 w 483"/>
                <a:gd name="T146" fmla="+- 0 1930 1850"/>
                <a:gd name="T147" fmla="*/ 1930 h 480"/>
                <a:gd name="T148" fmla="+- 0 11296 10879"/>
                <a:gd name="T149" fmla="*/ T148 w 483"/>
                <a:gd name="T150" fmla="+- 0 1930 1850"/>
                <a:gd name="T151" fmla="*/ 1930 h 480"/>
                <a:gd name="T152" fmla="+- 0 11315 10879"/>
                <a:gd name="T153" fmla="*/ T152 w 483"/>
                <a:gd name="T154" fmla="+- 0 1949 1850"/>
                <a:gd name="T155" fmla="*/ 1949 h 480"/>
                <a:gd name="T156" fmla="+- 0 11349 10879"/>
                <a:gd name="T157" fmla="*/ T156 w 483"/>
                <a:gd name="T158" fmla="+- 0 2015 1850"/>
                <a:gd name="T159" fmla="*/ 2015 h 480"/>
                <a:gd name="T160" fmla="+- 0 11362 10879"/>
                <a:gd name="T161" fmla="*/ T160 w 483"/>
                <a:gd name="T162" fmla="+- 0 2090 1850"/>
                <a:gd name="T163" fmla="*/ 2090 h 480"/>
                <a:gd name="T164" fmla="+- 0 11349 10879"/>
                <a:gd name="T165" fmla="*/ T164 w 483"/>
                <a:gd name="T166" fmla="+- 0 2166 1850"/>
                <a:gd name="T167" fmla="*/ 2166 h 480"/>
                <a:gd name="T168" fmla="+- 0 11315 10879"/>
                <a:gd name="T169" fmla="*/ T168 w 483"/>
                <a:gd name="T170" fmla="+- 0 2232 1850"/>
                <a:gd name="T171" fmla="*/ 2232 h 480"/>
                <a:gd name="T172" fmla="+- 0 11296 10879"/>
                <a:gd name="T173" fmla="*/ T172 w 483"/>
                <a:gd name="T174" fmla="+- 0 2251 1850"/>
                <a:gd name="T175" fmla="*/ 2251 h 48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</a:cxnLst>
              <a:rect l="0" t="0" r="r" b="b"/>
              <a:pathLst>
                <a:path w="483" h="480">
                  <a:moveTo>
                    <a:pt x="240" y="480"/>
                  </a:moveTo>
                  <a:lnTo>
                    <a:pt x="165" y="468"/>
                  </a:lnTo>
                  <a:lnTo>
                    <a:pt x="99" y="434"/>
                  </a:lnTo>
                  <a:lnTo>
                    <a:pt x="47" y="382"/>
                  </a:lnTo>
                  <a:lnTo>
                    <a:pt x="12" y="316"/>
                  </a:lnTo>
                  <a:lnTo>
                    <a:pt x="0" y="240"/>
                  </a:lnTo>
                  <a:lnTo>
                    <a:pt x="12" y="165"/>
                  </a:lnTo>
                  <a:lnTo>
                    <a:pt x="47" y="99"/>
                  </a:lnTo>
                  <a:lnTo>
                    <a:pt x="99" y="47"/>
                  </a:lnTo>
                  <a:lnTo>
                    <a:pt x="165" y="13"/>
                  </a:lnTo>
                  <a:lnTo>
                    <a:pt x="240" y="0"/>
                  </a:lnTo>
                  <a:lnTo>
                    <a:pt x="317" y="13"/>
                  </a:lnTo>
                  <a:lnTo>
                    <a:pt x="384" y="47"/>
                  </a:lnTo>
                  <a:lnTo>
                    <a:pt x="417" y="80"/>
                  </a:lnTo>
                  <a:lnTo>
                    <a:pt x="240" y="80"/>
                  </a:lnTo>
                  <a:lnTo>
                    <a:pt x="178" y="92"/>
                  </a:lnTo>
                  <a:lnTo>
                    <a:pt x="126" y="127"/>
                  </a:lnTo>
                  <a:lnTo>
                    <a:pt x="92" y="178"/>
                  </a:lnTo>
                  <a:lnTo>
                    <a:pt x="79" y="240"/>
                  </a:lnTo>
                  <a:lnTo>
                    <a:pt x="92" y="303"/>
                  </a:lnTo>
                  <a:lnTo>
                    <a:pt x="126" y="354"/>
                  </a:lnTo>
                  <a:lnTo>
                    <a:pt x="178" y="389"/>
                  </a:lnTo>
                  <a:lnTo>
                    <a:pt x="240" y="401"/>
                  </a:lnTo>
                  <a:lnTo>
                    <a:pt x="417" y="401"/>
                  </a:lnTo>
                  <a:lnTo>
                    <a:pt x="384" y="434"/>
                  </a:lnTo>
                  <a:lnTo>
                    <a:pt x="317" y="468"/>
                  </a:lnTo>
                  <a:lnTo>
                    <a:pt x="240" y="480"/>
                  </a:lnTo>
                  <a:close/>
                  <a:moveTo>
                    <a:pt x="417" y="401"/>
                  </a:moveTo>
                  <a:lnTo>
                    <a:pt x="240" y="401"/>
                  </a:lnTo>
                  <a:lnTo>
                    <a:pt x="303" y="389"/>
                  </a:lnTo>
                  <a:lnTo>
                    <a:pt x="354" y="354"/>
                  </a:lnTo>
                  <a:lnTo>
                    <a:pt x="388" y="303"/>
                  </a:lnTo>
                  <a:lnTo>
                    <a:pt x="401" y="240"/>
                  </a:lnTo>
                  <a:lnTo>
                    <a:pt x="388" y="178"/>
                  </a:lnTo>
                  <a:lnTo>
                    <a:pt x="354" y="127"/>
                  </a:lnTo>
                  <a:lnTo>
                    <a:pt x="303" y="92"/>
                  </a:lnTo>
                  <a:lnTo>
                    <a:pt x="240" y="80"/>
                  </a:lnTo>
                  <a:lnTo>
                    <a:pt x="417" y="80"/>
                  </a:lnTo>
                  <a:lnTo>
                    <a:pt x="436" y="99"/>
                  </a:lnTo>
                  <a:lnTo>
                    <a:pt x="470" y="165"/>
                  </a:lnTo>
                  <a:lnTo>
                    <a:pt x="483" y="240"/>
                  </a:lnTo>
                  <a:lnTo>
                    <a:pt x="470" y="316"/>
                  </a:lnTo>
                  <a:lnTo>
                    <a:pt x="436" y="382"/>
                  </a:lnTo>
                  <a:lnTo>
                    <a:pt x="417" y="40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pic>
          <p:nvPicPr>
            <p:cNvPr id="20" name="Picture 1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0" y="2011"/>
              <a:ext cx="161" cy="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7" y="1041"/>
              <a:ext cx="365" cy="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8940" y="1011"/>
              <a:ext cx="615" cy="1063"/>
            </a:xfrm>
            <a:custGeom>
              <a:avLst/>
              <a:gdLst>
                <a:gd name="T0" fmla="+- 0 9506 8940"/>
                <a:gd name="T1" fmla="*/ T0 w 615"/>
                <a:gd name="T2" fmla="+- 0 2074 1011"/>
                <a:gd name="T3" fmla="*/ 2074 h 1063"/>
                <a:gd name="T4" fmla="+- 0 9118 8940"/>
                <a:gd name="T5" fmla="*/ T4 w 615"/>
                <a:gd name="T6" fmla="+- 0 2074 1011"/>
                <a:gd name="T7" fmla="*/ 2074 h 1063"/>
                <a:gd name="T8" fmla="+- 0 9105 8940"/>
                <a:gd name="T9" fmla="*/ T8 w 615"/>
                <a:gd name="T10" fmla="+- 0 2072 1011"/>
                <a:gd name="T11" fmla="*/ 2072 h 1063"/>
                <a:gd name="T12" fmla="+- 0 9031 8940"/>
                <a:gd name="T13" fmla="*/ T12 w 615"/>
                <a:gd name="T14" fmla="+- 0 1975 1011"/>
                <a:gd name="T15" fmla="*/ 1975 h 1063"/>
                <a:gd name="T16" fmla="+- 0 8995 8940"/>
                <a:gd name="T17" fmla="*/ T16 w 615"/>
                <a:gd name="T18" fmla="+- 0 1897 1011"/>
                <a:gd name="T19" fmla="*/ 1897 h 1063"/>
                <a:gd name="T20" fmla="+- 0 8970 8940"/>
                <a:gd name="T21" fmla="*/ T20 w 615"/>
                <a:gd name="T22" fmla="+- 0 1818 1011"/>
                <a:gd name="T23" fmla="*/ 1818 h 1063"/>
                <a:gd name="T24" fmla="+- 0 8953 8940"/>
                <a:gd name="T25" fmla="*/ T24 w 615"/>
                <a:gd name="T26" fmla="+- 0 1739 1011"/>
                <a:gd name="T27" fmla="*/ 1739 h 1063"/>
                <a:gd name="T28" fmla="+- 0 8943 8940"/>
                <a:gd name="T29" fmla="*/ T28 w 615"/>
                <a:gd name="T30" fmla="+- 0 1661 1011"/>
                <a:gd name="T31" fmla="*/ 1661 h 1063"/>
                <a:gd name="T32" fmla="+- 0 8940 8940"/>
                <a:gd name="T33" fmla="*/ T32 w 615"/>
                <a:gd name="T34" fmla="+- 0 1584 1011"/>
                <a:gd name="T35" fmla="*/ 1584 h 1063"/>
                <a:gd name="T36" fmla="+- 0 8948 8940"/>
                <a:gd name="T37" fmla="*/ T36 w 615"/>
                <a:gd name="T38" fmla="+- 0 1459 1011"/>
                <a:gd name="T39" fmla="*/ 1459 h 1063"/>
                <a:gd name="T40" fmla="+- 0 8967 8940"/>
                <a:gd name="T41" fmla="*/ T40 w 615"/>
                <a:gd name="T42" fmla="+- 0 1344 1011"/>
                <a:gd name="T43" fmla="*/ 1344 h 1063"/>
                <a:gd name="T44" fmla="+- 0 8994 8940"/>
                <a:gd name="T45" fmla="*/ T44 w 615"/>
                <a:gd name="T46" fmla="+- 0 1242 1011"/>
                <a:gd name="T47" fmla="*/ 1242 h 1063"/>
                <a:gd name="T48" fmla="+- 0 9023 8940"/>
                <a:gd name="T49" fmla="*/ T48 w 615"/>
                <a:gd name="T50" fmla="+- 0 1158 1011"/>
                <a:gd name="T51" fmla="*/ 1158 h 1063"/>
                <a:gd name="T52" fmla="+- 0 9050 8940"/>
                <a:gd name="T53" fmla="*/ T52 w 615"/>
                <a:gd name="T54" fmla="+- 0 1093 1011"/>
                <a:gd name="T55" fmla="*/ 1093 h 1063"/>
                <a:gd name="T56" fmla="+- 0 9077 8940"/>
                <a:gd name="T57" fmla="*/ T56 w 615"/>
                <a:gd name="T58" fmla="+- 0 1037 1011"/>
                <a:gd name="T59" fmla="*/ 1037 h 1063"/>
                <a:gd name="T60" fmla="+- 0 9125 8940"/>
                <a:gd name="T61" fmla="*/ T60 w 615"/>
                <a:gd name="T62" fmla="+- 0 1011 1011"/>
                <a:gd name="T63" fmla="*/ 1011 h 1063"/>
                <a:gd name="T64" fmla="+- 0 9144 8940"/>
                <a:gd name="T65" fmla="*/ T64 w 615"/>
                <a:gd name="T66" fmla="+- 0 1018 1011"/>
                <a:gd name="T67" fmla="*/ 1018 h 1063"/>
                <a:gd name="T68" fmla="+- 0 9163 8940"/>
                <a:gd name="T69" fmla="*/ T68 w 615"/>
                <a:gd name="T70" fmla="+- 0 1082 1011"/>
                <a:gd name="T71" fmla="*/ 1082 h 1063"/>
                <a:gd name="T72" fmla="+- 0 9161 8940"/>
                <a:gd name="T73" fmla="*/ T72 w 615"/>
                <a:gd name="T74" fmla="+- 0 1082 1011"/>
                <a:gd name="T75" fmla="*/ 1082 h 1063"/>
                <a:gd name="T76" fmla="+- 0 9161 8940"/>
                <a:gd name="T77" fmla="*/ T76 w 615"/>
                <a:gd name="T78" fmla="+- 0 1087 1011"/>
                <a:gd name="T79" fmla="*/ 1087 h 1063"/>
                <a:gd name="T80" fmla="+- 0 9158 8940"/>
                <a:gd name="T81" fmla="*/ T80 w 615"/>
                <a:gd name="T82" fmla="+- 0 1090 1011"/>
                <a:gd name="T83" fmla="*/ 1090 h 1063"/>
                <a:gd name="T84" fmla="+- 0 9158 8940"/>
                <a:gd name="T85" fmla="*/ T84 w 615"/>
                <a:gd name="T86" fmla="+- 0 1092 1011"/>
                <a:gd name="T87" fmla="*/ 1092 h 1063"/>
                <a:gd name="T88" fmla="+- 0 9154 8940"/>
                <a:gd name="T89" fmla="*/ T88 w 615"/>
                <a:gd name="T90" fmla="+- 0 1099 1011"/>
                <a:gd name="T91" fmla="*/ 1099 h 1063"/>
                <a:gd name="T92" fmla="+- 0 9149 8940"/>
                <a:gd name="T93" fmla="*/ T92 w 615"/>
                <a:gd name="T94" fmla="+- 0 1109 1011"/>
                <a:gd name="T95" fmla="*/ 1109 h 1063"/>
                <a:gd name="T96" fmla="+- 0 9144 8940"/>
                <a:gd name="T97" fmla="*/ T96 w 615"/>
                <a:gd name="T98" fmla="+- 0 1121 1011"/>
                <a:gd name="T99" fmla="*/ 1121 h 1063"/>
                <a:gd name="T100" fmla="+- 0 9134 8940"/>
                <a:gd name="T101" fmla="*/ T100 w 615"/>
                <a:gd name="T102" fmla="+- 0 1142 1011"/>
                <a:gd name="T103" fmla="*/ 1142 h 1063"/>
                <a:gd name="T104" fmla="+- 0 9101 8940"/>
                <a:gd name="T105" fmla="*/ T104 w 615"/>
                <a:gd name="T106" fmla="+- 0 1229 1011"/>
                <a:gd name="T107" fmla="*/ 1229 h 1063"/>
                <a:gd name="T108" fmla="+- 0 9081 8940"/>
                <a:gd name="T109" fmla="*/ T108 w 615"/>
                <a:gd name="T110" fmla="+- 0 1289 1011"/>
                <a:gd name="T111" fmla="*/ 1289 h 1063"/>
                <a:gd name="T112" fmla="+- 0 9063 8940"/>
                <a:gd name="T113" fmla="*/ T112 w 615"/>
                <a:gd name="T114" fmla="+- 0 1355 1011"/>
                <a:gd name="T115" fmla="*/ 1355 h 1063"/>
                <a:gd name="T116" fmla="+- 0 9049 8940"/>
                <a:gd name="T117" fmla="*/ T116 w 615"/>
                <a:gd name="T118" fmla="+- 0 1427 1011"/>
                <a:gd name="T119" fmla="*/ 1427 h 1063"/>
                <a:gd name="T120" fmla="+- 0 9040 8940"/>
                <a:gd name="T121" fmla="*/ T120 w 615"/>
                <a:gd name="T122" fmla="+- 0 1504 1011"/>
                <a:gd name="T123" fmla="*/ 1504 h 1063"/>
                <a:gd name="T124" fmla="+- 0 9036 8940"/>
                <a:gd name="T125" fmla="*/ T124 w 615"/>
                <a:gd name="T126" fmla="+- 0 1584 1011"/>
                <a:gd name="T127" fmla="*/ 1584 h 1063"/>
                <a:gd name="T128" fmla="+- 0 9040 8940"/>
                <a:gd name="T129" fmla="*/ T128 w 615"/>
                <a:gd name="T130" fmla="+- 0 1662 1011"/>
                <a:gd name="T131" fmla="*/ 1662 h 1063"/>
                <a:gd name="T132" fmla="+- 0 9051 8940"/>
                <a:gd name="T133" fmla="*/ T132 w 615"/>
                <a:gd name="T134" fmla="+- 0 1742 1011"/>
                <a:gd name="T135" fmla="*/ 1742 h 1063"/>
                <a:gd name="T136" fmla="+- 0 9072 8940"/>
                <a:gd name="T137" fmla="*/ T136 w 615"/>
                <a:gd name="T138" fmla="+- 0 1821 1011"/>
                <a:gd name="T139" fmla="*/ 1821 h 1063"/>
                <a:gd name="T140" fmla="+- 0 9102 8940"/>
                <a:gd name="T141" fmla="*/ T140 w 615"/>
                <a:gd name="T142" fmla="+- 0 1900 1011"/>
                <a:gd name="T143" fmla="*/ 1900 h 1063"/>
                <a:gd name="T144" fmla="+- 0 9144 8940"/>
                <a:gd name="T145" fmla="*/ T144 w 615"/>
                <a:gd name="T146" fmla="+- 0 1978 1011"/>
                <a:gd name="T147" fmla="*/ 1978 h 1063"/>
                <a:gd name="T148" fmla="+- 0 9506 8940"/>
                <a:gd name="T149" fmla="*/ T148 w 615"/>
                <a:gd name="T150" fmla="+- 0 1978 1011"/>
                <a:gd name="T151" fmla="*/ 1978 h 1063"/>
                <a:gd name="T152" fmla="+- 0 9525 8940"/>
                <a:gd name="T153" fmla="*/ T152 w 615"/>
                <a:gd name="T154" fmla="+- 0 1981 1011"/>
                <a:gd name="T155" fmla="*/ 1981 h 1063"/>
                <a:gd name="T156" fmla="+- 0 9540 8940"/>
                <a:gd name="T157" fmla="*/ T156 w 615"/>
                <a:gd name="T158" fmla="+- 0 1992 1011"/>
                <a:gd name="T159" fmla="*/ 1992 h 1063"/>
                <a:gd name="T160" fmla="+- 0 9551 8940"/>
                <a:gd name="T161" fmla="*/ T160 w 615"/>
                <a:gd name="T162" fmla="+- 0 2007 1011"/>
                <a:gd name="T163" fmla="*/ 2007 h 1063"/>
                <a:gd name="T164" fmla="+- 0 9554 8940"/>
                <a:gd name="T165" fmla="*/ T164 w 615"/>
                <a:gd name="T166" fmla="+- 0 2026 1011"/>
                <a:gd name="T167" fmla="*/ 2026 h 1063"/>
                <a:gd name="T168" fmla="+- 0 9551 8940"/>
                <a:gd name="T169" fmla="*/ T168 w 615"/>
                <a:gd name="T170" fmla="+- 0 2044 1011"/>
                <a:gd name="T171" fmla="*/ 2044 h 1063"/>
                <a:gd name="T172" fmla="+- 0 9540 8940"/>
                <a:gd name="T173" fmla="*/ T172 w 615"/>
                <a:gd name="T174" fmla="+- 0 2060 1011"/>
                <a:gd name="T175" fmla="*/ 2060 h 1063"/>
                <a:gd name="T176" fmla="+- 0 9525 8940"/>
                <a:gd name="T177" fmla="*/ T176 w 615"/>
                <a:gd name="T178" fmla="+- 0 2070 1011"/>
                <a:gd name="T179" fmla="*/ 2070 h 1063"/>
                <a:gd name="T180" fmla="+- 0 9506 8940"/>
                <a:gd name="T181" fmla="*/ T180 w 615"/>
                <a:gd name="T182" fmla="+- 0 2074 1011"/>
                <a:gd name="T183" fmla="*/ 2074 h 106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</a:cxnLst>
              <a:rect l="0" t="0" r="r" b="b"/>
              <a:pathLst>
                <a:path w="615" h="1063">
                  <a:moveTo>
                    <a:pt x="566" y="1063"/>
                  </a:moveTo>
                  <a:lnTo>
                    <a:pt x="178" y="1063"/>
                  </a:lnTo>
                  <a:lnTo>
                    <a:pt x="165" y="1061"/>
                  </a:lnTo>
                  <a:lnTo>
                    <a:pt x="91" y="964"/>
                  </a:lnTo>
                  <a:lnTo>
                    <a:pt x="55" y="886"/>
                  </a:lnTo>
                  <a:lnTo>
                    <a:pt x="30" y="807"/>
                  </a:lnTo>
                  <a:lnTo>
                    <a:pt x="13" y="728"/>
                  </a:lnTo>
                  <a:lnTo>
                    <a:pt x="3" y="650"/>
                  </a:lnTo>
                  <a:lnTo>
                    <a:pt x="0" y="573"/>
                  </a:lnTo>
                  <a:lnTo>
                    <a:pt x="8" y="448"/>
                  </a:lnTo>
                  <a:lnTo>
                    <a:pt x="27" y="333"/>
                  </a:lnTo>
                  <a:lnTo>
                    <a:pt x="54" y="231"/>
                  </a:lnTo>
                  <a:lnTo>
                    <a:pt x="83" y="147"/>
                  </a:lnTo>
                  <a:lnTo>
                    <a:pt x="110" y="82"/>
                  </a:lnTo>
                  <a:lnTo>
                    <a:pt x="137" y="26"/>
                  </a:lnTo>
                  <a:lnTo>
                    <a:pt x="185" y="0"/>
                  </a:lnTo>
                  <a:lnTo>
                    <a:pt x="204" y="7"/>
                  </a:lnTo>
                  <a:lnTo>
                    <a:pt x="223" y="71"/>
                  </a:lnTo>
                  <a:lnTo>
                    <a:pt x="221" y="71"/>
                  </a:lnTo>
                  <a:lnTo>
                    <a:pt x="221" y="76"/>
                  </a:lnTo>
                  <a:lnTo>
                    <a:pt x="218" y="79"/>
                  </a:lnTo>
                  <a:lnTo>
                    <a:pt x="218" y="81"/>
                  </a:lnTo>
                  <a:lnTo>
                    <a:pt x="214" y="88"/>
                  </a:lnTo>
                  <a:lnTo>
                    <a:pt x="209" y="98"/>
                  </a:lnTo>
                  <a:lnTo>
                    <a:pt x="204" y="110"/>
                  </a:lnTo>
                  <a:lnTo>
                    <a:pt x="194" y="131"/>
                  </a:lnTo>
                  <a:lnTo>
                    <a:pt x="161" y="218"/>
                  </a:lnTo>
                  <a:lnTo>
                    <a:pt x="141" y="278"/>
                  </a:lnTo>
                  <a:lnTo>
                    <a:pt x="123" y="344"/>
                  </a:lnTo>
                  <a:lnTo>
                    <a:pt x="109" y="416"/>
                  </a:lnTo>
                  <a:lnTo>
                    <a:pt x="100" y="493"/>
                  </a:lnTo>
                  <a:lnTo>
                    <a:pt x="96" y="573"/>
                  </a:lnTo>
                  <a:lnTo>
                    <a:pt x="100" y="651"/>
                  </a:lnTo>
                  <a:lnTo>
                    <a:pt x="111" y="731"/>
                  </a:lnTo>
                  <a:lnTo>
                    <a:pt x="132" y="810"/>
                  </a:lnTo>
                  <a:lnTo>
                    <a:pt x="162" y="889"/>
                  </a:lnTo>
                  <a:lnTo>
                    <a:pt x="204" y="967"/>
                  </a:lnTo>
                  <a:lnTo>
                    <a:pt x="566" y="967"/>
                  </a:lnTo>
                  <a:lnTo>
                    <a:pt x="585" y="970"/>
                  </a:lnTo>
                  <a:lnTo>
                    <a:pt x="600" y="981"/>
                  </a:lnTo>
                  <a:lnTo>
                    <a:pt x="611" y="996"/>
                  </a:lnTo>
                  <a:lnTo>
                    <a:pt x="614" y="1015"/>
                  </a:lnTo>
                  <a:lnTo>
                    <a:pt x="611" y="1033"/>
                  </a:lnTo>
                  <a:lnTo>
                    <a:pt x="600" y="1049"/>
                  </a:lnTo>
                  <a:lnTo>
                    <a:pt x="585" y="1059"/>
                  </a:lnTo>
                  <a:lnTo>
                    <a:pt x="566" y="1063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9547" y="1516"/>
              <a:ext cx="1198" cy="96"/>
            </a:xfrm>
            <a:custGeom>
              <a:avLst/>
              <a:gdLst>
                <a:gd name="T0" fmla="+- 0 10697 9547"/>
                <a:gd name="T1" fmla="*/ T0 w 1198"/>
                <a:gd name="T2" fmla="+- 0 1613 1517"/>
                <a:gd name="T3" fmla="*/ 1613 h 96"/>
                <a:gd name="T4" fmla="+- 0 9595 9547"/>
                <a:gd name="T5" fmla="*/ T4 w 1198"/>
                <a:gd name="T6" fmla="+- 0 1613 1517"/>
                <a:gd name="T7" fmla="*/ 1613 h 96"/>
                <a:gd name="T8" fmla="+- 0 9577 9547"/>
                <a:gd name="T9" fmla="*/ T8 w 1198"/>
                <a:gd name="T10" fmla="+- 0 1609 1517"/>
                <a:gd name="T11" fmla="*/ 1609 h 96"/>
                <a:gd name="T12" fmla="+- 0 9561 9547"/>
                <a:gd name="T13" fmla="*/ T12 w 1198"/>
                <a:gd name="T14" fmla="+- 0 1599 1517"/>
                <a:gd name="T15" fmla="*/ 1599 h 96"/>
                <a:gd name="T16" fmla="+- 0 9551 9547"/>
                <a:gd name="T17" fmla="*/ T16 w 1198"/>
                <a:gd name="T18" fmla="+- 0 1583 1517"/>
                <a:gd name="T19" fmla="*/ 1583 h 96"/>
                <a:gd name="T20" fmla="+- 0 9547 9547"/>
                <a:gd name="T21" fmla="*/ T20 w 1198"/>
                <a:gd name="T22" fmla="+- 0 1565 1517"/>
                <a:gd name="T23" fmla="*/ 1565 h 96"/>
                <a:gd name="T24" fmla="+- 0 9551 9547"/>
                <a:gd name="T25" fmla="*/ T24 w 1198"/>
                <a:gd name="T26" fmla="+- 0 1546 1517"/>
                <a:gd name="T27" fmla="*/ 1546 h 96"/>
                <a:gd name="T28" fmla="+- 0 9561 9547"/>
                <a:gd name="T29" fmla="*/ T28 w 1198"/>
                <a:gd name="T30" fmla="+- 0 1531 1517"/>
                <a:gd name="T31" fmla="*/ 1531 h 96"/>
                <a:gd name="T32" fmla="+- 0 9577 9547"/>
                <a:gd name="T33" fmla="*/ T32 w 1198"/>
                <a:gd name="T34" fmla="+- 0 1521 1517"/>
                <a:gd name="T35" fmla="*/ 1521 h 96"/>
                <a:gd name="T36" fmla="+- 0 9595 9547"/>
                <a:gd name="T37" fmla="*/ T36 w 1198"/>
                <a:gd name="T38" fmla="+- 0 1517 1517"/>
                <a:gd name="T39" fmla="*/ 1517 h 96"/>
                <a:gd name="T40" fmla="+- 0 10697 9547"/>
                <a:gd name="T41" fmla="*/ T40 w 1198"/>
                <a:gd name="T42" fmla="+- 0 1517 1517"/>
                <a:gd name="T43" fmla="*/ 1517 h 96"/>
                <a:gd name="T44" fmla="+- 0 10715 9547"/>
                <a:gd name="T45" fmla="*/ T44 w 1198"/>
                <a:gd name="T46" fmla="+- 0 1521 1517"/>
                <a:gd name="T47" fmla="*/ 1521 h 96"/>
                <a:gd name="T48" fmla="+- 0 10731 9547"/>
                <a:gd name="T49" fmla="*/ T48 w 1198"/>
                <a:gd name="T50" fmla="+- 0 1531 1517"/>
                <a:gd name="T51" fmla="*/ 1531 h 96"/>
                <a:gd name="T52" fmla="+- 0 10741 9547"/>
                <a:gd name="T53" fmla="*/ T52 w 1198"/>
                <a:gd name="T54" fmla="+- 0 1546 1517"/>
                <a:gd name="T55" fmla="*/ 1546 h 96"/>
                <a:gd name="T56" fmla="+- 0 10745 9547"/>
                <a:gd name="T57" fmla="*/ T56 w 1198"/>
                <a:gd name="T58" fmla="+- 0 1565 1517"/>
                <a:gd name="T59" fmla="*/ 1565 h 96"/>
                <a:gd name="T60" fmla="+- 0 10741 9547"/>
                <a:gd name="T61" fmla="*/ T60 w 1198"/>
                <a:gd name="T62" fmla="+- 0 1583 1517"/>
                <a:gd name="T63" fmla="*/ 1583 h 96"/>
                <a:gd name="T64" fmla="+- 0 10731 9547"/>
                <a:gd name="T65" fmla="*/ T64 w 1198"/>
                <a:gd name="T66" fmla="+- 0 1599 1517"/>
                <a:gd name="T67" fmla="*/ 1599 h 96"/>
                <a:gd name="T68" fmla="+- 0 10715 9547"/>
                <a:gd name="T69" fmla="*/ T68 w 1198"/>
                <a:gd name="T70" fmla="+- 0 1609 1517"/>
                <a:gd name="T71" fmla="*/ 1609 h 96"/>
                <a:gd name="T72" fmla="+- 0 10697 9547"/>
                <a:gd name="T73" fmla="*/ T72 w 1198"/>
                <a:gd name="T74" fmla="+- 0 1613 1517"/>
                <a:gd name="T75" fmla="*/ 1613 h 9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</a:cxnLst>
              <a:rect l="0" t="0" r="r" b="b"/>
              <a:pathLst>
                <a:path w="1198" h="96">
                  <a:moveTo>
                    <a:pt x="1150" y="96"/>
                  </a:moveTo>
                  <a:lnTo>
                    <a:pt x="48" y="96"/>
                  </a:lnTo>
                  <a:lnTo>
                    <a:pt x="30" y="92"/>
                  </a:lnTo>
                  <a:lnTo>
                    <a:pt x="14" y="82"/>
                  </a:lnTo>
                  <a:lnTo>
                    <a:pt x="4" y="66"/>
                  </a:lnTo>
                  <a:lnTo>
                    <a:pt x="0" y="48"/>
                  </a:lnTo>
                  <a:lnTo>
                    <a:pt x="4" y="29"/>
                  </a:lnTo>
                  <a:lnTo>
                    <a:pt x="14" y="14"/>
                  </a:lnTo>
                  <a:lnTo>
                    <a:pt x="30" y="4"/>
                  </a:lnTo>
                  <a:lnTo>
                    <a:pt x="48" y="0"/>
                  </a:lnTo>
                  <a:lnTo>
                    <a:pt x="1150" y="0"/>
                  </a:lnTo>
                  <a:lnTo>
                    <a:pt x="1168" y="4"/>
                  </a:lnTo>
                  <a:lnTo>
                    <a:pt x="1184" y="14"/>
                  </a:lnTo>
                  <a:lnTo>
                    <a:pt x="1194" y="29"/>
                  </a:lnTo>
                  <a:lnTo>
                    <a:pt x="1198" y="48"/>
                  </a:lnTo>
                  <a:lnTo>
                    <a:pt x="1194" y="66"/>
                  </a:lnTo>
                  <a:lnTo>
                    <a:pt x="1184" y="82"/>
                  </a:lnTo>
                  <a:lnTo>
                    <a:pt x="1168" y="92"/>
                  </a:lnTo>
                  <a:lnTo>
                    <a:pt x="1150" y="96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pic>
          <p:nvPicPr>
            <p:cNvPr id="24" name="Picture 23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20" y="1029"/>
              <a:ext cx="185" cy="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0" y="0"/>
              <a:ext cx="3620" cy="2662"/>
            </a:xfrm>
            <a:custGeom>
              <a:avLst/>
              <a:gdLst>
                <a:gd name="T0" fmla="*/ 3336 w 3620"/>
                <a:gd name="T1" fmla="*/ 2662 h 2662"/>
                <a:gd name="T2" fmla="*/ 283 w 3620"/>
                <a:gd name="T3" fmla="*/ 2662 h 2662"/>
                <a:gd name="T4" fmla="*/ 208 w 3620"/>
                <a:gd name="T5" fmla="*/ 2651 h 2662"/>
                <a:gd name="T6" fmla="*/ 140 w 3620"/>
                <a:gd name="T7" fmla="*/ 2623 h 2662"/>
                <a:gd name="T8" fmla="*/ 83 w 3620"/>
                <a:gd name="T9" fmla="*/ 2579 h 2662"/>
                <a:gd name="T10" fmla="*/ 39 w 3620"/>
                <a:gd name="T11" fmla="*/ 2521 h 2662"/>
                <a:gd name="T12" fmla="*/ 10 w 3620"/>
                <a:gd name="T13" fmla="*/ 2454 h 2662"/>
                <a:gd name="T14" fmla="*/ 0 w 3620"/>
                <a:gd name="T15" fmla="*/ 2378 h 2662"/>
                <a:gd name="T16" fmla="*/ 0 w 3620"/>
                <a:gd name="T17" fmla="*/ 286 h 2662"/>
                <a:gd name="T18" fmla="*/ 10 w 3620"/>
                <a:gd name="T19" fmla="*/ 209 h 2662"/>
                <a:gd name="T20" fmla="*/ 39 w 3620"/>
                <a:gd name="T21" fmla="*/ 141 h 2662"/>
                <a:gd name="T22" fmla="*/ 83 w 3620"/>
                <a:gd name="T23" fmla="*/ 83 h 2662"/>
                <a:gd name="T24" fmla="*/ 140 w 3620"/>
                <a:gd name="T25" fmla="*/ 39 h 2662"/>
                <a:gd name="T26" fmla="*/ 208 w 3620"/>
                <a:gd name="T27" fmla="*/ 10 h 2662"/>
                <a:gd name="T28" fmla="*/ 283 w 3620"/>
                <a:gd name="T29" fmla="*/ 0 h 2662"/>
                <a:gd name="T30" fmla="*/ 3336 w 3620"/>
                <a:gd name="T31" fmla="*/ 0 h 2662"/>
                <a:gd name="T32" fmla="*/ 3412 w 3620"/>
                <a:gd name="T33" fmla="*/ 10 h 2662"/>
                <a:gd name="T34" fmla="*/ 3480 w 3620"/>
                <a:gd name="T35" fmla="*/ 39 h 2662"/>
                <a:gd name="T36" fmla="*/ 3537 w 3620"/>
                <a:gd name="T37" fmla="*/ 83 h 2662"/>
                <a:gd name="T38" fmla="*/ 3581 w 3620"/>
                <a:gd name="T39" fmla="*/ 141 h 2662"/>
                <a:gd name="T40" fmla="*/ 3609 w 3620"/>
                <a:gd name="T41" fmla="*/ 209 h 2662"/>
                <a:gd name="T42" fmla="*/ 3619 w 3620"/>
                <a:gd name="T43" fmla="*/ 286 h 2662"/>
                <a:gd name="T44" fmla="*/ 3619 w 3620"/>
                <a:gd name="T45" fmla="*/ 2378 h 2662"/>
                <a:gd name="T46" fmla="*/ 3609 w 3620"/>
                <a:gd name="T47" fmla="*/ 2454 h 2662"/>
                <a:gd name="T48" fmla="*/ 3581 w 3620"/>
                <a:gd name="T49" fmla="*/ 2521 h 2662"/>
                <a:gd name="T50" fmla="*/ 3537 w 3620"/>
                <a:gd name="T51" fmla="*/ 2579 h 2662"/>
                <a:gd name="T52" fmla="*/ 3480 w 3620"/>
                <a:gd name="T53" fmla="*/ 2623 h 2662"/>
                <a:gd name="T54" fmla="*/ 3412 w 3620"/>
                <a:gd name="T55" fmla="*/ 2651 h 2662"/>
                <a:gd name="T56" fmla="*/ 3336 w 3620"/>
                <a:gd name="T57" fmla="*/ 2662 h 26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620" h="2662">
                  <a:moveTo>
                    <a:pt x="3336" y="2662"/>
                  </a:moveTo>
                  <a:lnTo>
                    <a:pt x="283" y="2662"/>
                  </a:lnTo>
                  <a:lnTo>
                    <a:pt x="208" y="2651"/>
                  </a:lnTo>
                  <a:lnTo>
                    <a:pt x="140" y="2623"/>
                  </a:lnTo>
                  <a:lnTo>
                    <a:pt x="83" y="2579"/>
                  </a:lnTo>
                  <a:lnTo>
                    <a:pt x="39" y="2521"/>
                  </a:lnTo>
                  <a:lnTo>
                    <a:pt x="10" y="2454"/>
                  </a:lnTo>
                  <a:lnTo>
                    <a:pt x="0" y="2378"/>
                  </a:lnTo>
                  <a:lnTo>
                    <a:pt x="0" y="286"/>
                  </a:lnTo>
                  <a:lnTo>
                    <a:pt x="10" y="209"/>
                  </a:lnTo>
                  <a:lnTo>
                    <a:pt x="39" y="141"/>
                  </a:lnTo>
                  <a:lnTo>
                    <a:pt x="83" y="83"/>
                  </a:lnTo>
                  <a:lnTo>
                    <a:pt x="140" y="39"/>
                  </a:lnTo>
                  <a:lnTo>
                    <a:pt x="208" y="10"/>
                  </a:lnTo>
                  <a:lnTo>
                    <a:pt x="283" y="0"/>
                  </a:lnTo>
                  <a:lnTo>
                    <a:pt x="3336" y="0"/>
                  </a:lnTo>
                  <a:lnTo>
                    <a:pt x="3412" y="10"/>
                  </a:lnTo>
                  <a:lnTo>
                    <a:pt x="3480" y="39"/>
                  </a:lnTo>
                  <a:lnTo>
                    <a:pt x="3537" y="83"/>
                  </a:lnTo>
                  <a:lnTo>
                    <a:pt x="3581" y="141"/>
                  </a:lnTo>
                  <a:lnTo>
                    <a:pt x="3609" y="209"/>
                  </a:lnTo>
                  <a:lnTo>
                    <a:pt x="3619" y="286"/>
                  </a:lnTo>
                  <a:lnTo>
                    <a:pt x="3619" y="2378"/>
                  </a:lnTo>
                  <a:lnTo>
                    <a:pt x="3609" y="2454"/>
                  </a:lnTo>
                  <a:lnTo>
                    <a:pt x="3581" y="2521"/>
                  </a:lnTo>
                  <a:lnTo>
                    <a:pt x="3537" y="2579"/>
                  </a:lnTo>
                  <a:lnTo>
                    <a:pt x="3480" y="2623"/>
                  </a:lnTo>
                  <a:lnTo>
                    <a:pt x="3412" y="2651"/>
                  </a:lnTo>
                  <a:lnTo>
                    <a:pt x="3336" y="2662"/>
                  </a:lnTo>
                  <a:close/>
                </a:path>
              </a:pathLst>
            </a:custGeom>
            <a:solidFill>
              <a:srgbClr val="1D28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6" name="Rectangle 25"/>
            <p:cNvSpPr>
              <a:spLocks noChangeArrowheads="1"/>
            </p:cNvSpPr>
            <p:nvPr/>
          </p:nvSpPr>
          <p:spPr bwMode="auto">
            <a:xfrm>
              <a:off x="1557" y="1375"/>
              <a:ext cx="75" cy="38"/>
            </a:xfrm>
            <a:prstGeom prst="rect">
              <a:avLst/>
            </a:pr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cxnSp>
          <p:nvCxnSpPr>
            <p:cNvPr id="27" name="Line 917"/>
            <p:cNvCxnSpPr>
              <a:cxnSpLocks noChangeShapeType="1"/>
            </p:cNvCxnSpPr>
            <p:nvPr/>
          </p:nvCxnSpPr>
          <p:spPr bwMode="auto">
            <a:xfrm>
              <a:off x="1558" y="1433"/>
              <a:ext cx="722" cy="0"/>
            </a:xfrm>
            <a:prstGeom prst="line">
              <a:avLst/>
            </a:prstGeom>
            <a:noFill/>
            <a:ln w="24130">
              <a:solidFill>
                <a:srgbClr val="FDFDF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" name="Line 916"/>
            <p:cNvCxnSpPr>
              <a:cxnSpLocks noChangeShapeType="1"/>
            </p:cNvCxnSpPr>
            <p:nvPr/>
          </p:nvCxnSpPr>
          <p:spPr bwMode="auto">
            <a:xfrm>
              <a:off x="1558" y="1471"/>
              <a:ext cx="228" cy="0"/>
            </a:xfrm>
            <a:prstGeom prst="line">
              <a:avLst/>
            </a:prstGeom>
            <a:noFill/>
            <a:ln w="24130">
              <a:solidFill>
                <a:srgbClr val="FDFDF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" name="Line 915"/>
            <p:cNvCxnSpPr>
              <a:cxnSpLocks noChangeShapeType="1"/>
            </p:cNvCxnSpPr>
            <p:nvPr/>
          </p:nvCxnSpPr>
          <p:spPr bwMode="auto">
            <a:xfrm>
              <a:off x="1595" y="1490"/>
              <a:ext cx="0" cy="228"/>
            </a:xfrm>
            <a:prstGeom prst="line">
              <a:avLst/>
            </a:prstGeom>
            <a:noFill/>
            <a:ln w="47244">
              <a:solidFill>
                <a:srgbClr val="FDFDF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" name="Line 914"/>
            <p:cNvCxnSpPr>
              <a:cxnSpLocks noChangeShapeType="1"/>
            </p:cNvCxnSpPr>
            <p:nvPr/>
          </p:nvCxnSpPr>
          <p:spPr bwMode="auto">
            <a:xfrm>
              <a:off x="1709" y="1394"/>
              <a:ext cx="417" cy="0"/>
            </a:xfrm>
            <a:prstGeom prst="line">
              <a:avLst/>
            </a:prstGeom>
            <a:noFill/>
            <a:ln w="24384">
              <a:solidFill>
                <a:srgbClr val="FDFDF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1" name="Rectangle 30"/>
            <p:cNvSpPr>
              <a:spLocks noChangeArrowheads="1"/>
            </p:cNvSpPr>
            <p:nvPr/>
          </p:nvSpPr>
          <p:spPr bwMode="auto">
            <a:xfrm>
              <a:off x="2203" y="1375"/>
              <a:ext cx="77" cy="39"/>
            </a:xfrm>
            <a:prstGeom prst="rect">
              <a:avLst/>
            </a:pr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32" name="Rectangle 31"/>
            <p:cNvSpPr>
              <a:spLocks noChangeArrowheads="1"/>
            </p:cNvSpPr>
            <p:nvPr/>
          </p:nvSpPr>
          <p:spPr bwMode="auto">
            <a:xfrm>
              <a:off x="1936" y="1451"/>
              <a:ext cx="39" cy="38"/>
            </a:xfrm>
            <a:prstGeom prst="rect">
              <a:avLst/>
            </a:pr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cxnSp>
          <p:nvCxnSpPr>
            <p:cNvPr id="33" name="Line 911"/>
            <p:cNvCxnSpPr>
              <a:cxnSpLocks noChangeShapeType="1"/>
            </p:cNvCxnSpPr>
            <p:nvPr/>
          </p:nvCxnSpPr>
          <p:spPr bwMode="auto">
            <a:xfrm>
              <a:off x="1937" y="1510"/>
              <a:ext cx="189" cy="0"/>
            </a:xfrm>
            <a:prstGeom prst="line">
              <a:avLst/>
            </a:prstGeom>
            <a:noFill/>
            <a:ln w="25400">
              <a:solidFill>
                <a:srgbClr val="FDFDF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4" name="Rectangle 33"/>
            <p:cNvSpPr>
              <a:spLocks noChangeArrowheads="1"/>
            </p:cNvSpPr>
            <p:nvPr/>
          </p:nvSpPr>
          <p:spPr bwMode="auto">
            <a:xfrm>
              <a:off x="1936" y="1529"/>
              <a:ext cx="39" cy="38"/>
            </a:xfrm>
            <a:prstGeom prst="rect">
              <a:avLst/>
            </a:pr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cxnSp>
          <p:nvCxnSpPr>
            <p:cNvPr id="35" name="Line 909"/>
            <p:cNvCxnSpPr>
              <a:cxnSpLocks noChangeShapeType="1"/>
            </p:cNvCxnSpPr>
            <p:nvPr/>
          </p:nvCxnSpPr>
          <p:spPr bwMode="auto">
            <a:xfrm>
              <a:off x="1937" y="1587"/>
              <a:ext cx="189" cy="0"/>
            </a:xfrm>
            <a:prstGeom prst="line">
              <a:avLst/>
            </a:prstGeom>
            <a:noFill/>
            <a:ln w="24130">
              <a:solidFill>
                <a:srgbClr val="FDFDF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6" name="Rectangle 35"/>
            <p:cNvSpPr>
              <a:spLocks noChangeArrowheads="1"/>
            </p:cNvSpPr>
            <p:nvPr/>
          </p:nvSpPr>
          <p:spPr bwMode="auto">
            <a:xfrm>
              <a:off x="1936" y="1605"/>
              <a:ext cx="39" cy="38"/>
            </a:xfrm>
            <a:prstGeom prst="rect">
              <a:avLst/>
            </a:pr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cxnSp>
          <p:nvCxnSpPr>
            <p:cNvPr id="37" name="Line 907"/>
            <p:cNvCxnSpPr>
              <a:cxnSpLocks noChangeShapeType="1"/>
            </p:cNvCxnSpPr>
            <p:nvPr/>
          </p:nvCxnSpPr>
          <p:spPr bwMode="auto">
            <a:xfrm>
              <a:off x="1937" y="1663"/>
              <a:ext cx="189" cy="0"/>
            </a:xfrm>
            <a:prstGeom prst="line">
              <a:avLst/>
            </a:prstGeom>
            <a:noFill/>
            <a:ln w="24130">
              <a:solidFill>
                <a:srgbClr val="FDFDF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8" name="Line 906"/>
            <p:cNvCxnSpPr>
              <a:cxnSpLocks noChangeShapeType="1"/>
            </p:cNvCxnSpPr>
            <p:nvPr/>
          </p:nvCxnSpPr>
          <p:spPr bwMode="auto">
            <a:xfrm>
              <a:off x="2052" y="1471"/>
              <a:ext cx="228" cy="0"/>
            </a:xfrm>
            <a:prstGeom prst="line">
              <a:avLst/>
            </a:prstGeom>
            <a:noFill/>
            <a:ln w="24130">
              <a:solidFill>
                <a:srgbClr val="FDFDF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9" name="Line 905"/>
            <p:cNvCxnSpPr>
              <a:cxnSpLocks noChangeShapeType="1"/>
            </p:cNvCxnSpPr>
            <p:nvPr/>
          </p:nvCxnSpPr>
          <p:spPr bwMode="auto">
            <a:xfrm>
              <a:off x="2242" y="1490"/>
              <a:ext cx="0" cy="228"/>
            </a:xfrm>
            <a:prstGeom prst="line">
              <a:avLst/>
            </a:prstGeom>
            <a:noFill/>
            <a:ln w="48768">
              <a:solidFill>
                <a:srgbClr val="FDFDF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0" name="Line 904"/>
            <p:cNvCxnSpPr>
              <a:cxnSpLocks noChangeShapeType="1"/>
            </p:cNvCxnSpPr>
            <p:nvPr/>
          </p:nvCxnSpPr>
          <p:spPr bwMode="auto">
            <a:xfrm>
              <a:off x="1747" y="1490"/>
              <a:ext cx="0" cy="192"/>
            </a:xfrm>
            <a:prstGeom prst="line">
              <a:avLst/>
            </a:prstGeom>
            <a:noFill/>
            <a:ln w="48768">
              <a:solidFill>
                <a:srgbClr val="FDFDF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" name="Line 903"/>
            <p:cNvCxnSpPr>
              <a:cxnSpLocks noChangeShapeType="1"/>
            </p:cNvCxnSpPr>
            <p:nvPr/>
          </p:nvCxnSpPr>
          <p:spPr bwMode="auto">
            <a:xfrm>
              <a:off x="1709" y="1720"/>
              <a:ext cx="417" cy="0"/>
            </a:xfrm>
            <a:prstGeom prst="line">
              <a:avLst/>
            </a:prstGeom>
            <a:noFill/>
            <a:ln w="48260">
              <a:solidFill>
                <a:srgbClr val="FDFDF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2" name="Rectangle 41"/>
            <p:cNvSpPr>
              <a:spLocks noChangeArrowheads="1"/>
            </p:cNvSpPr>
            <p:nvPr/>
          </p:nvSpPr>
          <p:spPr bwMode="auto">
            <a:xfrm>
              <a:off x="2052" y="1528"/>
              <a:ext cx="75" cy="39"/>
            </a:xfrm>
            <a:prstGeom prst="rect">
              <a:avLst/>
            </a:pr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43" name="Rectangle 42"/>
            <p:cNvSpPr>
              <a:spLocks noChangeArrowheads="1"/>
            </p:cNvSpPr>
            <p:nvPr/>
          </p:nvSpPr>
          <p:spPr bwMode="auto">
            <a:xfrm>
              <a:off x="2052" y="1605"/>
              <a:ext cx="75" cy="39"/>
            </a:xfrm>
            <a:prstGeom prst="rect">
              <a:avLst/>
            </a:pr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cxnSp>
          <p:nvCxnSpPr>
            <p:cNvPr id="44" name="Line 900"/>
            <p:cNvCxnSpPr>
              <a:cxnSpLocks noChangeShapeType="1"/>
            </p:cNvCxnSpPr>
            <p:nvPr/>
          </p:nvCxnSpPr>
          <p:spPr bwMode="auto">
            <a:xfrm>
              <a:off x="1519" y="1738"/>
              <a:ext cx="151" cy="0"/>
            </a:xfrm>
            <a:prstGeom prst="line">
              <a:avLst/>
            </a:prstGeom>
            <a:noFill/>
            <a:ln w="25400">
              <a:solidFill>
                <a:srgbClr val="FDFDF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5" name="Rectangle 44"/>
            <p:cNvSpPr>
              <a:spLocks noChangeArrowheads="1"/>
            </p:cNvSpPr>
            <p:nvPr/>
          </p:nvSpPr>
          <p:spPr bwMode="auto">
            <a:xfrm>
              <a:off x="1519" y="1757"/>
              <a:ext cx="39" cy="76"/>
            </a:xfrm>
            <a:prstGeom prst="rect">
              <a:avLst/>
            </a:pr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cxnSp>
          <p:nvCxnSpPr>
            <p:cNvPr id="46" name="Line 898"/>
            <p:cNvCxnSpPr>
              <a:cxnSpLocks noChangeShapeType="1"/>
            </p:cNvCxnSpPr>
            <p:nvPr/>
          </p:nvCxnSpPr>
          <p:spPr bwMode="auto">
            <a:xfrm>
              <a:off x="2165" y="1738"/>
              <a:ext cx="153" cy="0"/>
            </a:xfrm>
            <a:prstGeom prst="line">
              <a:avLst/>
            </a:prstGeom>
            <a:noFill/>
            <a:ln w="25400">
              <a:solidFill>
                <a:srgbClr val="FDFDF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7" name="Rectangle 46"/>
            <p:cNvSpPr>
              <a:spLocks noChangeArrowheads="1"/>
            </p:cNvSpPr>
            <p:nvPr/>
          </p:nvSpPr>
          <p:spPr bwMode="auto">
            <a:xfrm>
              <a:off x="2164" y="1757"/>
              <a:ext cx="39" cy="76"/>
            </a:xfrm>
            <a:prstGeom prst="rect">
              <a:avLst/>
            </a:pr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48" name="Rectangle 47"/>
            <p:cNvSpPr>
              <a:spLocks noChangeArrowheads="1"/>
            </p:cNvSpPr>
            <p:nvPr/>
          </p:nvSpPr>
          <p:spPr bwMode="auto">
            <a:xfrm>
              <a:off x="1632" y="1756"/>
              <a:ext cx="39" cy="77"/>
            </a:xfrm>
            <a:prstGeom prst="rect">
              <a:avLst/>
            </a:pr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cxnSp>
          <p:nvCxnSpPr>
            <p:cNvPr id="49" name="Line 895"/>
            <p:cNvCxnSpPr>
              <a:cxnSpLocks noChangeShapeType="1"/>
            </p:cNvCxnSpPr>
            <p:nvPr/>
          </p:nvCxnSpPr>
          <p:spPr bwMode="auto">
            <a:xfrm>
              <a:off x="1804" y="1757"/>
              <a:ext cx="0" cy="269"/>
            </a:xfrm>
            <a:prstGeom prst="line">
              <a:avLst/>
            </a:prstGeom>
            <a:noFill/>
            <a:ln w="71628">
              <a:solidFill>
                <a:srgbClr val="FDFDF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0" name="Line 894"/>
            <p:cNvCxnSpPr>
              <a:cxnSpLocks noChangeShapeType="1"/>
            </p:cNvCxnSpPr>
            <p:nvPr/>
          </p:nvCxnSpPr>
          <p:spPr bwMode="auto">
            <a:xfrm>
              <a:off x="2032" y="1757"/>
              <a:ext cx="0" cy="269"/>
            </a:xfrm>
            <a:prstGeom prst="line">
              <a:avLst/>
            </a:prstGeom>
            <a:noFill/>
            <a:ln w="71628">
              <a:solidFill>
                <a:srgbClr val="FDFDF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1" name="Rectangle 50"/>
            <p:cNvSpPr>
              <a:spLocks noChangeArrowheads="1"/>
            </p:cNvSpPr>
            <p:nvPr/>
          </p:nvSpPr>
          <p:spPr bwMode="auto">
            <a:xfrm>
              <a:off x="2280" y="1756"/>
              <a:ext cx="39" cy="77"/>
            </a:xfrm>
            <a:prstGeom prst="rect">
              <a:avLst/>
            </a:pr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cxnSp>
          <p:nvCxnSpPr>
            <p:cNvPr id="52" name="Line 892"/>
            <p:cNvCxnSpPr>
              <a:cxnSpLocks noChangeShapeType="1"/>
            </p:cNvCxnSpPr>
            <p:nvPr/>
          </p:nvCxnSpPr>
          <p:spPr bwMode="auto">
            <a:xfrm>
              <a:off x="1670" y="2063"/>
              <a:ext cx="228" cy="0"/>
            </a:xfrm>
            <a:prstGeom prst="line">
              <a:avLst/>
            </a:prstGeom>
            <a:noFill/>
            <a:ln w="47244">
              <a:solidFill>
                <a:srgbClr val="FDFDF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3" name="Line 891"/>
            <p:cNvCxnSpPr>
              <a:cxnSpLocks noChangeShapeType="1"/>
            </p:cNvCxnSpPr>
            <p:nvPr/>
          </p:nvCxnSpPr>
          <p:spPr bwMode="auto">
            <a:xfrm>
              <a:off x="1937" y="2063"/>
              <a:ext cx="228" cy="0"/>
            </a:xfrm>
            <a:prstGeom prst="line">
              <a:avLst/>
            </a:prstGeom>
            <a:noFill/>
            <a:ln w="47244">
              <a:solidFill>
                <a:srgbClr val="FDFDF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4" name="Freeform 53"/>
            <p:cNvSpPr>
              <a:spLocks/>
            </p:cNvSpPr>
            <p:nvPr/>
          </p:nvSpPr>
          <p:spPr bwMode="auto">
            <a:xfrm>
              <a:off x="1632" y="1070"/>
              <a:ext cx="77" cy="154"/>
            </a:xfrm>
            <a:custGeom>
              <a:avLst/>
              <a:gdLst>
                <a:gd name="T0" fmla="+- 0 1709 1632"/>
                <a:gd name="T1" fmla="*/ T0 w 77"/>
                <a:gd name="T2" fmla="+- 0 1224 1070"/>
                <a:gd name="T3" fmla="*/ 1224 h 154"/>
                <a:gd name="T4" fmla="+- 0 1679 1632"/>
                <a:gd name="T5" fmla="*/ T4 w 77"/>
                <a:gd name="T6" fmla="+- 0 1218 1070"/>
                <a:gd name="T7" fmla="*/ 1218 h 154"/>
                <a:gd name="T8" fmla="+- 0 1654 1632"/>
                <a:gd name="T9" fmla="*/ T8 w 77"/>
                <a:gd name="T10" fmla="+- 0 1202 1070"/>
                <a:gd name="T11" fmla="*/ 1202 h 154"/>
                <a:gd name="T12" fmla="+- 0 1638 1632"/>
                <a:gd name="T13" fmla="*/ T12 w 77"/>
                <a:gd name="T14" fmla="+- 0 1177 1070"/>
                <a:gd name="T15" fmla="*/ 1177 h 154"/>
                <a:gd name="T16" fmla="+- 0 1632 1632"/>
                <a:gd name="T17" fmla="*/ T16 w 77"/>
                <a:gd name="T18" fmla="+- 0 1147 1070"/>
                <a:gd name="T19" fmla="*/ 1147 h 154"/>
                <a:gd name="T20" fmla="+- 0 1638 1632"/>
                <a:gd name="T21" fmla="*/ T20 w 77"/>
                <a:gd name="T22" fmla="+- 0 1118 1070"/>
                <a:gd name="T23" fmla="*/ 1118 h 154"/>
                <a:gd name="T24" fmla="+- 0 1654 1632"/>
                <a:gd name="T25" fmla="*/ T24 w 77"/>
                <a:gd name="T26" fmla="+- 0 1094 1070"/>
                <a:gd name="T27" fmla="*/ 1094 h 154"/>
                <a:gd name="T28" fmla="+- 0 1679 1632"/>
                <a:gd name="T29" fmla="*/ T28 w 77"/>
                <a:gd name="T30" fmla="+- 0 1077 1070"/>
                <a:gd name="T31" fmla="*/ 1077 h 154"/>
                <a:gd name="T32" fmla="+- 0 1709 1632"/>
                <a:gd name="T33" fmla="*/ T32 w 77"/>
                <a:gd name="T34" fmla="+- 0 1070 1070"/>
                <a:gd name="T35" fmla="*/ 1070 h 154"/>
                <a:gd name="T36" fmla="+- 0 1709 1632"/>
                <a:gd name="T37" fmla="*/ T36 w 77"/>
                <a:gd name="T38" fmla="+- 0 1224 1070"/>
                <a:gd name="T39" fmla="*/ 1224 h 15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</a:cxnLst>
              <a:rect l="0" t="0" r="r" b="b"/>
              <a:pathLst>
                <a:path w="77" h="154">
                  <a:moveTo>
                    <a:pt x="77" y="154"/>
                  </a:moveTo>
                  <a:lnTo>
                    <a:pt x="47" y="148"/>
                  </a:lnTo>
                  <a:lnTo>
                    <a:pt x="22" y="132"/>
                  </a:lnTo>
                  <a:lnTo>
                    <a:pt x="6" y="107"/>
                  </a:lnTo>
                  <a:lnTo>
                    <a:pt x="0" y="77"/>
                  </a:lnTo>
                  <a:lnTo>
                    <a:pt x="6" y="48"/>
                  </a:lnTo>
                  <a:lnTo>
                    <a:pt x="22" y="24"/>
                  </a:lnTo>
                  <a:lnTo>
                    <a:pt x="47" y="7"/>
                  </a:lnTo>
                  <a:lnTo>
                    <a:pt x="77" y="0"/>
                  </a:lnTo>
                  <a:lnTo>
                    <a:pt x="77" y="154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>
              <a:off x="2126" y="1070"/>
              <a:ext cx="77" cy="154"/>
            </a:xfrm>
            <a:custGeom>
              <a:avLst/>
              <a:gdLst>
                <a:gd name="T0" fmla="+- 0 2126 2126"/>
                <a:gd name="T1" fmla="*/ T0 w 77"/>
                <a:gd name="T2" fmla="+- 0 1224 1070"/>
                <a:gd name="T3" fmla="*/ 1224 h 154"/>
                <a:gd name="T4" fmla="+- 0 2126 2126"/>
                <a:gd name="T5" fmla="*/ T4 w 77"/>
                <a:gd name="T6" fmla="+- 0 1070 1070"/>
                <a:gd name="T7" fmla="*/ 1070 h 154"/>
                <a:gd name="T8" fmla="+- 0 2157 2126"/>
                <a:gd name="T9" fmla="*/ T8 w 77"/>
                <a:gd name="T10" fmla="+- 0 1077 1070"/>
                <a:gd name="T11" fmla="*/ 1077 h 154"/>
                <a:gd name="T12" fmla="+- 0 2181 2126"/>
                <a:gd name="T13" fmla="*/ T12 w 77"/>
                <a:gd name="T14" fmla="+- 0 1094 1070"/>
                <a:gd name="T15" fmla="*/ 1094 h 154"/>
                <a:gd name="T16" fmla="+- 0 2197 2126"/>
                <a:gd name="T17" fmla="*/ T16 w 77"/>
                <a:gd name="T18" fmla="+- 0 1118 1070"/>
                <a:gd name="T19" fmla="*/ 1118 h 154"/>
                <a:gd name="T20" fmla="+- 0 2203 2126"/>
                <a:gd name="T21" fmla="*/ T20 w 77"/>
                <a:gd name="T22" fmla="+- 0 1147 1070"/>
                <a:gd name="T23" fmla="*/ 1147 h 154"/>
                <a:gd name="T24" fmla="+- 0 2197 2126"/>
                <a:gd name="T25" fmla="*/ T24 w 77"/>
                <a:gd name="T26" fmla="+- 0 1177 1070"/>
                <a:gd name="T27" fmla="*/ 1177 h 154"/>
                <a:gd name="T28" fmla="+- 0 2181 2126"/>
                <a:gd name="T29" fmla="*/ T28 w 77"/>
                <a:gd name="T30" fmla="+- 0 1202 1070"/>
                <a:gd name="T31" fmla="*/ 1202 h 154"/>
                <a:gd name="T32" fmla="+- 0 2157 2126"/>
                <a:gd name="T33" fmla="*/ T32 w 77"/>
                <a:gd name="T34" fmla="+- 0 1218 1070"/>
                <a:gd name="T35" fmla="*/ 1218 h 154"/>
                <a:gd name="T36" fmla="+- 0 2126 2126"/>
                <a:gd name="T37" fmla="*/ T36 w 77"/>
                <a:gd name="T38" fmla="+- 0 1224 1070"/>
                <a:gd name="T39" fmla="*/ 1224 h 15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</a:cxnLst>
              <a:rect l="0" t="0" r="r" b="b"/>
              <a:pathLst>
                <a:path w="77" h="154">
                  <a:moveTo>
                    <a:pt x="0" y="154"/>
                  </a:moveTo>
                  <a:lnTo>
                    <a:pt x="0" y="0"/>
                  </a:lnTo>
                  <a:lnTo>
                    <a:pt x="31" y="7"/>
                  </a:lnTo>
                  <a:lnTo>
                    <a:pt x="55" y="24"/>
                  </a:lnTo>
                  <a:lnTo>
                    <a:pt x="71" y="48"/>
                  </a:lnTo>
                  <a:lnTo>
                    <a:pt x="77" y="77"/>
                  </a:lnTo>
                  <a:lnTo>
                    <a:pt x="71" y="107"/>
                  </a:lnTo>
                  <a:lnTo>
                    <a:pt x="55" y="132"/>
                  </a:lnTo>
                  <a:lnTo>
                    <a:pt x="31" y="148"/>
                  </a:lnTo>
                  <a:lnTo>
                    <a:pt x="0" y="154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cxnSp>
          <p:nvCxnSpPr>
            <p:cNvPr id="56" name="Line 888"/>
            <p:cNvCxnSpPr>
              <a:cxnSpLocks noChangeShapeType="1"/>
            </p:cNvCxnSpPr>
            <p:nvPr/>
          </p:nvCxnSpPr>
          <p:spPr bwMode="auto">
            <a:xfrm>
              <a:off x="1747" y="1033"/>
              <a:ext cx="341" cy="0"/>
            </a:xfrm>
            <a:prstGeom prst="line">
              <a:avLst/>
            </a:prstGeom>
            <a:noFill/>
            <a:ln w="48260">
              <a:solidFill>
                <a:srgbClr val="FDFDF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7" name="Rectangle 56"/>
            <p:cNvSpPr>
              <a:spLocks noChangeArrowheads="1"/>
            </p:cNvSpPr>
            <p:nvPr/>
          </p:nvSpPr>
          <p:spPr bwMode="auto">
            <a:xfrm>
              <a:off x="1747" y="1071"/>
              <a:ext cx="75" cy="76"/>
            </a:xfrm>
            <a:prstGeom prst="rect">
              <a:avLst/>
            </a:pr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cxnSp>
          <p:nvCxnSpPr>
            <p:cNvPr id="58" name="Line 886"/>
            <p:cNvCxnSpPr>
              <a:cxnSpLocks noChangeShapeType="1"/>
            </p:cNvCxnSpPr>
            <p:nvPr/>
          </p:nvCxnSpPr>
          <p:spPr bwMode="auto">
            <a:xfrm>
              <a:off x="1747" y="1185"/>
              <a:ext cx="341" cy="0"/>
            </a:xfrm>
            <a:prstGeom prst="line">
              <a:avLst/>
            </a:prstGeom>
            <a:noFill/>
            <a:ln w="48260">
              <a:solidFill>
                <a:srgbClr val="FDFDF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9" name="Rectangle 58"/>
            <p:cNvSpPr>
              <a:spLocks noChangeArrowheads="1"/>
            </p:cNvSpPr>
            <p:nvPr/>
          </p:nvSpPr>
          <p:spPr bwMode="auto">
            <a:xfrm>
              <a:off x="1747" y="1223"/>
              <a:ext cx="75" cy="40"/>
            </a:xfrm>
            <a:prstGeom prst="rect">
              <a:avLst/>
            </a:pr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cxnSp>
          <p:nvCxnSpPr>
            <p:cNvPr id="60" name="Line 884"/>
            <p:cNvCxnSpPr>
              <a:cxnSpLocks noChangeShapeType="1"/>
            </p:cNvCxnSpPr>
            <p:nvPr/>
          </p:nvCxnSpPr>
          <p:spPr bwMode="auto">
            <a:xfrm>
              <a:off x="1747" y="1301"/>
              <a:ext cx="341" cy="0"/>
            </a:xfrm>
            <a:prstGeom prst="line">
              <a:avLst/>
            </a:prstGeom>
            <a:noFill/>
            <a:ln w="48260">
              <a:solidFill>
                <a:srgbClr val="FDFDF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1" name="Rectangle 60"/>
            <p:cNvSpPr>
              <a:spLocks noChangeArrowheads="1"/>
            </p:cNvSpPr>
            <p:nvPr/>
          </p:nvSpPr>
          <p:spPr bwMode="auto">
            <a:xfrm>
              <a:off x="1898" y="1070"/>
              <a:ext cx="39" cy="77"/>
            </a:xfrm>
            <a:prstGeom prst="rect">
              <a:avLst/>
            </a:pr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62" name="Rectangle 61"/>
            <p:cNvSpPr>
              <a:spLocks noChangeArrowheads="1"/>
            </p:cNvSpPr>
            <p:nvPr/>
          </p:nvSpPr>
          <p:spPr bwMode="auto">
            <a:xfrm>
              <a:off x="2013" y="1070"/>
              <a:ext cx="75" cy="77"/>
            </a:xfrm>
            <a:prstGeom prst="rect">
              <a:avLst/>
            </a:pr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63" name="Rectangle 62"/>
            <p:cNvSpPr>
              <a:spLocks noChangeArrowheads="1"/>
            </p:cNvSpPr>
            <p:nvPr/>
          </p:nvSpPr>
          <p:spPr bwMode="auto">
            <a:xfrm>
              <a:off x="2013" y="1224"/>
              <a:ext cx="75" cy="39"/>
            </a:xfrm>
            <a:prstGeom prst="rect">
              <a:avLst/>
            </a:pr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64" name="Rectangle 63"/>
            <p:cNvSpPr>
              <a:spLocks noChangeArrowheads="1"/>
            </p:cNvSpPr>
            <p:nvPr/>
          </p:nvSpPr>
          <p:spPr bwMode="auto">
            <a:xfrm>
              <a:off x="2390" y="1375"/>
              <a:ext cx="77" cy="38"/>
            </a:xfrm>
            <a:prstGeom prst="rect">
              <a:avLst/>
            </a:pr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cxnSp>
          <p:nvCxnSpPr>
            <p:cNvPr id="65" name="Line 879"/>
            <p:cNvCxnSpPr>
              <a:cxnSpLocks noChangeShapeType="1"/>
            </p:cNvCxnSpPr>
            <p:nvPr/>
          </p:nvCxnSpPr>
          <p:spPr bwMode="auto">
            <a:xfrm>
              <a:off x="2390" y="1433"/>
              <a:ext cx="725" cy="0"/>
            </a:xfrm>
            <a:prstGeom prst="line">
              <a:avLst/>
            </a:prstGeom>
            <a:noFill/>
            <a:ln w="24130">
              <a:solidFill>
                <a:srgbClr val="FDFDF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6" name="Line 878"/>
            <p:cNvCxnSpPr>
              <a:cxnSpLocks noChangeShapeType="1"/>
            </p:cNvCxnSpPr>
            <p:nvPr/>
          </p:nvCxnSpPr>
          <p:spPr bwMode="auto">
            <a:xfrm>
              <a:off x="2390" y="1471"/>
              <a:ext cx="231" cy="0"/>
            </a:xfrm>
            <a:prstGeom prst="line">
              <a:avLst/>
            </a:prstGeom>
            <a:noFill/>
            <a:ln w="24130">
              <a:solidFill>
                <a:srgbClr val="FDFDF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7" name="Line 877"/>
            <p:cNvCxnSpPr>
              <a:cxnSpLocks noChangeShapeType="1"/>
            </p:cNvCxnSpPr>
            <p:nvPr/>
          </p:nvCxnSpPr>
          <p:spPr bwMode="auto">
            <a:xfrm>
              <a:off x="2429" y="1490"/>
              <a:ext cx="0" cy="228"/>
            </a:xfrm>
            <a:prstGeom prst="line">
              <a:avLst/>
            </a:prstGeom>
            <a:noFill/>
            <a:ln w="48768">
              <a:solidFill>
                <a:srgbClr val="FDFDF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8" name="Line 876"/>
            <p:cNvCxnSpPr>
              <a:cxnSpLocks noChangeShapeType="1"/>
            </p:cNvCxnSpPr>
            <p:nvPr/>
          </p:nvCxnSpPr>
          <p:spPr bwMode="auto">
            <a:xfrm>
              <a:off x="2544" y="1394"/>
              <a:ext cx="418" cy="0"/>
            </a:xfrm>
            <a:prstGeom prst="line">
              <a:avLst/>
            </a:prstGeom>
            <a:noFill/>
            <a:ln w="24384">
              <a:solidFill>
                <a:srgbClr val="FDFDF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9" name="Rectangle 68"/>
            <p:cNvSpPr>
              <a:spLocks noChangeArrowheads="1"/>
            </p:cNvSpPr>
            <p:nvPr/>
          </p:nvSpPr>
          <p:spPr bwMode="auto">
            <a:xfrm>
              <a:off x="3038" y="1375"/>
              <a:ext cx="77" cy="39"/>
            </a:xfrm>
            <a:prstGeom prst="rect">
              <a:avLst/>
            </a:pr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70" name="Rectangle 69"/>
            <p:cNvSpPr>
              <a:spLocks noChangeArrowheads="1"/>
            </p:cNvSpPr>
            <p:nvPr/>
          </p:nvSpPr>
          <p:spPr bwMode="auto">
            <a:xfrm>
              <a:off x="2772" y="1451"/>
              <a:ext cx="39" cy="38"/>
            </a:xfrm>
            <a:prstGeom prst="rect">
              <a:avLst/>
            </a:pr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cxnSp>
          <p:nvCxnSpPr>
            <p:cNvPr id="71" name="Line 873"/>
            <p:cNvCxnSpPr>
              <a:cxnSpLocks noChangeShapeType="1"/>
            </p:cNvCxnSpPr>
            <p:nvPr/>
          </p:nvCxnSpPr>
          <p:spPr bwMode="auto">
            <a:xfrm>
              <a:off x="2772" y="1510"/>
              <a:ext cx="190" cy="0"/>
            </a:xfrm>
            <a:prstGeom prst="line">
              <a:avLst/>
            </a:prstGeom>
            <a:noFill/>
            <a:ln w="25400">
              <a:solidFill>
                <a:srgbClr val="FDFDF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2" name="Rectangle 71"/>
            <p:cNvSpPr>
              <a:spLocks noChangeArrowheads="1"/>
            </p:cNvSpPr>
            <p:nvPr/>
          </p:nvSpPr>
          <p:spPr bwMode="auto">
            <a:xfrm>
              <a:off x="2772" y="1529"/>
              <a:ext cx="39" cy="38"/>
            </a:xfrm>
            <a:prstGeom prst="rect">
              <a:avLst/>
            </a:pr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cxnSp>
          <p:nvCxnSpPr>
            <p:cNvPr id="73" name="Line 871"/>
            <p:cNvCxnSpPr>
              <a:cxnSpLocks noChangeShapeType="1"/>
            </p:cNvCxnSpPr>
            <p:nvPr/>
          </p:nvCxnSpPr>
          <p:spPr bwMode="auto">
            <a:xfrm>
              <a:off x="2772" y="1587"/>
              <a:ext cx="190" cy="0"/>
            </a:xfrm>
            <a:prstGeom prst="line">
              <a:avLst/>
            </a:prstGeom>
            <a:noFill/>
            <a:ln w="24130">
              <a:solidFill>
                <a:srgbClr val="FDFDF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4" name="Rectangle 73"/>
            <p:cNvSpPr>
              <a:spLocks noChangeArrowheads="1"/>
            </p:cNvSpPr>
            <p:nvPr/>
          </p:nvSpPr>
          <p:spPr bwMode="auto">
            <a:xfrm>
              <a:off x="2772" y="1605"/>
              <a:ext cx="39" cy="38"/>
            </a:xfrm>
            <a:prstGeom prst="rect">
              <a:avLst/>
            </a:pr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cxnSp>
          <p:nvCxnSpPr>
            <p:cNvPr id="75" name="Line 869"/>
            <p:cNvCxnSpPr>
              <a:cxnSpLocks noChangeShapeType="1"/>
            </p:cNvCxnSpPr>
            <p:nvPr/>
          </p:nvCxnSpPr>
          <p:spPr bwMode="auto">
            <a:xfrm>
              <a:off x="2772" y="1663"/>
              <a:ext cx="190" cy="0"/>
            </a:xfrm>
            <a:prstGeom prst="line">
              <a:avLst/>
            </a:prstGeom>
            <a:noFill/>
            <a:ln w="24130">
              <a:solidFill>
                <a:srgbClr val="FDFDF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" name="Line 868"/>
            <p:cNvCxnSpPr>
              <a:cxnSpLocks noChangeShapeType="1"/>
            </p:cNvCxnSpPr>
            <p:nvPr/>
          </p:nvCxnSpPr>
          <p:spPr bwMode="auto">
            <a:xfrm>
              <a:off x="2887" y="1471"/>
              <a:ext cx="228" cy="0"/>
            </a:xfrm>
            <a:prstGeom prst="line">
              <a:avLst/>
            </a:prstGeom>
            <a:noFill/>
            <a:ln w="24130">
              <a:solidFill>
                <a:srgbClr val="FDFDF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7" name="Line 867"/>
            <p:cNvCxnSpPr>
              <a:cxnSpLocks noChangeShapeType="1"/>
            </p:cNvCxnSpPr>
            <p:nvPr/>
          </p:nvCxnSpPr>
          <p:spPr bwMode="auto">
            <a:xfrm>
              <a:off x="3077" y="1490"/>
              <a:ext cx="0" cy="228"/>
            </a:xfrm>
            <a:prstGeom prst="line">
              <a:avLst/>
            </a:prstGeom>
            <a:noFill/>
            <a:ln w="48768">
              <a:solidFill>
                <a:srgbClr val="FDFDF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8" name="Line 866"/>
            <p:cNvCxnSpPr>
              <a:cxnSpLocks noChangeShapeType="1"/>
            </p:cNvCxnSpPr>
            <p:nvPr/>
          </p:nvCxnSpPr>
          <p:spPr bwMode="auto">
            <a:xfrm>
              <a:off x="2582" y="1490"/>
              <a:ext cx="0" cy="192"/>
            </a:xfrm>
            <a:prstGeom prst="line">
              <a:avLst/>
            </a:prstGeom>
            <a:noFill/>
            <a:ln w="48768">
              <a:solidFill>
                <a:srgbClr val="FDFDF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9" name="Line 865"/>
            <p:cNvCxnSpPr>
              <a:cxnSpLocks noChangeShapeType="1"/>
            </p:cNvCxnSpPr>
            <p:nvPr/>
          </p:nvCxnSpPr>
          <p:spPr bwMode="auto">
            <a:xfrm>
              <a:off x="2544" y="1720"/>
              <a:ext cx="418" cy="0"/>
            </a:xfrm>
            <a:prstGeom prst="line">
              <a:avLst/>
            </a:prstGeom>
            <a:noFill/>
            <a:ln w="48260">
              <a:solidFill>
                <a:srgbClr val="FDFDF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0" name="Rectangle 79"/>
            <p:cNvSpPr>
              <a:spLocks noChangeArrowheads="1"/>
            </p:cNvSpPr>
            <p:nvPr/>
          </p:nvSpPr>
          <p:spPr bwMode="auto">
            <a:xfrm>
              <a:off x="2887" y="1528"/>
              <a:ext cx="75" cy="39"/>
            </a:xfrm>
            <a:prstGeom prst="rect">
              <a:avLst/>
            </a:pr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81" name="Rectangle 80"/>
            <p:cNvSpPr>
              <a:spLocks noChangeArrowheads="1"/>
            </p:cNvSpPr>
            <p:nvPr/>
          </p:nvSpPr>
          <p:spPr bwMode="auto">
            <a:xfrm>
              <a:off x="2887" y="1605"/>
              <a:ext cx="75" cy="39"/>
            </a:xfrm>
            <a:prstGeom prst="rect">
              <a:avLst/>
            </a:pr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cxnSp>
          <p:nvCxnSpPr>
            <p:cNvPr id="82" name="Line 862"/>
            <p:cNvCxnSpPr>
              <a:cxnSpLocks noChangeShapeType="1"/>
            </p:cNvCxnSpPr>
            <p:nvPr/>
          </p:nvCxnSpPr>
          <p:spPr bwMode="auto">
            <a:xfrm>
              <a:off x="2354" y="1738"/>
              <a:ext cx="152" cy="0"/>
            </a:xfrm>
            <a:prstGeom prst="line">
              <a:avLst/>
            </a:prstGeom>
            <a:noFill/>
            <a:ln w="25400">
              <a:solidFill>
                <a:srgbClr val="FDFDF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3" name="Rectangle 82"/>
            <p:cNvSpPr>
              <a:spLocks noChangeArrowheads="1"/>
            </p:cNvSpPr>
            <p:nvPr/>
          </p:nvSpPr>
          <p:spPr bwMode="auto">
            <a:xfrm>
              <a:off x="2354" y="1757"/>
              <a:ext cx="36" cy="76"/>
            </a:xfrm>
            <a:prstGeom prst="rect">
              <a:avLst/>
            </a:pr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cxnSp>
          <p:nvCxnSpPr>
            <p:cNvPr id="84" name="Line 860"/>
            <p:cNvCxnSpPr>
              <a:cxnSpLocks noChangeShapeType="1"/>
            </p:cNvCxnSpPr>
            <p:nvPr/>
          </p:nvCxnSpPr>
          <p:spPr bwMode="auto">
            <a:xfrm>
              <a:off x="3000" y="1738"/>
              <a:ext cx="154" cy="0"/>
            </a:xfrm>
            <a:prstGeom prst="line">
              <a:avLst/>
            </a:prstGeom>
            <a:noFill/>
            <a:ln w="25400">
              <a:solidFill>
                <a:srgbClr val="FDFDF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5" name="Rectangle 84"/>
            <p:cNvSpPr>
              <a:spLocks noChangeArrowheads="1"/>
            </p:cNvSpPr>
            <p:nvPr/>
          </p:nvSpPr>
          <p:spPr bwMode="auto">
            <a:xfrm>
              <a:off x="3000" y="1757"/>
              <a:ext cx="39" cy="76"/>
            </a:xfrm>
            <a:prstGeom prst="rect">
              <a:avLst/>
            </a:pr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86" name="Rectangle 85"/>
            <p:cNvSpPr>
              <a:spLocks noChangeArrowheads="1"/>
            </p:cNvSpPr>
            <p:nvPr/>
          </p:nvSpPr>
          <p:spPr bwMode="auto">
            <a:xfrm>
              <a:off x="2467" y="1756"/>
              <a:ext cx="39" cy="77"/>
            </a:xfrm>
            <a:prstGeom prst="rect">
              <a:avLst/>
            </a:pr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cxnSp>
          <p:nvCxnSpPr>
            <p:cNvPr id="87" name="Line 857"/>
            <p:cNvCxnSpPr>
              <a:cxnSpLocks noChangeShapeType="1"/>
            </p:cNvCxnSpPr>
            <p:nvPr/>
          </p:nvCxnSpPr>
          <p:spPr bwMode="auto">
            <a:xfrm>
              <a:off x="2639" y="1757"/>
              <a:ext cx="0" cy="269"/>
            </a:xfrm>
            <a:prstGeom prst="line">
              <a:avLst/>
            </a:prstGeom>
            <a:noFill/>
            <a:ln w="71628">
              <a:solidFill>
                <a:srgbClr val="FDFDF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8" name="Line 856"/>
            <p:cNvCxnSpPr>
              <a:cxnSpLocks noChangeShapeType="1"/>
            </p:cNvCxnSpPr>
            <p:nvPr/>
          </p:nvCxnSpPr>
          <p:spPr bwMode="auto">
            <a:xfrm>
              <a:off x="2867" y="1757"/>
              <a:ext cx="0" cy="269"/>
            </a:xfrm>
            <a:prstGeom prst="line">
              <a:avLst/>
            </a:prstGeom>
            <a:noFill/>
            <a:ln w="71628">
              <a:solidFill>
                <a:srgbClr val="FDFDF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9" name="Rectangle 88"/>
            <p:cNvSpPr>
              <a:spLocks noChangeArrowheads="1"/>
            </p:cNvSpPr>
            <p:nvPr/>
          </p:nvSpPr>
          <p:spPr bwMode="auto">
            <a:xfrm>
              <a:off x="3115" y="1756"/>
              <a:ext cx="39" cy="77"/>
            </a:xfrm>
            <a:prstGeom prst="rect">
              <a:avLst/>
            </a:pr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cxnSp>
          <p:nvCxnSpPr>
            <p:cNvPr id="90" name="Line 854"/>
            <p:cNvCxnSpPr>
              <a:cxnSpLocks noChangeShapeType="1"/>
            </p:cNvCxnSpPr>
            <p:nvPr/>
          </p:nvCxnSpPr>
          <p:spPr bwMode="auto">
            <a:xfrm>
              <a:off x="2506" y="2063"/>
              <a:ext cx="228" cy="0"/>
            </a:xfrm>
            <a:prstGeom prst="line">
              <a:avLst/>
            </a:prstGeom>
            <a:noFill/>
            <a:ln w="47244">
              <a:solidFill>
                <a:srgbClr val="FDFDF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1" name="Line 853"/>
            <p:cNvCxnSpPr>
              <a:cxnSpLocks noChangeShapeType="1"/>
            </p:cNvCxnSpPr>
            <p:nvPr/>
          </p:nvCxnSpPr>
          <p:spPr bwMode="auto">
            <a:xfrm>
              <a:off x="2772" y="2063"/>
              <a:ext cx="228" cy="0"/>
            </a:xfrm>
            <a:prstGeom prst="line">
              <a:avLst/>
            </a:prstGeom>
            <a:noFill/>
            <a:ln w="47244">
              <a:solidFill>
                <a:srgbClr val="FDFDF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92" name="Freeform 91"/>
            <p:cNvSpPr>
              <a:spLocks/>
            </p:cNvSpPr>
            <p:nvPr/>
          </p:nvSpPr>
          <p:spPr bwMode="auto">
            <a:xfrm>
              <a:off x="2467" y="1070"/>
              <a:ext cx="77" cy="154"/>
            </a:xfrm>
            <a:custGeom>
              <a:avLst/>
              <a:gdLst>
                <a:gd name="T0" fmla="+- 0 2544 2467"/>
                <a:gd name="T1" fmla="*/ T0 w 77"/>
                <a:gd name="T2" fmla="+- 0 1224 1070"/>
                <a:gd name="T3" fmla="*/ 1224 h 154"/>
                <a:gd name="T4" fmla="+- 0 2514 2467"/>
                <a:gd name="T5" fmla="*/ T4 w 77"/>
                <a:gd name="T6" fmla="+- 0 1218 1070"/>
                <a:gd name="T7" fmla="*/ 1218 h 154"/>
                <a:gd name="T8" fmla="+- 0 2489 2467"/>
                <a:gd name="T9" fmla="*/ T8 w 77"/>
                <a:gd name="T10" fmla="+- 0 1202 1070"/>
                <a:gd name="T11" fmla="*/ 1202 h 154"/>
                <a:gd name="T12" fmla="+- 0 2473 2467"/>
                <a:gd name="T13" fmla="*/ T12 w 77"/>
                <a:gd name="T14" fmla="+- 0 1177 1070"/>
                <a:gd name="T15" fmla="*/ 1177 h 154"/>
                <a:gd name="T16" fmla="+- 0 2467 2467"/>
                <a:gd name="T17" fmla="*/ T16 w 77"/>
                <a:gd name="T18" fmla="+- 0 1147 1070"/>
                <a:gd name="T19" fmla="*/ 1147 h 154"/>
                <a:gd name="T20" fmla="+- 0 2473 2467"/>
                <a:gd name="T21" fmla="*/ T20 w 77"/>
                <a:gd name="T22" fmla="+- 0 1118 1070"/>
                <a:gd name="T23" fmla="*/ 1118 h 154"/>
                <a:gd name="T24" fmla="+- 0 2489 2467"/>
                <a:gd name="T25" fmla="*/ T24 w 77"/>
                <a:gd name="T26" fmla="+- 0 1094 1070"/>
                <a:gd name="T27" fmla="*/ 1094 h 154"/>
                <a:gd name="T28" fmla="+- 0 2514 2467"/>
                <a:gd name="T29" fmla="*/ T28 w 77"/>
                <a:gd name="T30" fmla="+- 0 1077 1070"/>
                <a:gd name="T31" fmla="*/ 1077 h 154"/>
                <a:gd name="T32" fmla="+- 0 2544 2467"/>
                <a:gd name="T33" fmla="*/ T32 w 77"/>
                <a:gd name="T34" fmla="+- 0 1070 1070"/>
                <a:gd name="T35" fmla="*/ 1070 h 154"/>
                <a:gd name="T36" fmla="+- 0 2544 2467"/>
                <a:gd name="T37" fmla="*/ T36 w 77"/>
                <a:gd name="T38" fmla="+- 0 1224 1070"/>
                <a:gd name="T39" fmla="*/ 1224 h 15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</a:cxnLst>
              <a:rect l="0" t="0" r="r" b="b"/>
              <a:pathLst>
                <a:path w="77" h="154">
                  <a:moveTo>
                    <a:pt x="77" y="154"/>
                  </a:moveTo>
                  <a:lnTo>
                    <a:pt x="47" y="148"/>
                  </a:lnTo>
                  <a:lnTo>
                    <a:pt x="22" y="132"/>
                  </a:lnTo>
                  <a:lnTo>
                    <a:pt x="6" y="107"/>
                  </a:lnTo>
                  <a:lnTo>
                    <a:pt x="0" y="77"/>
                  </a:lnTo>
                  <a:lnTo>
                    <a:pt x="6" y="48"/>
                  </a:lnTo>
                  <a:lnTo>
                    <a:pt x="22" y="24"/>
                  </a:lnTo>
                  <a:lnTo>
                    <a:pt x="47" y="7"/>
                  </a:lnTo>
                  <a:lnTo>
                    <a:pt x="77" y="0"/>
                  </a:lnTo>
                  <a:lnTo>
                    <a:pt x="77" y="154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93" name="Freeform 92"/>
            <p:cNvSpPr>
              <a:spLocks/>
            </p:cNvSpPr>
            <p:nvPr/>
          </p:nvSpPr>
          <p:spPr bwMode="auto">
            <a:xfrm>
              <a:off x="2961" y="1070"/>
              <a:ext cx="77" cy="154"/>
            </a:xfrm>
            <a:custGeom>
              <a:avLst/>
              <a:gdLst>
                <a:gd name="T0" fmla="+- 0 2962 2962"/>
                <a:gd name="T1" fmla="*/ T0 w 77"/>
                <a:gd name="T2" fmla="+- 0 1224 1070"/>
                <a:gd name="T3" fmla="*/ 1224 h 154"/>
                <a:gd name="T4" fmla="+- 0 2962 2962"/>
                <a:gd name="T5" fmla="*/ T4 w 77"/>
                <a:gd name="T6" fmla="+- 0 1070 1070"/>
                <a:gd name="T7" fmla="*/ 1070 h 154"/>
                <a:gd name="T8" fmla="+- 0 2992 2962"/>
                <a:gd name="T9" fmla="*/ T8 w 77"/>
                <a:gd name="T10" fmla="+- 0 1077 1070"/>
                <a:gd name="T11" fmla="*/ 1077 h 154"/>
                <a:gd name="T12" fmla="+- 0 3016 2962"/>
                <a:gd name="T13" fmla="*/ T12 w 77"/>
                <a:gd name="T14" fmla="+- 0 1094 1070"/>
                <a:gd name="T15" fmla="*/ 1094 h 154"/>
                <a:gd name="T16" fmla="+- 0 3032 2962"/>
                <a:gd name="T17" fmla="*/ T16 w 77"/>
                <a:gd name="T18" fmla="+- 0 1118 1070"/>
                <a:gd name="T19" fmla="*/ 1118 h 154"/>
                <a:gd name="T20" fmla="+- 0 3038 2962"/>
                <a:gd name="T21" fmla="*/ T20 w 77"/>
                <a:gd name="T22" fmla="+- 0 1147 1070"/>
                <a:gd name="T23" fmla="*/ 1147 h 154"/>
                <a:gd name="T24" fmla="+- 0 3032 2962"/>
                <a:gd name="T25" fmla="*/ T24 w 77"/>
                <a:gd name="T26" fmla="+- 0 1177 1070"/>
                <a:gd name="T27" fmla="*/ 1177 h 154"/>
                <a:gd name="T28" fmla="+- 0 3016 2962"/>
                <a:gd name="T29" fmla="*/ T28 w 77"/>
                <a:gd name="T30" fmla="+- 0 1202 1070"/>
                <a:gd name="T31" fmla="*/ 1202 h 154"/>
                <a:gd name="T32" fmla="+- 0 2992 2962"/>
                <a:gd name="T33" fmla="*/ T32 w 77"/>
                <a:gd name="T34" fmla="+- 0 1218 1070"/>
                <a:gd name="T35" fmla="*/ 1218 h 154"/>
                <a:gd name="T36" fmla="+- 0 2962 2962"/>
                <a:gd name="T37" fmla="*/ T36 w 77"/>
                <a:gd name="T38" fmla="+- 0 1224 1070"/>
                <a:gd name="T39" fmla="*/ 1224 h 15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</a:cxnLst>
              <a:rect l="0" t="0" r="r" b="b"/>
              <a:pathLst>
                <a:path w="77" h="154">
                  <a:moveTo>
                    <a:pt x="0" y="154"/>
                  </a:moveTo>
                  <a:lnTo>
                    <a:pt x="0" y="0"/>
                  </a:lnTo>
                  <a:lnTo>
                    <a:pt x="30" y="7"/>
                  </a:lnTo>
                  <a:lnTo>
                    <a:pt x="54" y="24"/>
                  </a:lnTo>
                  <a:lnTo>
                    <a:pt x="70" y="48"/>
                  </a:lnTo>
                  <a:lnTo>
                    <a:pt x="76" y="77"/>
                  </a:lnTo>
                  <a:lnTo>
                    <a:pt x="70" y="107"/>
                  </a:lnTo>
                  <a:lnTo>
                    <a:pt x="54" y="132"/>
                  </a:lnTo>
                  <a:lnTo>
                    <a:pt x="30" y="148"/>
                  </a:lnTo>
                  <a:lnTo>
                    <a:pt x="0" y="154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cxnSp>
          <p:nvCxnSpPr>
            <p:cNvPr id="94" name="Line 850"/>
            <p:cNvCxnSpPr>
              <a:cxnSpLocks noChangeShapeType="1"/>
            </p:cNvCxnSpPr>
            <p:nvPr/>
          </p:nvCxnSpPr>
          <p:spPr bwMode="auto">
            <a:xfrm>
              <a:off x="2582" y="1033"/>
              <a:ext cx="341" cy="0"/>
            </a:xfrm>
            <a:prstGeom prst="line">
              <a:avLst/>
            </a:prstGeom>
            <a:noFill/>
            <a:ln w="48260">
              <a:solidFill>
                <a:srgbClr val="FDFDF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95" name="Rectangle 94"/>
            <p:cNvSpPr>
              <a:spLocks noChangeArrowheads="1"/>
            </p:cNvSpPr>
            <p:nvPr/>
          </p:nvSpPr>
          <p:spPr bwMode="auto">
            <a:xfrm>
              <a:off x="2582" y="1071"/>
              <a:ext cx="75" cy="76"/>
            </a:xfrm>
            <a:prstGeom prst="rect">
              <a:avLst/>
            </a:pr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cxnSp>
          <p:nvCxnSpPr>
            <p:cNvPr id="96" name="Line 848"/>
            <p:cNvCxnSpPr>
              <a:cxnSpLocks noChangeShapeType="1"/>
            </p:cNvCxnSpPr>
            <p:nvPr/>
          </p:nvCxnSpPr>
          <p:spPr bwMode="auto">
            <a:xfrm>
              <a:off x="2582" y="1185"/>
              <a:ext cx="341" cy="0"/>
            </a:xfrm>
            <a:prstGeom prst="line">
              <a:avLst/>
            </a:prstGeom>
            <a:noFill/>
            <a:ln w="48260">
              <a:solidFill>
                <a:srgbClr val="FDFDF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97" name="Rectangle 96"/>
            <p:cNvSpPr>
              <a:spLocks noChangeArrowheads="1"/>
            </p:cNvSpPr>
            <p:nvPr/>
          </p:nvSpPr>
          <p:spPr bwMode="auto">
            <a:xfrm>
              <a:off x="2582" y="1223"/>
              <a:ext cx="75" cy="40"/>
            </a:xfrm>
            <a:prstGeom prst="rect">
              <a:avLst/>
            </a:pr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cxnSp>
          <p:nvCxnSpPr>
            <p:cNvPr id="98" name="Line 846"/>
            <p:cNvCxnSpPr>
              <a:cxnSpLocks noChangeShapeType="1"/>
            </p:cNvCxnSpPr>
            <p:nvPr/>
          </p:nvCxnSpPr>
          <p:spPr bwMode="auto">
            <a:xfrm>
              <a:off x="2582" y="1301"/>
              <a:ext cx="341" cy="0"/>
            </a:xfrm>
            <a:prstGeom prst="line">
              <a:avLst/>
            </a:prstGeom>
            <a:noFill/>
            <a:ln w="48260">
              <a:solidFill>
                <a:srgbClr val="FDFDF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99" name="Rectangle 98"/>
            <p:cNvSpPr>
              <a:spLocks noChangeArrowheads="1"/>
            </p:cNvSpPr>
            <p:nvPr/>
          </p:nvSpPr>
          <p:spPr bwMode="auto">
            <a:xfrm>
              <a:off x="2733" y="1070"/>
              <a:ext cx="39" cy="77"/>
            </a:xfrm>
            <a:prstGeom prst="rect">
              <a:avLst/>
            </a:pr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00" name="Rectangle 99"/>
            <p:cNvSpPr>
              <a:spLocks noChangeArrowheads="1"/>
            </p:cNvSpPr>
            <p:nvPr/>
          </p:nvSpPr>
          <p:spPr bwMode="auto">
            <a:xfrm>
              <a:off x="2848" y="1070"/>
              <a:ext cx="75" cy="77"/>
            </a:xfrm>
            <a:prstGeom prst="rect">
              <a:avLst/>
            </a:pr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01" name="Rectangle 100"/>
            <p:cNvSpPr>
              <a:spLocks noChangeArrowheads="1"/>
            </p:cNvSpPr>
            <p:nvPr/>
          </p:nvSpPr>
          <p:spPr bwMode="auto">
            <a:xfrm>
              <a:off x="2848" y="1224"/>
              <a:ext cx="75" cy="39"/>
            </a:xfrm>
            <a:prstGeom prst="rect">
              <a:avLst/>
            </a:pr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02" name="Freeform 101"/>
            <p:cNvSpPr>
              <a:spLocks/>
            </p:cNvSpPr>
            <p:nvPr/>
          </p:nvSpPr>
          <p:spPr bwMode="auto">
            <a:xfrm>
              <a:off x="2059" y="696"/>
              <a:ext cx="75" cy="152"/>
            </a:xfrm>
            <a:custGeom>
              <a:avLst/>
              <a:gdLst>
                <a:gd name="T0" fmla="+- 0 2134 2059"/>
                <a:gd name="T1" fmla="*/ T0 w 75"/>
                <a:gd name="T2" fmla="+- 0 847 696"/>
                <a:gd name="T3" fmla="*/ 847 h 152"/>
                <a:gd name="T4" fmla="+- 0 2105 2059"/>
                <a:gd name="T5" fmla="*/ T4 w 75"/>
                <a:gd name="T6" fmla="+- 0 841 696"/>
                <a:gd name="T7" fmla="*/ 841 h 152"/>
                <a:gd name="T8" fmla="+- 0 2081 2059"/>
                <a:gd name="T9" fmla="*/ T8 w 75"/>
                <a:gd name="T10" fmla="+- 0 825 696"/>
                <a:gd name="T11" fmla="*/ 825 h 152"/>
                <a:gd name="T12" fmla="+- 0 2065 2059"/>
                <a:gd name="T13" fmla="*/ T12 w 75"/>
                <a:gd name="T14" fmla="+- 0 801 696"/>
                <a:gd name="T15" fmla="*/ 801 h 152"/>
                <a:gd name="T16" fmla="+- 0 2059 2059"/>
                <a:gd name="T17" fmla="*/ T16 w 75"/>
                <a:gd name="T18" fmla="+- 0 770 696"/>
                <a:gd name="T19" fmla="*/ 770 h 152"/>
                <a:gd name="T20" fmla="+- 0 2065 2059"/>
                <a:gd name="T21" fmla="*/ T20 w 75"/>
                <a:gd name="T22" fmla="+- 0 742 696"/>
                <a:gd name="T23" fmla="*/ 742 h 152"/>
                <a:gd name="T24" fmla="+- 0 2081 2059"/>
                <a:gd name="T25" fmla="*/ T24 w 75"/>
                <a:gd name="T26" fmla="+- 0 718 696"/>
                <a:gd name="T27" fmla="*/ 718 h 152"/>
                <a:gd name="T28" fmla="+- 0 2105 2059"/>
                <a:gd name="T29" fmla="*/ T28 w 75"/>
                <a:gd name="T30" fmla="+- 0 702 696"/>
                <a:gd name="T31" fmla="*/ 702 h 152"/>
                <a:gd name="T32" fmla="+- 0 2134 2059"/>
                <a:gd name="T33" fmla="*/ T32 w 75"/>
                <a:gd name="T34" fmla="+- 0 696 696"/>
                <a:gd name="T35" fmla="*/ 696 h 152"/>
                <a:gd name="T36" fmla="+- 0 2134 2059"/>
                <a:gd name="T37" fmla="*/ T36 w 75"/>
                <a:gd name="T38" fmla="+- 0 847 696"/>
                <a:gd name="T39" fmla="*/ 847 h 15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</a:cxnLst>
              <a:rect l="0" t="0" r="r" b="b"/>
              <a:pathLst>
                <a:path w="75" h="152">
                  <a:moveTo>
                    <a:pt x="75" y="151"/>
                  </a:moveTo>
                  <a:lnTo>
                    <a:pt x="46" y="145"/>
                  </a:lnTo>
                  <a:lnTo>
                    <a:pt x="22" y="129"/>
                  </a:lnTo>
                  <a:lnTo>
                    <a:pt x="6" y="105"/>
                  </a:lnTo>
                  <a:lnTo>
                    <a:pt x="0" y="74"/>
                  </a:lnTo>
                  <a:lnTo>
                    <a:pt x="6" y="46"/>
                  </a:lnTo>
                  <a:lnTo>
                    <a:pt x="22" y="22"/>
                  </a:lnTo>
                  <a:lnTo>
                    <a:pt x="46" y="6"/>
                  </a:lnTo>
                  <a:lnTo>
                    <a:pt x="75" y="0"/>
                  </a:lnTo>
                  <a:lnTo>
                    <a:pt x="75" y="15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03" name="Freeform 102"/>
            <p:cNvSpPr>
              <a:spLocks/>
            </p:cNvSpPr>
            <p:nvPr/>
          </p:nvSpPr>
          <p:spPr bwMode="auto">
            <a:xfrm>
              <a:off x="2553" y="696"/>
              <a:ext cx="77" cy="152"/>
            </a:xfrm>
            <a:custGeom>
              <a:avLst/>
              <a:gdLst>
                <a:gd name="T0" fmla="+- 0 2554 2554"/>
                <a:gd name="T1" fmla="*/ T0 w 77"/>
                <a:gd name="T2" fmla="+- 0 847 696"/>
                <a:gd name="T3" fmla="*/ 847 h 152"/>
                <a:gd name="T4" fmla="+- 0 2554 2554"/>
                <a:gd name="T5" fmla="*/ T4 w 77"/>
                <a:gd name="T6" fmla="+- 0 696 696"/>
                <a:gd name="T7" fmla="*/ 696 h 152"/>
                <a:gd name="T8" fmla="+- 0 2583 2554"/>
                <a:gd name="T9" fmla="*/ T8 w 77"/>
                <a:gd name="T10" fmla="+- 0 702 696"/>
                <a:gd name="T11" fmla="*/ 702 h 152"/>
                <a:gd name="T12" fmla="+- 0 2607 2554"/>
                <a:gd name="T13" fmla="*/ T12 w 77"/>
                <a:gd name="T14" fmla="+- 0 718 696"/>
                <a:gd name="T15" fmla="*/ 718 h 152"/>
                <a:gd name="T16" fmla="+- 0 2624 2554"/>
                <a:gd name="T17" fmla="*/ T16 w 77"/>
                <a:gd name="T18" fmla="+- 0 742 696"/>
                <a:gd name="T19" fmla="*/ 742 h 152"/>
                <a:gd name="T20" fmla="+- 0 2630 2554"/>
                <a:gd name="T21" fmla="*/ T20 w 77"/>
                <a:gd name="T22" fmla="+- 0 770 696"/>
                <a:gd name="T23" fmla="*/ 770 h 152"/>
                <a:gd name="T24" fmla="+- 0 2624 2554"/>
                <a:gd name="T25" fmla="*/ T24 w 77"/>
                <a:gd name="T26" fmla="+- 0 801 696"/>
                <a:gd name="T27" fmla="*/ 801 h 152"/>
                <a:gd name="T28" fmla="+- 0 2607 2554"/>
                <a:gd name="T29" fmla="*/ T28 w 77"/>
                <a:gd name="T30" fmla="+- 0 825 696"/>
                <a:gd name="T31" fmla="*/ 825 h 152"/>
                <a:gd name="T32" fmla="+- 0 2583 2554"/>
                <a:gd name="T33" fmla="*/ T32 w 77"/>
                <a:gd name="T34" fmla="+- 0 841 696"/>
                <a:gd name="T35" fmla="*/ 841 h 152"/>
                <a:gd name="T36" fmla="+- 0 2554 2554"/>
                <a:gd name="T37" fmla="*/ T36 w 77"/>
                <a:gd name="T38" fmla="+- 0 847 696"/>
                <a:gd name="T39" fmla="*/ 847 h 15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</a:cxnLst>
              <a:rect l="0" t="0" r="r" b="b"/>
              <a:pathLst>
                <a:path w="77" h="152">
                  <a:moveTo>
                    <a:pt x="0" y="151"/>
                  </a:moveTo>
                  <a:lnTo>
                    <a:pt x="0" y="0"/>
                  </a:lnTo>
                  <a:lnTo>
                    <a:pt x="29" y="6"/>
                  </a:lnTo>
                  <a:lnTo>
                    <a:pt x="53" y="22"/>
                  </a:lnTo>
                  <a:lnTo>
                    <a:pt x="70" y="46"/>
                  </a:lnTo>
                  <a:lnTo>
                    <a:pt x="76" y="74"/>
                  </a:lnTo>
                  <a:lnTo>
                    <a:pt x="70" y="105"/>
                  </a:lnTo>
                  <a:lnTo>
                    <a:pt x="53" y="129"/>
                  </a:lnTo>
                  <a:lnTo>
                    <a:pt x="29" y="145"/>
                  </a:lnTo>
                  <a:lnTo>
                    <a:pt x="0" y="15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cxnSp>
          <p:nvCxnSpPr>
            <p:cNvPr id="104" name="Line 840"/>
            <p:cNvCxnSpPr>
              <a:cxnSpLocks noChangeShapeType="1"/>
            </p:cNvCxnSpPr>
            <p:nvPr/>
          </p:nvCxnSpPr>
          <p:spPr bwMode="auto">
            <a:xfrm>
              <a:off x="2172" y="657"/>
              <a:ext cx="343" cy="0"/>
            </a:xfrm>
            <a:prstGeom prst="line">
              <a:avLst/>
            </a:prstGeom>
            <a:noFill/>
            <a:ln w="49530">
              <a:solidFill>
                <a:srgbClr val="FDFDF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5" name="Rectangle 104"/>
            <p:cNvSpPr>
              <a:spLocks noChangeArrowheads="1"/>
            </p:cNvSpPr>
            <p:nvPr/>
          </p:nvSpPr>
          <p:spPr bwMode="auto">
            <a:xfrm>
              <a:off x="2172" y="696"/>
              <a:ext cx="77" cy="74"/>
            </a:xfrm>
            <a:prstGeom prst="rect">
              <a:avLst/>
            </a:pr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cxnSp>
          <p:nvCxnSpPr>
            <p:cNvPr id="106" name="Line 838"/>
            <p:cNvCxnSpPr>
              <a:cxnSpLocks noChangeShapeType="1"/>
            </p:cNvCxnSpPr>
            <p:nvPr/>
          </p:nvCxnSpPr>
          <p:spPr bwMode="auto">
            <a:xfrm>
              <a:off x="2172" y="808"/>
              <a:ext cx="343" cy="0"/>
            </a:xfrm>
            <a:prstGeom prst="line">
              <a:avLst/>
            </a:prstGeom>
            <a:noFill/>
            <a:ln w="48260">
              <a:solidFill>
                <a:srgbClr val="FDFDF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7" name="Rectangle 106"/>
            <p:cNvSpPr>
              <a:spLocks noChangeArrowheads="1"/>
            </p:cNvSpPr>
            <p:nvPr/>
          </p:nvSpPr>
          <p:spPr bwMode="auto">
            <a:xfrm>
              <a:off x="2172" y="846"/>
              <a:ext cx="77" cy="40"/>
            </a:xfrm>
            <a:prstGeom prst="rect">
              <a:avLst/>
            </a:pr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cxnSp>
          <p:nvCxnSpPr>
            <p:cNvPr id="108" name="Line 836"/>
            <p:cNvCxnSpPr>
              <a:cxnSpLocks noChangeShapeType="1"/>
            </p:cNvCxnSpPr>
            <p:nvPr/>
          </p:nvCxnSpPr>
          <p:spPr bwMode="auto">
            <a:xfrm>
              <a:off x="2172" y="924"/>
              <a:ext cx="343" cy="0"/>
            </a:xfrm>
            <a:prstGeom prst="line">
              <a:avLst/>
            </a:prstGeom>
            <a:noFill/>
            <a:ln w="48260">
              <a:solidFill>
                <a:srgbClr val="FDFDF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9" name="Rectangle 108"/>
            <p:cNvSpPr>
              <a:spLocks noChangeArrowheads="1"/>
            </p:cNvSpPr>
            <p:nvPr/>
          </p:nvSpPr>
          <p:spPr bwMode="auto">
            <a:xfrm>
              <a:off x="2325" y="696"/>
              <a:ext cx="39" cy="75"/>
            </a:xfrm>
            <a:prstGeom prst="rect">
              <a:avLst/>
            </a:pr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10" name="Rectangle 109"/>
            <p:cNvSpPr>
              <a:spLocks noChangeArrowheads="1"/>
            </p:cNvSpPr>
            <p:nvPr/>
          </p:nvSpPr>
          <p:spPr bwMode="auto">
            <a:xfrm>
              <a:off x="2438" y="696"/>
              <a:ext cx="77" cy="75"/>
            </a:xfrm>
            <a:prstGeom prst="rect">
              <a:avLst/>
            </a:pr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11" name="Rectangle 110"/>
            <p:cNvSpPr>
              <a:spLocks noChangeArrowheads="1"/>
            </p:cNvSpPr>
            <p:nvPr/>
          </p:nvSpPr>
          <p:spPr bwMode="auto">
            <a:xfrm>
              <a:off x="2438" y="847"/>
              <a:ext cx="77" cy="39"/>
            </a:xfrm>
            <a:prstGeom prst="rect">
              <a:avLst/>
            </a:pr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12" name="AutoShape 832"/>
            <p:cNvSpPr>
              <a:spLocks/>
            </p:cNvSpPr>
            <p:nvPr/>
          </p:nvSpPr>
          <p:spPr bwMode="auto">
            <a:xfrm>
              <a:off x="820" y="1286"/>
              <a:ext cx="627" cy="737"/>
            </a:xfrm>
            <a:custGeom>
              <a:avLst/>
              <a:gdLst>
                <a:gd name="T0" fmla="+- 0 1265 821"/>
                <a:gd name="T1" fmla="*/ T0 w 627"/>
                <a:gd name="T2" fmla="+- 0 2023 1286"/>
                <a:gd name="T3" fmla="*/ 2023 h 737"/>
                <a:gd name="T4" fmla="+- 0 931 821"/>
                <a:gd name="T5" fmla="*/ T4 w 627"/>
                <a:gd name="T6" fmla="+- 0 2023 1286"/>
                <a:gd name="T7" fmla="*/ 2023 h 737"/>
                <a:gd name="T8" fmla="+- 0 918 821"/>
                <a:gd name="T9" fmla="*/ T8 w 627"/>
                <a:gd name="T10" fmla="+- 0 1984 1286"/>
                <a:gd name="T11" fmla="*/ 1984 h 737"/>
                <a:gd name="T12" fmla="+- 0 894 821"/>
                <a:gd name="T13" fmla="*/ T12 w 627"/>
                <a:gd name="T14" fmla="+- 0 1951 1286"/>
                <a:gd name="T15" fmla="*/ 1951 h 737"/>
                <a:gd name="T16" fmla="+- 0 861 821"/>
                <a:gd name="T17" fmla="*/ T16 w 627"/>
                <a:gd name="T18" fmla="+- 0 1927 1286"/>
                <a:gd name="T19" fmla="*/ 1927 h 737"/>
                <a:gd name="T20" fmla="+- 0 821 821"/>
                <a:gd name="T21" fmla="*/ T20 w 627"/>
                <a:gd name="T22" fmla="+- 0 1915 1286"/>
                <a:gd name="T23" fmla="*/ 1915 h 737"/>
                <a:gd name="T24" fmla="+- 0 821 821"/>
                <a:gd name="T25" fmla="*/ T24 w 627"/>
                <a:gd name="T26" fmla="+- 0 1766 1286"/>
                <a:gd name="T27" fmla="*/ 1766 h 737"/>
                <a:gd name="T28" fmla="+- 0 869 821"/>
                <a:gd name="T29" fmla="*/ T28 w 627"/>
                <a:gd name="T30" fmla="+- 0 1752 1286"/>
                <a:gd name="T31" fmla="*/ 1752 h 737"/>
                <a:gd name="T32" fmla="+- 0 977 821"/>
                <a:gd name="T33" fmla="*/ T32 w 627"/>
                <a:gd name="T34" fmla="+- 0 1286 1286"/>
                <a:gd name="T35" fmla="*/ 1286 h 737"/>
                <a:gd name="T36" fmla="+- 0 1294 821"/>
                <a:gd name="T37" fmla="*/ T36 w 627"/>
                <a:gd name="T38" fmla="+- 0 1286 1286"/>
                <a:gd name="T39" fmla="*/ 1286 h 737"/>
                <a:gd name="T40" fmla="+- 0 1310 821"/>
                <a:gd name="T41" fmla="*/ T40 w 627"/>
                <a:gd name="T42" fmla="+- 0 1361 1286"/>
                <a:gd name="T43" fmla="*/ 1361 h 737"/>
                <a:gd name="T44" fmla="+- 0 1034 821"/>
                <a:gd name="T45" fmla="*/ T44 w 627"/>
                <a:gd name="T46" fmla="+- 0 1361 1286"/>
                <a:gd name="T47" fmla="*/ 1361 h 737"/>
                <a:gd name="T48" fmla="+- 0 950 821"/>
                <a:gd name="T49" fmla="*/ T48 w 627"/>
                <a:gd name="T50" fmla="+- 0 1728 1286"/>
                <a:gd name="T51" fmla="*/ 1728 h 737"/>
                <a:gd name="T52" fmla="+- 0 1447 821"/>
                <a:gd name="T53" fmla="*/ T52 w 627"/>
                <a:gd name="T54" fmla="+- 0 1728 1286"/>
                <a:gd name="T55" fmla="*/ 1728 h 737"/>
                <a:gd name="T56" fmla="+- 0 1447 821"/>
                <a:gd name="T57" fmla="*/ T56 w 627"/>
                <a:gd name="T58" fmla="+- 0 1913 1286"/>
                <a:gd name="T59" fmla="*/ 1913 h 737"/>
                <a:gd name="T60" fmla="+- 0 1392 821"/>
                <a:gd name="T61" fmla="*/ T60 w 627"/>
                <a:gd name="T62" fmla="+- 0 1913 1286"/>
                <a:gd name="T63" fmla="*/ 1913 h 737"/>
                <a:gd name="T64" fmla="+- 0 1346 821"/>
                <a:gd name="T65" fmla="*/ T64 w 627"/>
                <a:gd name="T66" fmla="+- 0 1921 1286"/>
                <a:gd name="T67" fmla="*/ 1921 h 737"/>
                <a:gd name="T68" fmla="+- 0 1308 821"/>
                <a:gd name="T69" fmla="*/ T68 w 627"/>
                <a:gd name="T70" fmla="+- 0 1945 1286"/>
                <a:gd name="T71" fmla="*/ 1945 h 737"/>
                <a:gd name="T72" fmla="+- 0 1280 821"/>
                <a:gd name="T73" fmla="*/ T72 w 627"/>
                <a:gd name="T74" fmla="+- 0 1980 1286"/>
                <a:gd name="T75" fmla="*/ 1980 h 737"/>
                <a:gd name="T76" fmla="+- 0 1265 821"/>
                <a:gd name="T77" fmla="*/ T76 w 627"/>
                <a:gd name="T78" fmla="+- 0 2023 1286"/>
                <a:gd name="T79" fmla="*/ 2023 h 737"/>
                <a:gd name="T80" fmla="+- 0 1447 821"/>
                <a:gd name="T81" fmla="*/ T80 w 627"/>
                <a:gd name="T82" fmla="+- 0 1658 1286"/>
                <a:gd name="T83" fmla="*/ 1658 h 737"/>
                <a:gd name="T84" fmla="+- 0 1190 821"/>
                <a:gd name="T85" fmla="*/ T84 w 627"/>
                <a:gd name="T86" fmla="+- 0 1658 1286"/>
                <a:gd name="T87" fmla="*/ 1658 h 737"/>
                <a:gd name="T88" fmla="+- 0 1294 821"/>
                <a:gd name="T89" fmla="*/ T88 w 627"/>
                <a:gd name="T90" fmla="+- 0 1627 1286"/>
                <a:gd name="T91" fmla="*/ 1627 h 737"/>
                <a:gd name="T92" fmla="+- 0 1234 821"/>
                <a:gd name="T93" fmla="*/ T92 w 627"/>
                <a:gd name="T94" fmla="+- 0 1361 1286"/>
                <a:gd name="T95" fmla="*/ 1361 h 737"/>
                <a:gd name="T96" fmla="+- 0 1310 821"/>
                <a:gd name="T97" fmla="*/ T96 w 627"/>
                <a:gd name="T98" fmla="+- 0 1361 1286"/>
                <a:gd name="T99" fmla="*/ 1361 h 737"/>
                <a:gd name="T100" fmla="+- 0 1363 821"/>
                <a:gd name="T101" fmla="*/ T100 w 627"/>
                <a:gd name="T102" fmla="+- 0 1606 1286"/>
                <a:gd name="T103" fmla="*/ 1606 h 737"/>
                <a:gd name="T104" fmla="+- 0 1447 821"/>
                <a:gd name="T105" fmla="*/ T104 w 627"/>
                <a:gd name="T106" fmla="+- 0 1606 1286"/>
                <a:gd name="T107" fmla="*/ 1606 h 737"/>
                <a:gd name="T108" fmla="+- 0 1447 821"/>
                <a:gd name="T109" fmla="*/ T108 w 627"/>
                <a:gd name="T110" fmla="+- 0 1658 1286"/>
                <a:gd name="T111" fmla="*/ 1658 h 737"/>
                <a:gd name="T112" fmla="+- 0 1447 821"/>
                <a:gd name="T113" fmla="*/ T112 w 627"/>
                <a:gd name="T114" fmla="+- 0 1728 1286"/>
                <a:gd name="T115" fmla="*/ 1728 h 737"/>
                <a:gd name="T116" fmla="+- 0 950 821"/>
                <a:gd name="T117" fmla="*/ T116 w 627"/>
                <a:gd name="T118" fmla="+- 0 1728 1286"/>
                <a:gd name="T119" fmla="*/ 1728 h 737"/>
                <a:gd name="T120" fmla="+- 0 1152 821"/>
                <a:gd name="T121" fmla="*/ T120 w 627"/>
                <a:gd name="T122" fmla="+- 0 1668 1286"/>
                <a:gd name="T123" fmla="*/ 1668 h 737"/>
                <a:gd name="T124" fmla="+- 0 1152 821"/>
                <a:gd name="T125" fmla="*/ T124 w 627"/>
                <a:gd name="T126" fmla="+- 0 1546 1286"/>
                <a:gd name="T127" fmla="*/ 1546 h 737"/>
                <a:gd name="T128" fmla="+- 0 1190 821"/>
                <a:gd name="T129" fmla="*/ T128 w 627"/>
                <a:gd name="T130" fmla="+- 0 1546 1286"/>
                <a:gd name="T131" fmla="*/ 1546 h 737"/>
                <a:gd name="T132" fmla="+- 0 1190 821"/>
                <a:gd name="T133" fmla="*/ T132 w 627"/>
                <a:gd name="T134" fmla="+- 0 1658 1286"/>
                <a:gd name="T135" fmla="*/ 1658 h 737"/>
                <a:gd name="T136" fmla="+- 0 1447 821"/>
                <a:gd name="T137" fmla="*/ T136 w 627"/>
                <a:gd name="T138" fmla="+- 0 1658 1286"/>
                <a:gd name="T139" fmla="*/ 1658 h 737"/>
                <a:gd name="T140" fmla="+- 0 1447 821"/>
                <a:gd name="T141" fmla="*/ T140 w 627"/>
                <a:gd name="T142" fmla="+- 0 1728 1286"/>
                <a:gd name="T143" fmla="*/ 1728 h 737"/>
                <a:gd name="T144" fmla="+- 0 1447 821"/>
                <a:gd name="T145" fmla="*/ T144 w 627"/>
                <a:gd name="T146" fmla="+- 0 1606 1286"/>
                <a:gd name="T147" fmla="*/ 1606 h 737"/>
                <a:gd name="T148" fmla="+- 0 1363 821"/>
                <a:gd name="T149" fmla="*/ T148 w 627"/>
                <a:gd name="T150" fmla="+- 0 1606 1286"/>
                <a:gd name="T151" fmla="*/ 1606 h 737"/>
                <a:gd name="T152" fmla="+- 0 1447 821"/>
                <a:gd name="T153" fmla="*/ T152 w 627"/>
                <a:gd name="T154" fmla="+- 0 1582 1286"/>
                <a:gd name="T155" fmla="*/ 1582 h 737"/>
                <a:gd name="T156" fmla="+- 0 1447 821"/>
                <a:gd name="T157" fmla="*/ T156 w 627"/>
                <a:gd name="T158" fmla="+- 0 1606 1286"/>
                <a:gd name="T159" fmla="*/ 1606 h 737"/>
                <a:gd name="T160" fmla="+- 0 1447 821"/>
                <a:gd name="T161" fmla="*/ T160 w 627"/>
                <a:gd name="T162" fmla="+- 0 1925 1286"/>
                <a:gd name="T163" fmla="*/ 1925 h 737"/>
                <a:gd name="T164" fmla="+- 0 1434 821"/>
                <a:gd name="T165" fmla="*/ T164 w 627"/>
                <a:gd name="T166" fmla="+- 0 1920 1286"/>
                <a:gd name="T167" fmla="*/ 1920 h 737"/>
                <a:gd name="T168" fmla="+- 0 1420 821"/>
                <a:gd name="T169" fmla="*/ T168 w 627"/>
                <a:gd name="T170" fmla="+- 0 1916 1286"/>
                <a:gd name="T171" fmla="*/ 1916 h 737"/>
                <a:gd name="T172" fmla="+- 0 1406 821"/>
                <a:gd name="T173" fmla="*/ T172 w 627"/>
                <a:gd name="T174" fmla="+- 0 1914 1286"/>
                <a:gd name="T175" fmla="*/ 1914 h 737"/>
                <a:gd name="T176" fmla="+- 0 1392 821"/>
                <a:gd name="T177" fmla="*/ T176 w 627"/>
                <a:gd name="T178" fmla="+- 0 1913 1286"/>
                <a:gd name="T179" fmla="*/ 1913 h 737"/>
                <a:gd name="T180" fmla="+- 0 1447 821"/>
                <a:gd name="T181" fmla="*/ T180 w 627"/>
                <a:gd name="T182" fmla="+- 0 1913 1286"/>
                <a:gd name="T183" fmla="*/ 1913 h 737"/>
                <a:gd name="T184" fmla="+- 0 1447 821"/>
                <a:gd name="T185" fmla="*/ T184 w 627"/>
                <a:gd name="T186" fmla="+- 0 1925 1286"/>
                <a:gd name="T187" fmla="*/ 1925 h 73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</a:cxnLst>
              <a:rect l="0" t="0" r="r" b="b"/>
              <a:pathLst>
                <a:path w="627" h="737">
                  <a:moveTo>
                    <a:pt x="444" y="737"/>
                  </a:moveTo>
                  <a:lnTo>
                    <a:pt x="110" y="737"/>
                  </a:lnTo>
                  <a:lnTo>
                    <a:pt x="97" y="698"/>
                  </a:lnTo>
                  <a:lnTo>
                    <a:pt x="73" y="665"/>
                  </a:lnTo>
                  <a:lnTo>
                    <a:pt x="40" y="641"/>
                  </a:lnTo>
                  <a:lnTo>
                    <a:pt x="0" y="629"/>
                  </a:lnTo>
                  <a:lnTo>
                    <a:pt x="0" y="480"/>
                  </a:lnTo>
                  <a:lnTo>
                    <a:pt x="48" y="466"/>
                  </a:lnTo>
                  <a:lnTo>
                    <a:pt x="156" y="0"/>
                  </a:lnTo>
                  <a:lnTo>
                    <a:pt x="473" y="0"/>
                  </a:lnTo>
                  <a:lnTo>
                    <a:pt x="489" y="75"/>
                  </a:lnTo>
                  <a:lnTo>
                    <a:pt x="213" y="75"/>
                  </a:lnTo>
                  <a:lnTo>
                    <a:pt x="129" y="442"/>
                  </a:lnTo>
                  <a:lnTo>
                    <a:pt x="626" y="442"/>
                  </a:lnTo>
                  <a:lnTo>
                    <a:pt x="626" y="627"/>
                  </a:lnTo>
                  <a:lnTo>
                    <a:pt x="571" y="627"/>
                  </a:lnTo>
                  <a:lnTo>
                    <a:pt x="525" y="635"/>
                  </a:lnTo>
                  <a:lnTo>
                    <a:pt x="487" y="659"/>
                  </a:lnTo>
                  <a:lnTo>
                    <a:pt x="459" y="694"/>
                  </a:lnTo>
                  <a:lnTo>
                    <a:pt x="444" y="737"/>
                  </a:lnTo>
                  <a:close/>
                  <a:moveTo>
                    <a:pt x="626" y="372"/>
                  </a:moveTo>
                  <a:lnTo>
                    <a:pt x="369" y="372"/>
                  </a:lnTo>
                  <a:lnTo>
                    <a:pt x="473" y="341"/>
                  </a:lnTo>
                  <a:lnTo>
                    <a:pt x="413" y="75"/>
                  </a:lnTo>
                  <a:lnTo>
                    <a:pt x="489" y="75"/>
                  </a:lnTo>
                  <a:lnTo>
                    <a:pt x="542" y="320"/>
                  </a:lnTo>
                  <a:lnTo>
                    <a:pt x="626" y="320"/>
                  </a:lnTo>
                  <a:lnTo>
                    <a:pt x="626" y="372"/>
                  </a:lnTo>
                  <a:close/>
                  <a:moveTo>
                    <a:pt x="626" y="442"/>
                  </a:moveTo>
                  <a:lnTo>
                    <a:pt x="129" y="442"/>
                  </a:lnTo>
                  <a:lnTo>
                    <a:pt x="331" y="382"/>
                  </a:lnTo>
                  <a:lnTo>
                    <a:pt x="331" y="260"/>
                  </a:lnTo>
                  <a:lnTo>
                    <a:pt x="369" y="260"/>
                  </a:lnTo>
                  <a:lnTo>
                    <a:pt x="369" y="372"/>
                  </a:lnTo>
                  <a:lnTo>
                    <a:pt x="626" y="372"/>
                  </a:lnTo>
                  <a:lnTo>
                    <a:pt x="626" y="442"/>
                  </a:lnTo>
                  <a:close/>
                  <a:moveTo>
                    <a:pt x="626" y="320"/>
                  </a:moveTo>
                  <a:lnTo>
                    <a:pt x="542" y="320"/>
                  </a:lnTo>
                  <a:lnTo>
                    <a:pt x="626" y="296"/>
                  </a:lnTo>
                  <a:lnTo>
                    <a:pt x="626" y="320"/>
                  </a:lnTo>
                  <a:close/>
                  <a:moveTo>
                    <a:pt x="626" y="639"/>
                  </a:moveTo>
                  <a:lnTo>
                    <a:pt x="613" y="634"/>
                  </a:lnTo>
                  <a:lnTo>
                    <a:pt x="599" y="630"/>
                  </a:lnTo>
                  <a:lnTo>
                    <a:pt x="585" y="628"/>
                  </a:lnTo>
                  <a:lnTo>
                    <a:pt x="571" y="627"/>
                  </a:lnTo>
                  <a:lnTo>
                    <a:pt x="626" y="627"/>
                  </a:lnTo>
                  <a:lnTo>
                    <a:pt x="626" y="639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pic>
          <p:nvPicPr>
            <p:cNvPr id="113" name="Picture 11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0" y="1948"/>
              <a:ext cx="183" cy="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4" name="Picture 113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" y="1948"/>
              <a:ext cx="185" cy="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379" y="1140"/>
              <a:ext cx="406" cy="812"/>
            </a:xfrm>
            <a:custGeom>
              <a:avLst/>
              <a:gdLst>
                <a:gd name="T0" fmla="+- 0 710 379"/>
                <a:gd name="T1" fmla="*/ T0 w 406"/>
                <a:gd name="T2" fmla="+- 0 1951 1140"/>
                <a:gd name="T3" fmla="*/ 1951 h 812"/>
                <a:gd name="T4" fmla="+- 0 710 379"/>
                <a:gd name="T5" fmla="*/ T4 w 406"/>
                <a:gd name="T6" fmla="+- 0 1582 1140"/>
                <a:gd name="T7" fmla="*/ 1582 h 812"/>
                <a:gd name="T8" fmla="+- 0 379 379"/>
                <a:gd name="T9" fmla="*/ T8 w 406"/>
                <a:gd name="T10" fmla="+- 0 1507 1140"/>
                <a:gd name="T11" fmla="*/ 1507 h 812"/>
                <a:gd name="T12" fmla="+- 0 379 379"/>
                <a:gd name="T13" fmla="*/ T12 w 406"/>
                <a:gd name="T14" fmla="+- 0 1471 1140"/>
                <a:gd name="T15" fmla="*/ 1471 h 812"/>
                <a:gd name="T16" fmla="+- 0 710 379"/>
                <a:gd name="T17" fmla="*/ T16 w 406"/>
                <a:gd name="T18" fmla="+- 0 1471 1140"/>
                <a:gd name="T19" fmla="*/ 1471 h 812"/>
                <a:gd name="T20" fmla="+- 0 710 379"/>
                <a:gd name="T21" fmla="*/ T20 w 406"/>
                <a:gd name="T22" fmla="+- 0 1140 1140"/>
                <a:gd name="T23" fmla="*/ 1140 h 812"/>
                <a:gd name="T24" fmla="+- 0 785 379"/>
                <a:gd name="T25" fmla="*/ T24 w 406"/>
                <a:gd name="T26" fmla="+- 0 1140 1140"/>
                <a:gd name="T27" fmla="*/ 1140 h 812"/>
                <a:gd name="T28" fmla="+- 0 785 379"/>
                <a:gd name="T29" fmla="*/ T28 w 406"/>
                <a:gd name="T30" fmla="+- 0 1915 1140"/>
                <a:gd name="T31" fmla="*/ 1915 h 812"/>
                <a:gd name="T32" fmla="+- 0 764 379"/>
                <a:gd name="T33" fmla="*/ T32 w 406"/>
                <a:gd name="T34" fmla="+- 0 1920 1140"/>
                <a:gd name="T35" fmla="*/ 1920 h 812"/>
                <a:gd name="T36" fmla="+- 0 744 379"/>
                <a:gd name="T37" fmla="*/ T36 w 406"/>
                <a:gd name="T38" fmla="+- 0 1928 1140"/>
                <a:gd name="T39" fmla="*/ 1928 h 812"/>
                <a:gd name="T40" fmla="+- 0 726 379"/>
                <a:gd name="T41" fmla="*/ T40 w 406"/>
                <a:gd name="T42" fmla="+- 0 1938 1140"/>
                <a:gd name="T43" fmla="*/ 1938 h 812"/>
                <a:gd name="T44" fmla="+- 0 710 379"/>
                <a:gd name="T45" fmla="*/ T44 w 406"/>
                <a:gd name="T46" fmla="+- 0 1951 1140"/>
                <a:gd name="T47" fmla="*/ 1951 h 81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</a:cxnLst>
              <a:rect l="0" t="0" r="r" b="b"/>
              <a:pathLst>
                <a:path w="406" h="812">
                  <a:moveTo>
                    <a:pt x="331" y="811"/>
                  </a:moveTo>
                  <a:lnTo>
                    <a:pt x="331" y="442"/>
                  </a:lnTo>
                  <a:lnTo>
                    <a:pt x="0" y="367"/>
                  </a:lnTo>
                  <a:lnTo>
                    <a:pt x="0" y="331"/>
                  </a:lnTo>
                  <a:lnTo>
                    <a:pt x="331" y="331"/>
                  </a:lnTo>
                  <a:lnTo>
                    <a:pt x="331" y="0"/>
                  </a:lnTo>
                  <a:lnTo>
                    <a:pt x="406" y="0"/>
                  </a:lnTo>
                  <a:lnTo>
                    <a:pt x="406" y="775"/>
                  </a:lnTo>
                  <a:lnTo>
                    <a:pt x="385" y="780"/>
                  </a:lnTo>
                  <a:lnTo>
                    <a:pt x="365" y="788"/>
                  </a:lnTo>
                  <a:lnTo>
                    <a:pt x="347" y="798"/>
                  </a:lnTo>
                  <a:lnTo>
                    <a:pt x="331" y="81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16" name="Rectangle 115"/>
            <p:cNvSpPr>
              <a:spLocks noChangeArrowheads="1"/>
            </p:cNvSpPr>
            <p:nvPr/>
          </p:nvSpPr>
          <p:spPr bwMode="auto">
            <a:xfrm>
              <a:off x="379" y="1140"/>
              <a:ext cx="296" cy="293"/>
            </a:xfrm>
            <a:prstGeom prst="rect">
              <a:avLst/>
            </a:pr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4180" y="0"/>
              <a:ext cx="3620" cy="2662"/>
            </a:xfrm>
            <a:custGeom>
              <a:avLst/>
              <a:gdLst>
                <a:gd name="T0" fmla="+- 0 7517 4181"/>
                <a:gd name="T1" fmla="*/ T0 w 3620"/>
                <a:gd name="T2" fmla="*/ 2662 h 2662"/>
                <a:gd name="T3" fmla="+- 0 4464 4181"/>
                <a:gd name="T4" fmla="*/ T3 w 3620"/>
                <a:gd name="T5" fmla="*/ 2662 h 2662"/>
                <a:gd name="T6" fmla="+- 0 4389 4181"/>
                <a:gd name="T7" fmla="*/ T6 w 3620"/>
                <a:gd name="T8" fmla="*/ 2651 h 2662"/>
                <a:gd name="T9" fmla="+- 0 4321 4181"/>
                <a:gd name="T10" fmla="*/ T9 w 3620"/>
                <a:gd name="T11" fmla="*/ 2623 h 2662"/>
                <a:gd name="T12" fmla="+- 0 4264 4181"/>
                <a:gd name="T13" fmla="*/ T12 w 3620"/>
                <a:gd name="T14" fmla="*/ 2579 h 2662"/>
                <a:gd name="T15" fmla="+- 0 4220 4181"/>
                <a:gd name="T16" fmla="*/ T15 w 3620"/>
                <a:gd name="T17" fmla="*/ 2521 h 2662"/>
                <a:gd name="T18" fmla="+- 0 4191 4181"/>
                <a:gd name="T19" fmla="*/ T18 w 3620"/>
                <a:gd name="T20" fmla="*/ 2454 h 2662"/>
                <a:gd name="T21" fmla="+- 0 4181 4181"/>
                <a:gd name="T22" fmla="*/ T21 w 3620"/>
                <a:gd name="T23" fmla="*/ 2378 h 2662"/>
                <a:gd name="T24" fmla="+- 0 4181 4181"/>
                <a:gd name="T25" fmla="*/ T24 w 3620"/>
                <a:gd name="T26" fmla="*/ 286 h 2662"/>
                <a:gd name="T27" fmla="+- 0 4191 4181"/>
                <a:gd name="T28" fmla="*/ T27 w 3620"/>
                <a:gd name="T29" fmla="*/ 209 h 2662"/>
                <a:gd name="T30" fmla="+- 0 4220 4181"/>
                <a:gd name="T31" fmla="*/ T30 w 3620"/>
                <a:gd name="T32" fmla="*/ 141 h 2662"/>
                <a:gd name="T33" fmla="+- 0 4264 4181"/>
                <a:gd name="T34" fmla="*/ T33 w 3620"/>
                <a:gd name="T35" fmla="*/ 83 h 2662"/>
                <a:gd name="T36" fmla="+- 0 4321 4181"/>
                <a:gd name="T37" fmla="*/ T36 w 3620"/>
                <a:gd name="T38" fmla="*/ 39 h 2662"/>
                <a:gd name="T39" fmla="+- 0 4389 4181"/>
                <a:gd name="T40" fmla="*/ T39 w 3620"/>
                <a:gd name="T41" fmla="*/ 10 h 2662"/>
                <a:gd name="T42" fmla="+- 0 4464 4181"/>
                <a:gd name="T43" fmla="*/ T42 w 3620"/>
                <a:gd name="T44" fmla="*/ 0 h 2662"/>
                <a:gd name="T45" fmla="+- 0 7517 4181"/>
                <a:gd name="T46" fmla="*/ T45 w 3620"/>
                <a:gd name="T47" fmla="*/ 0 h 2662"/>
                <a:gd name="T48" fmla="+- 0 7592 4181"/>
                <a:gd name="T49" fmla="*/ T48 w 3620"/>
                <a:gd name="T50" fmla="*/ 10 h 2662"/>
                <a:gd name="T51" fmla="+- 0 7660 4181"/>
                <a:gd name="T52" fmla="*/ T51 w 3620"/>
                <a:gd name="T53" fmla="*/ 39 h 2662"/>
                <a:gd name="T54" fmla="+- 0 7717 4181"/>
                <a:gd name="T55" fmla="*/ T54 w 3620"/>
                <a:gd name="T56" fmla="*/ 83 h 2662"/>
                <a:gd name="T57" fmla="+- 0 7761 4181"/>
                <a:gd name="T58" fmla="*/ T57 w 3620"/>
                <a:gd name="T59" fmla="*/ 141 h 2662"/>
                <a:gd name="T60" fmla="+- 0 7790 4181"/>
                <a:gd name="T61" fmla="*/ T60 w 3620"/>
                <a:gd name="T62" fmla="*/ 209 h 2662"/>
                <a:gd name="T63" fmla="+- 0 7800 4181"/>
                <a:gd name="T64" fmla="*/ T63 w 3620"/>
                <a:gd name="T65" fmla="*/ 286 h 2662"/>
                <a:gd name="T66" fmla="+- 0 7800 4181"/>
                <a:gd name="T67" fmla="*/ T66 w 3620"/>
                <a:gd name="T68" fmla="*/ 2378 h 2662"/>
                <a:gd name="T69" fmla="+- 0 7790 4181"/>
                <a:gd name="T70" fmla="*/ T69 w 3620"/>
                <a:gd name="T71" fmla="*/ 2454 h 2662"/>
                <a:gd name="T72" fmla="+- 0 7761 4181"/>
                <a:gd name="T73" fmla="*/ T72 w 3620"/>
                <a:gd name="T74" fmla="*/ 2521 h 2662"/>
                <a:gd name="T75" fmla="+- 0 7717 4181"/>
                <a:gd name="T76" fmla="*/ T75 w 3620"/>
                <a:gd name="T77" fmla="*/ 2579 h 2662"/>
                <a:gd name="T78" fmla="+- 0 7660 4181"/>
                <a:gd name="T79" fmla="*/ T78 w 3620"/>
                <a:gd name="T80" fmla="*/ 2623 h 2662"/>
                <a:gd name="T81" fmla="+- 0 7592 4181"/>
                <a:gd name="T82" fmla="*/ T81 w 3620"/>
                <a:gd name="T83" fmla="*/ 2651 h 2662"/>
                <a:gd name="T84" fmla="+- 0 7517 4181"/>
                <a:gd name="T85" fmla="*/ T84 w 3620"/>
                <a:gd name="T86" fmla="*/ 2662 h 266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</a:cxnLst>
              <a:rect l="0" t="0" r="r" b="b"/>
              <a:pathLst>
                <a:path w="3620" h="2662">
                  <a:moveTo>
                    <a:pt x="3336" y="2662"/>
                  </a:moveTo>
                  <a:lnTo>
                    <a:pt x="283" y="2662"/>
                  </a:lnTo>
                  <a:lnTo>
                    <a:pt x="208" y="2651"/>
                  </a:lnTo>
                  <a:lnTo>
                    <a:pt x="140" y="2623"/>
                  </a:lnTo>
                  <a:lnTo>
                    <a:pt x="83" y="2579"/>
                  </a:lnTo>
                  <a:lnTo>
                    <a:pt x="39" y="2521"/>
                  </a:lnTo>
                  <a:lnTo>
                    <a:pt x="10" y="2454"/>
                  </a:lnTo>
                  <a:lnTo>
                    <a:pt x="0" y="2378"/>
                  </a:lnTo>
                  <a:lnTo>
                    <a:pt x="0" y="286"/>
                  </a:lnTo>
                  <a:lnTo>
                    <a:pt x="10" y="209"/>
                  </a:lnTo>
                  <a:lnTo>
                    <a:pt x="39" y="141"/>
                  </a:lnTo>
                  <a:lnTo>
                    <a:pt x="83" y="83"/>
                  </a:lnTo>
                  <a:lnTo>
                    <a:pt x="140" y="39"/>
                  </a:lnTo>
                  <a:lnTo>
                    <a:pt x="208" y="10"/>
                  </a:lnTo>
                  <a:lnTo>
                    <a:pt x="283" y="0"/>
                  </a:lnTo>
                  <a:lnTo>
                    <a:pt x="3336" y="0"/>
                  </a:lnTo>
                  <a:lnTo>
                    <a:pt x="3411" y="10"/>
                  </a:lnTo>
                  <a:lnTo>
                    <a:pt x="3479" y="39"/>
                  </a:lnTo>
                  <a:lnTo>
                    <a:pt x="3536" y="83"/>
                  </a:lnTo>
                  <a:lnTo>
                    <a:pt x="3580" y="141"/>
                  </a:lnTo>
                  <a:lnTo>
                    <a:pt x="3609" y="209"/>
                  </a:lnTo>
                  <a:lnTo>
                    <a:pt x="3619" y="286"/>
                  </a:lnTo>
                  <a:lnTo>
                    <a:pt x="3619" y="2378"/>
                  </a:lnTo>
                  <a:lnTo>
                    <a:pt x="3609" y="2454"/>
                  </a:lnTo>
                  <a:lnTo>
                    <a:pt x="3580" y="2521"/>
                  </a:lnTo>
                  <a:lnTo>
                    <a:pt x="3536" y="2579"/>
                  </a:lnTo>
                  <a:lnTo>
                    <a:pt x="3479" y="2623"/>
                  </a:lnTo>
                  <a:lnTo>
                    <a:pt x="3411" y="2651"/>
                  </a:lnTo>
                  <a:lnTo>
                    <a:pt x="3336" y="2662"/>
                  </a:lnTo>
                  <a:close/>
                </a:path>
              </a:pathLst>
            </a:custGeom>
            <a:solidFill>
              <a:srgbClr val="1D28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18" name="AutoShape 826"/>
            <p:cNvSpPr>
              <a:spLocks/>
            </p:cNvSpPr>
            <p:nvPr/>
          </p:nvSpPr>
          <p:spPr bwMode="auto">
            <a:xfrm>
              <a:off x="4491" y="1104"/>
              <a:ext cx="565" cy="1030"/>
            </a:xfrm>
            <a:custGeom>
              <a:avLst/>
              <a:gdLst>
                <a:gd name="T0" fmla="+- 0 4740 4491"/>
                <a:gd name="T1" fmla="*/ T0 w 565"/>
                <a:gd name="T2" fmla="+- 0 1157 1104"/>
                <a:gd name="T3" fmla="*/ 1157 h 1030"/>
                <a:gd name="T4" fmla="+- 0 4745 4491"/>
                <a:gd name="T5" fmla="*/ T4 w 565"/>
                <a:gd name="T6" fmla="+- 0 1106 1104"/>
                <a:gd name="T7" fmla="*/ 1106 h 1030"/>
                <a:gd name="T8" fmla="+- 0 4757 4491"/>
                <a:gd name="T9" fmla="*/ T8 w 565"/>
                <a:gd name="T10" fmla="+- 0 1104 1104"/>
                <a:gd name="T11" fmla="*/ 1104 h 1030"/>
                <a:gd name="T12" fmla="+- 0 4764 4491"/>
                <a:gd name="T13" fmla="*/ T12 w 565"/>
                <a:gd name="T14" fmla="+- 0 1152 1104"/>
                <a:gd name="T15" fmla="*/ 1152 h 1030"/>
                <a:gd name="T16" fmla="+- 0 4810 4491"/>
                <a:gd name="T17" fmla="*/ T16 w 565"/>
                <a:gd name="T18" fmla="+- 0 1157 1104"/>
                <a:gd name="T19" fmla="*/ 1157 h 1030"/>
                <a:gd name="T20" fmla="+- 0 4788 4491"/>
                <a:gd name="T21" fmla="*/ T20 w 565"/>
                <a:gd name="T22" fmla="+- 0 1152 1104"/>
                <a:gd name="T23" fmla="*/ 1152 h 1030"/>
                <a:gd name="T24" fmla="+- 0 4793 4491"/>
                <a:gd name="T25" fmla="*/ T24 w 565"/>
                <a:gd name="T26" fmla="+- 0 1104 1104"/>
                <a:gd name="T27" fmla="*/ 1104 h 1030"/>
                <a:gd name="T28" fmla="+- 0 4805 4491"/>
                <a:gd name="T29" fmla="*/ T28 w 565"/>
                <a:gd name="T30" fmla="+- 0 1106 1104"/>
                <a:gd name="T31" fmla="*/ 1106 h 1030"/>
                <a:gd name="T32" fmla="+- 0 4810 4491"/>
                <a:gd name="T33" fmla="*/ T32 w 565"/>
                <a:gd name="T34" fmla="+- 0 1157 1104"/>
                <a:gd name="T35" fmla="*/ 1157 h 1030"/>
                <a:gd name="T36" fmla="+- 0 4656 4491"/>
                <a:gd name="T37" fmla="*/ T36 w 565"/>
                <a:gd name="T38" fmla="+- 0 1202 1104"/>
                <a:gd name="T39" fmla="*/ 1202 h 1030"/>
                <a:gd name="T40" fmla="+- 0 4681 4491"/>
                <a:gd name="T41" fmla="*/ T40 w 565"/>
                <a:gd name="T42" fmla="+- 0 1151 1104"/>
                <a:gd name="T43" fmla="*/ 1151 h 1030"/>
                <a:gd name="T44" fmla="+- 0 4723 4491"/>
                <a:gd name="T45" fmla="*/ T44 w 565"/>
                <a:gd name="T46" fmla="+- 0 1116 1104"/>
                <a:gd name="T47" fmla="*/ 1116 h 1030"/>
                <a:gd name="T48" fmla="+- 0 4728 4491"/>
                <a:gd name="T49" fmla="*/ T48 w 565"/>
                <a:gd name="T50" fmla="+- 0 1157 1104"/>
                <a:gd name="T51" fmla="*/ 1157 h 1030"/>
                <a:gd name="T52" fmla="+- 0 4885 4491"/>
                <a:gd name="T53" fmla="*/ T52 w 565"/>
                <a:gd name="T54" fmla="+- 0 1175 1104"/>
                <a:gd name="T55" fmla="*/ 1175 h 1030"/>
                <a:gd name="T56" fmla="+- 0 4874 4491"/>
                <a:gd name="T57" fmla="*/ T56 w 565"/>
                <a:gd name="T58" fmla="+- 0 1157 1104"/>
                <a:gd name="T59" fmla="*/ 1157 h 1030"/>
                <a:gd name="T60" fmla="+- 0 4829 4491"/>
                <a:gd name="T61" fmla="*/ T60 w 565"/>
                <a:gd name="T62" fmla="+- 0 1152 1104"/>
                <a:gd name="T63" fmla="*/ 1152 h 1030"/>
                <a:gd name="T64" fmla="+- 0 4852 4491"/>
                <a:gd name="T65" fmla="*/ T64 w 565"/>
                <a:gd name="T66" fmla="+- 0 1131 1104"/>
                <a:gd name="T67" fmla="*/ 1131 h 1030"/>
                <a:gd name="T68" fmla="+- 0 4874 4491"/>
                <a:gd name="T69" fmla="*/ T68 w 565"/>
                <a:gd name="T70" fmla="+- 0 1157 1104"/>
                <a:gd name="T71" fmla="*/ 1157 h 1030"/>
                <a:gd name="T72" fmla="+- 0 4639 4491"/>
                <a:gd name="T73" fmla="*/ T72 w 565"/>
                <a:gd name="T74" fmla="+- 0 1229 1104"/>
                <a:gd name="T75" fmla="*/ 1229 h 1030"/>
                <a:gd name="T76" fmla="+- 0 4646 4491"/>
                <a:gd name="T77" fmla="*/ T76 w 565"/>
                <a:gd name="T78" fmla="+- 0 1202 1104"/>
                <a:gd name="T79" fmla="*/ 1202 h 1030"/>
                <a:gd name="T80" fmla="+- 0 4913 4491"/>
                <a:gd name="T81" fmla="*/ T80 w 565"/>
                <a:gd name="T82" fmla="+- 0 1207 1104"/>
                <a:gd name="T83" fmla="*/ 1207 h 1030"/>
                <a:gd name="T84" fmla="+- 0 4776 4491"/>
                <a:gd name="T85" fmla="*/ T84 w 565"/>
                <a:gd name="T86" fmla="+- 0 1358 1104"/>
                <a:gd name="T87" fmla="*/ 1358 h 1030"/>
                <a:gd name="T88" fmla="+- 0 4697 4491"/>
                <a:gd name="T89" fmla="*/ T88 w 565"/>
                <a:gd name="T90" fmla="+- 0 1327 1104"/>
                <a:gd name="T91" fmla="*/ 1327 h 1030"/>
                <a:gd name="T92" fmla="+- 0 4661 4491"/>
                <a:gd name="T93" fmla="*/ T92 w 565"/>
                <a:gd name="T94" fmla="+- 0 1250 1104"/>
                <a:gd name="T95" fmla="*/ 1250 h 1030"/>
                <a:gd name="T96" fmla="+- 0 4879 4491"/>
                <a:gd name="T97" fmla="*/ T96 w 565"/>
                <a:gd name="T98" fmla="+- 0 1293 1104"/>
                <a:gd name="T99" fmla="*/ 1293 h 1030"/>
                <a:gd name="T100" fmla="+- 0 4819 4491"/>
                <a:gd name="T101" fmla="*/ T100 w 565"/>
                <a:gd name="T102" fmla="+- 0 1350 1104"/>
                <a:gd name="T103" fmla="*/ 1350 h 1030"/>
                <a:gd name="T104" fmla="+- 0 4541 4491"/>
                <a:gd name="T105" fmla="*/ T104 w 565"/>
                <a:gd name="T106" fmla="+- 0 1727 1104"/>
                <a:gd name="T107" fmla="*/ 1727 h 1030"/>
                <a:gd name="T108" fmla="+- 0 4503 4491"/>
                <a:gd name="T109" fmla="*/ T108 w 565"/>
                <a:gd name="T110" fmla="+- 0 1707 1104"/>
                <a:gd name="T111" fmla="*/ 1707 h 1030"/>
                <a:gd name="T112" fmla="+- 0 4491 4491"/>
                <a:gd name="T113" fmla="*/ T112 w 565"/>
                <a:gd name="T114" fmla="+- 0 1666 1104"/>
                <a:gd name="T115" fmla="*/ 1666 h 1030"/>
                <a:gd name="T116" fmla="+- 0 4594 4491"/>
                <a:gd name="T117" fmla="*/ T116 w 565"/>
                <a:gd name="T118" fmla="+- 0 1457 1104"/>
                <a:gd name="T119" fmla="*/ 1457 h 1030"/>
                <a:gd name="T120" fmla="+- 0 4598 4491"/>
                <a:gd name="T121" fmla="*/ T120 w 565"/>
                <a:gd name="T122" fmla="+- 0 1450 1104"/>
                <a:gd name="T123" fmla="*/ 1450 h 1030"/>
                <a:gd name="T124" fmla="+- 0 4621 4491"/>
                <a:gd name="T125" fmla="*/ T124 w 565"/>
                <a:gd name="T126" fmla="+- 0 1418 1104"/>
                <a:gd name="T127" fmla="*/ 1418 h 1030"/>
                <a:gd name="T128" fmla="+- 0 4658 4491"/>
                <a:gd name="T129" fmla="*/ T128 w 565"/>
                <a:gd name="T130" fmla="+- 0 1406 1104"/>
                <a:gd name="T131" fmla="*/ 1406 h 1030"/>
                <a:gd name="T132" fmla="+- 0 4680 4491"/>
                <a:gd name="T133" fmla="*/ T132 w 565"/>
                <a:gd name="T134" fmla="+- 0 1505 1104"/>
                <a:gd name="T135" fmla="*/ 1505 h 1030"/>
                <a:gd name="T136" fmla="+- 0 5027 4491"/>
                <a:gd name="T137" fmla="*/ T136 w 565"/>
                <a:gd name="T138" fmla="+- 0 1601 1104"/>
                <a:gd name="T139" fmla="*/ 1601 h 1030"/>
                <a:gd name="T140" fmla="+- 0 4596 4491"/>
                <a:gd name="T141" fmla="*/ T140 w 565"/>
                <a:gd name="T142" fmla="+- 0 1694 1104"/>
                <a:gd name="T143" fmla="*/ 1694 h 1030"/>
                <a:gd name="T144" fmla="+- 0 4563 4491"/>
                <a:gd name="T145" fmla="*/ T144 w 565"/>
                <a:gd name="T146" fmla="+- 0 1724 1104"/>
                <a:gd name="T147" fmla="*/ 1724 h 1030"/>
                <a:gd name="T148" fmla="+- 0 4822 4491"/>
                <a:gd name="T149" fmla="*/ T148 w 565"/>
                <a:gd name="T150" fmla="+- 0 1505 1104"/>
                <a:gd name="T151" fmla="*/ 1505 h 1030"/>
                <a:gd name="T152" fmla="+- 0 4726 4491"/>
                <a:gd name="T153" fmla="*/ T152 w 565"/>
                <a:gd name="T154" fmla="+- 0 1406 1104"/>
                <a:gd name="T155" fmla="*/ 1406 h 1030"/>
                <a:gd name="T156" fmla="+- 0 4822 4491"/>
                <a:gd name="T157" fmla="*/ T156 w 565"/>
                <a:gd name="T158" fmla="+- 0 1505 1104"/>
                <a:gd name="T159" fmla="*/ 1505 h 1030"/>
                <a:gd name="T160" fmla="+- 0 4870 4491"/>
                <a:gd name="T161" fmla="*/ T160 w 565"/>
                <a:gd name="T162" fmla="+- 0 1505 1104"/>
                <a:gd name="T163" fmla="*/ 1505 h 1030"/>
                <a:gd name="T164" fmla="+- 0 4889 4491"/>
                <a:gd name="T165" fmla="*/ T164 w 565"/>
                <a:gd name="T166" fmla="+- 0 1406 1104"/>
                <a:gd name="T167" fmla="*/ 1406 h 1030"/>
                <a:gd name="T168" fmla="+- 0 4925 4491"/>
                <a:gd name="T169" fmla="*/ T168 w 565"/>
                <a:gd name="T170" fmla="+- 0 1418 1104"/>
                <a:gd name="T171" fmla="*/ 1418 h 1030"/>
                <a:gd name="T172" fmla="+- 0 4949 4491"/>
                <a:gd name="T173" fmla="*/ T172 w 565"/>
                <a:gd name="T174" fmla="+- 0 1450 1104"/>
                <a:gd name="T175" fmla="*/ 1450 h 1030"/>
                <a:gd name="T176" fmla="+- 0 4954 4491"/>
                <a:gd name="T177" fmla="*/ T176 w 565"/>
                <a:gd name="T178" fmla="+- 0 1457 1104"/>
                <a:gd name="T179" fmla="*/ 1457 h 1030"/>
                <a:gd name="T180" fmla="+- 0 4766 4491"/>
                <a:gd name="T181" fmla="*/ T180 w 565"/>
                <a:gd name="T182" fmla="+- 0 2134 1104"/>
                <a:gd name="T183" fmla="*/ 2134 h 1030"/>
                <a:gd name="T184" fmla="+- 0 4644 4491"/>
                <a:gd name="T185" fmla="*/ T184 w 565"/>
                <a:gd name="T186" fmla="+- 0 1601 1104"/>
                <a:gd name="T187" fmla="*/ 1601 h 1030"/>
                <a:gd name="T188" fmla="+- 0 4903 4491"/>
                <a:gd name="T189" fmla="*/ T188 w 565"/>
                <a:gd name="T190" fmla="+- 0 1807 1104"/>
                <a:gd name="T191" fmla="*/ 1807 h 1030"/>
                <a:gd name="T192" fmla="+- 0 4766 4491"/>
                <a:gd name="T193" fmla="*/ T192 w 565"/>
                <a:gd name="T194" fmla="+- 0 2134 1104"/>
                <a:gd name="T195" fmla="*/ 2134 h 1030"/>
                <a:gd name="T196" fmla="+- 0 4984 4491"/>
                <a:gd name="T197" fmla="*/ T196 w 565"/>
                <a:gd name="T198" fmla="+- 0 1724 1104"/>
                <a:gd name="T199" fmla="*/ 1724 h 1030"/>
                <a:gd name="T200" fmla="+- 0 4951 4491"/>
                <a:gd name="T201" fmla="*/ T200 w 565"/>
                <a:gd name="T202" fmla="+- 0 1694 1104"/>
                <a:gd name="T203" fmla="*/ 1694 h 1030"/>
                <a:gd name="T204" fmla="+- 0 5027 4491"/>
                <a:gd name="T205" fmla="*/ T204 w 565"/>
                <a:gd name="T206" fmla="+- 0 1601 1104"/>
                <a:gd name="T207" fmla="*/ 1601 h 1030"/>
                <a:gd name="T208" fmla="+- 0 5056 4491"/>
                <a:gd name="T209" fmla="*/ T208 w 565"/>
                <a:gd name="T210" fmla="+- 0 1666 1104"/>
                <a:gd name="T211" fmla="*/ 1666 h 1030"/>
                <a:gd name="T212" fmla="+- 0 5045 4491"/>
                <a:gd name="T213" fmla="*/ T212 w 565"/>
                <a:gd name="T214" fmla="+- 0 1707 1104"/>
                <a:gd name="T215" fmla="*/ 1707 h 1030"/>
                <a:gd name="T216" fmla="+- 0 5006 4491"/>
                <a:gd name="T217" fmla="*/ T216 w 565"/>
                <a:gd name="T218" fmla="+- 0 1727 1104"/>
                <a:gd name="T219" fmla="*/ 1727 h 1030"/>
                <a:gd name="T220" fmla="+- 0 4781 4491"/>
                <a:gd name="T221" fmla="*/ T220 w 565"/>
                <a:gd name="T222" fmla="+- 0 2134 1104"/>
                <a:gd name="T223" fmla="*/ 2134 h 1030"/>
                <a:gd name="T224" fmla="+- 0 4903 4491"/>
                <a:gd name="T225" fmla="*/ T224 w 565"/>
                <a:gd name="T226" fmla="+- 0 1807 1104"/>
                <a:gd name="T227" fmla="*/ 1807 h 103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</a:cxnLst>
              <a:rect l="0" t="0" r="r" b="b"/>
              <a:pathLst>
                <a:path w="565" h="1030">
                  <a:moveTo>
                    <a:pt x="278" y="53"/>
                  </a:moveTo>
                  <a:lnTo>
                    <a:pt x="249" y="53"/>
                  </a:lnTo>
                  <a:lnTo>
                    <a:pt x="254" y="48"/>
                  </a:lnTo>
                  <a:lnTo>
                    <a:pt x="254" y="2"/>
                  </a:lnTo>
                  <a:lnTo>
                    <a:pt x="261" y="2"/>
                  </a:lnTo>
                  <a:lnTo>
                    <a:pt x="266" y="0"/>
                  </a:lnTo>
                  <a:lnTo>
                    <a:pt x="273" y="0"/>
                  </a:lnTo>
                  <a:lnTo>
                    <a:pt x="273" y="48"/>
                  </a:lnTo>
                  <a:lnTo>
                    <a:pt x="278" y="53"/>
                  </a:lnTo>
                  <a:close/>
                  <a:moveTo>
                    <a:pt x="319" y="53"/>
                  </a:moveTo>
                  <a:lnTo>
                    <a:pt x="290" y="53"/>
                  </a:lnTo>
                  <a:lnTo>
                    <a:pt x="297" y="48"/>
                  </a:lnTo>
                  <a:lnTo>
                    <a:pt x="297" y="0"/>
                  </a:lnTo>
                  <a:lnTo>
                    <a:pt x="302" y="0"/>
                  </a:lnTo>
                  <a:lnTo>
                    <a:pt x="309" y="2"/>
                  </a:lnTo>
                  <a:lnTo>
                    <a:pt x="314" y="2"/>
                  </a:lnTo>
                  <a:lnTo>
                    <a:pt x="314" y="48"/>
                  </a:lnTo>
                  <a:lnTo>
                    <a:pt x="319" y="53"/>
                  </a:lnTo>
                  <a:close/>
                  <a:moveTo>
                    <a:pt x="403" y="98"/>
                  </a:moveTo>
                  <a:lnTo>
                    <a:pt x="165" y="98"/>
                  </a:lnTo>
                  <a:lnTo>
                    <a:pt x="175" y="71"/>
                  </a:lnTo>
                  <a:lnTo>
                    <a:pt x="190" y="47"/>
                  </a:lnTo>
                  <a:lnTo>
                    <a:pt x="209" y="27"/>
                  </a:lnTo>
                  <a:lnTo>
                    <a:pt x="232" y="12"/>
                  </a:lnTo>
                  <a:lnTo>
                    <a:pt x="232" y="48"/>
                  </a:lnTo>
                  <a:lnTo>
                    <a:pt x="237" y="53"/>
                  </a:lnTo>
                  <a:lnTo>
                    <a:pt x="383" y="53"/>
                  </a:lnTo>
                  <a:lnTo>
                    <a:pt x="394" y="71"/>
                  </a:lnTo>
                  <a:lnTo>
                    <a:pt x="403" y="98"/>
                  </a:lnTo>
                  <a:close/>
                  <a:moveTo>
                    <a:pt x="383" y="53"/>
                  </a:moveTo>
                  <a:lnTo>
                    <a:pt x="333" y="53"/>
                  </a:lnTo>
                  <a:lnTo>
                    <a:pt x="338" y="48"/>
                  </a:lnTo>
                  <a:lnTo>
                    <a:pt x="338" y="12"/>
                  </a:lnTo>
                  <a:lnTo>
                    <a:pt x="361" y="27"/>
                  </a:lnTo>
                  <a:lnTo>
                    <a:pt x="380" y="47"/>
                  </a:lnTo>
                  <a:lnTo>
                    <a:pt x="383" y="53"/>
                  </a:lnTo>
                  <a:close/>
                  <a:moveTo>
                    <a:pt x="422" y="125"/>
                  </a:moveTo>
                  <a:lnTo>
                    <a:pt x="148" y="125"/>
                  </a:lnTo>
                  <a:lnTo>
                    <a:pt x="148" y="103"/>
                  </a:lnTo>
                  <a:lnTo>
                    <a:pt x="155" y="98"/>
                  </a:lnTo>
                  <a:lnTo>
                    <a:pt x="415" y="98"/>
                  </a:lnTo>
                  <a:lnTo>
                    <a:pt x="422" y="103"/>
                  </a:lnTo>
                  <a:lnTo>
                    <a:pt x="422" y="125"/>
                  </a:lnTo>
                  <a:close/>
                  <a:moveTo>
                    <a:pt x="285" y="254"/>
                  </a:moveTo>
                  <a:lnTo>
                    <a:pt x="241" y="246"/>
                  </a:lnTo>
                  <a:lnTo>
                    <a:pt x="206" y="223"/>
                  </a:lnTo>
                  <a:lnTo>
                    <a:pt x="181" y="189"/>
                  </a:lnTo>
                  <a:lnTo>
                    <a:pt x="170" y="146"/>
                  </a:lnTo>
                  <a:lnTo>
                    <a:pt x="398" y="146"/>
                  </a:lnTo>
                  <a:lnTo>
                    <a:pt x="388" y="189"/>
                  </a:lnTo>
                  <a:lnTo>
                    <a:pt x="363" y="223"/>
                  </a:lnTo>
                  <a:lnTo>
                    <a:pt x="328" y="246"/>
                  </a:lnTo>
                  <a:lnTo>
                    <a:pt x="285" y="254"/>
                  </a:lnTo>
                  <a:close/>
                  <a:moveTo>
                    <a:pt x="50" y="623"/>
                  </a:moveTo>
                  <a:lnTo>
                    <a:pt x="28" y="617"/>
                  </a:lnTo>
                  <a:lnTo>
                    <a:pt x="12" y="603"/>
                  </a:lnTo>
                  <a:lnTo>
                    <a:pt x="2" y="584"/>
                  </a:lnTo>
                  <a:lnTo>
                    <a:pt x="0" y="562"/>
                  </a:lnTo>
                  <a:lnTo>
                    <a:pt x="7" y="540"/>
                  </a:lnTo>
                  <a:lnTo>
                    <a:pt x="103" y="353"/>
                  </a:lnTo>
                  <a:lnTo>
                    <a:pt x="103" y="350"/>
                  </a:lnTo>
                  <a:lnTo>
                    <a:pt x="107" y="346"/>
                  </a:lnTo>
                  <a:lnTo>
                    <a:pt x="117" y="328"/>
                  </a:lnTo>
                  <a:lnTo>
                    <a:pt x="130" y="314"/>
                  </a:lnTo>
                  <a:lnTo>
                    <a:pt x="147" y="305"/>
                  </a:lnTo>
                  <a:lnTo>
                    <a:pt x="167" y="302"/>
                  </a:lnTo>
                  <a:lnTo>
                    <a:pt x="189" y="302"/>
                  </a:lnTo>
                  <a:lnTo>
                    <a:pt x="189" y="401"/>
                  </a:lnTo>
                  <a:lnTo>
                    <a:pt x="487" y="401"/>
                  </a:lnTo>
                  <a:lnTo>
                    <a:pt x="536" y="497"/>
                  </a:lnTo>
                  <a:lnTo>
                    <a:pt x="153" y="497"/>
                  </a:lnTo>
                  <a:lnTo>
                    <a:pt x="105" y="590"/>
                  </a:lnTo>
                  <a:lnTo>
                    <a:pt x="91" y="609"/>
                  </a:lnTo>
                  <a:lnTo>
                    <a:pt x="72" y="620"/>
                  </a:lnTo>
                  <a:lnTo>
                    <a:pt x="50" y="623"/>
                  </a:lnTo>
                  <a:close/>
                  <a:moveTo>
                    <a:pt x="331" y="401"/>
                  </a:moveTo>
                  <a:lnTo>
                    <a:pt x="235" y="401"/>
                  </a:lnTo>
                  <a:lnTo>
                    <a:pt x="235" y="302"/>
                  </a:lnTo>
                  <a:lnTo>
                    <a:pt x="331" y="302"/>
                  </a:lnTo>
                  <a:lnTo>
                    <a:pt x="331" y="401"/>
                  </a:lnTo>
                  <a:close/>
                  <a:moveTo>
                    <a:pt x="487" y="401"/>
                  </a:moveTo>
                  <a:lnTo>
                    <a:pt x="379" y="401"/>
                  </a:lnTo>
                  <a:lnTo>
                    <a:pt x="379" y="302"/>
                  </a:lnTo>
                  <a:lnTo>
                    <a:pt x="398" y="302"/>
                  </a:lnTo>
                  <a:lnTo>
                    <a:pt x="417" y="305"/>
                  </a:lnTo>
                  <a:lnTo>
                    <a:pt x="434" y="314"/>
                  </a:lnTo>
                  <a:lnTo>
                    <a:pt x="448" y="328"/>
                  </a:lnTo>
                  <a:lnTo>
                    <a:pt x="458" y="346"/>
                  </a:lnTo>
                  <a:lnTo>
                    <a:pt x="463" y="350"/>
                  </a:lnTo>
                  <a:lnTo>
                    <a:pt x="463" y="353"/>
                  </a:lnTo>
                  <a:lnTo>
                    <a:pt x="487" y="401"/>
                  </a:lnTo>
                  <a:close/>
                  <a:moveTo>
                    <a:pt x="275" y="1030"/>
                  </a:moveTo>
                  <a:lnTo>
                    <a:pt x="153" y="1030"/>
                  </a:lnTo>
                  <a:lnTo>
                    <a:pt x="153" y="497"/>
                  </a:lnTo>
                  <a:lnTo>
                    <a:pt x="412" y="497"/>
                  </a:lnTo>
                  <a:lnTo>
                    <a:pt x="412" y="703"/>
                  </a:lnTo>
                  <a:lnTo>
                    <a:pt x="275" y="703"/>
                  </a:lnTo>
                  <a:lnTo>
                    <a:pt x="275" y="1030"/>
                  </a:lnTo>
                  <a:close/>
                  <a:moveTo>
                    <a:pt x="515" y="623"/>
                  </a:moveTo>
                  <a:lnTo>
                    <a:pt x="493" y="620"/>
                  </a:lnTo>
                  <a:lnTo>
                    <a:pt x="474" y="609"/>
                  </a:lnTo>
                  <a:lnTo>
                    <a:pt x="460" y="590"/>
                  </a:lnTo>
                  <a:lnTo>
                    <a:pt x="412" y="497"/>
                  </a:lnTo>
                  <a:lnTo>
                    <a:pt x="536" y="497"/>
                  </a:lnTo>
                  <a:lnTo>
                    <a:pt x="559" y="540"/>
                  </a:lnTo>
                  <a:lnTo>
                    <a:pt x="565" y="562"/>
                  </a:lnTo>
                  <a:lnTo>
                    <a:pt x="563" y="584"/>
                  </a:lnTo>
                  <a:lnTo>
                    <a:pt x="554" y="603"/>
                  </a:lnTo>
                  <a:lnTo>
                    <a:pt x="537" y="617"/>
                  </a:lnTo>
                  <a:lnTo>
                    <a:pt x="515" y="623"/>
                  </a:lnTo>
                  <a:close/>
                  <a:moveTo>
                    <a:pt x="412" y="1030"/>
                  </a:moveTo>
                  <a:lnTo>
                    <a:pt x="290" y="1030"/>
                  </a:lnTo>
                  <a:lnTo>
                    <a:pt x="290" y="703"/>
                  </a:lnTo>
                  <a:lnTo>
                    <a:pt x="412" y="703"/>
                  </a:lnTo>
                  <a:lnTo>
                    <a:pt x="412" y="103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pic>
          <p:nvPicPr>
            <p:cNvPr id="119" name="Picture 118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9" y="1053"/>
              <a:ext cx="327" cy="3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0" name="Rectangle 119"/>
            <p:cNvSpPr>
              <a:spLocks noChangeArrowheads="1"/>
            </p:cNvSpPr>
            <p:nvPr/>
          </p:nvSpPr>
          <p:spPr bwMode="auto">
            <a:xfrm>
              <a:off x="6864" y="1651"/>
              <a:ext cx="36" cy="36"/>
            </a:xfrm>
            <a:prstGeom prst="rect">
              <a:avLst/>
            </a:pr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21" name="Rectangle 120"/>
            <p:cNvSpPr>
              <a:spLocks noChangeArrowheads="1"/>
            </p:cNvSpPr>
            <p:nvPr/>
          </p:nvSpPr>
          <p:spPr bwMode="auto">
            <a:xfrm>
              <a:off x="7154" y="1651"/>
              <a:ext cx="36" cy="36"/>
            </a:xfrm>
            <a:prstGeom prst="rect">
              <a:avLst/>
            </a:pr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22" name="AutoShape 822"/>
            <p:cNvSpPr>
              <a:spLocks/>
            </p:cNvSpPr>
            <p:nvPr/>
          </p:nvSpPr>
          <p:spPr bwMode="auto">
            <a:xfrm>
              <a:off x="6712" y="1442"/>
              <a:ext cx="620" cy="327"/>
            </a:xfrm>
            <a:custGeom>
              <a:avLst/>
              <a:gdLst>
                <a:gd name="T0" fmla="+- 0 7138 6713"/>
                <a:gd name="T1" fmla="*/ T0 w 620"/>
                <a:gd name="T2" fmla="+- 0 1606 1442"/>
                <a:gd name="T3" fmla="*/ 1606 h 327"/>
                <a:gd name="T4" fmla="+- 0 6914 6713"/>
                <a:gd name="T5" fmla="*/ T4 w 620"/>
                <a:gd name="T6" fmla="+- 0 1606 1442"/>
                <a:gd name="T7" fmla="*/ 1606 h 327"/>
                <a:gd name="T8" fmla="+- 0 6914 6713"/>
                <a:gd name="T9" fmla="*/ T8 w 620"/>
                <a:gd name="T10" fmla="+- 0 1445 1442"/>
                <a:gd name="T11" fmla="*/ 1445 h 327"/>
                <a:gd name="T12" fmla="+- 0 6919 6713"/>
                <a:gd name="T13" fmla="*/ T12 w 620"/>
                <a:gd name="T14" fmla="+- 0 1445 1442"/>
                <a:gd name="T15" fmla="*/ 1445 h 327"/>
                <a:gd name="T16" fmla="+- 0 6926 6713"/>
                <a:gd name="T17" fmla="*/ T16 w 620"/>
                <a:gd name="T18" fmla="+- 0 1442 1442"/>
                <a:gd name="T19" fmla="*/ 1442 h 327"/>
                <a:gd name="T20" fmla="+- 0 6931 6713"/>
                <a:gd name="T21" fmla="*/ T20 w 620"/>
                <a:gd name="T22" fmla="+- 0 1442 1442"/>
                <a:gd name="T23" fmla="*/ 1442 h 327"/>
                <a:gd name="T24" fmla="+- 0 6952 6713"/>
                <a:gd name="T25" fmla="*/ T24 w 620"/>
                <a:gd name="T26" fmla="+- 0 1455 1442"/>
                <a:gd name="T27" fmla="*/ 1455 h 327"/>
                <a:gd name="T28" fmla="+- 0 6974 6713"/>
                <a:gd name="T29" fmla="*/ T28 w 620"/>
                <a:gd name="T30" fmla="+- 0 1465 1442"/>
                <a:gd name="T31" fmla="*/ 1465 h 327"/>
                <a:gd name="T32" fmla="+- 0 6999 6713"/>
                <a:gd name="T33" fmla="*/ T32 w 620"/>
                <a:gd name="T34" fmla="+- 0 1471 1442"/>
                <a:gd name="T35" fmla="*/ 1471 h 327"/>
                <a:gd name="T36" fmla="+- 0 7025 6713"/>
                <a:gd name="T37" fmla="*/ T36 w 620"/>
                <a:gd name="T38" fmla="+- 0 1474 1442"/>
                <a:gd name="T39" fmla="*/ 1474 h 327"/>
                <a:gd name="T40" fmla="+- 0 7138 6713"/>
                <a:gd name="T41" fmla="*/ T40 w 620"/>
                <a:gd name="T42" fmla="+- 0 1474 1442"/>
                <a:gd name="T43" fmla="*/ 1474 h 327"/>
                <a:gd name="T44" fmla="+- 0 7138 6713"/>
                <a:gd name="T45" fmla="*/ T44 w 620"/>
                <a:gd name="T46" fmla="+- 0 1606 1442"/>
                <a:gd name="T47" fmla="*/ 1606 h 327"/>
                <a:gd name="T48" fmla="+- 0 7138 6713"/>
                <a:gd name="T49" fmla="*/ T48 w 620"/>
                <a:gd name="T50" fmla="+- 0 1474 1442"/>
                <a:gd name="T51" fmla="*/ 1474 h 327"/>
                <a:gd name="T52" fmla="+- 0 7025 6713"/>
                <a:gd name="T53" fmla="*/ T52 w 620"/>
                <a:gd name="T54" fmla="+- 0 1474 1442"/>
                <a:gd name="T55" fmla="*/ 1474 h 327"/>
                <a:gd name="T56" fmla="+- 0 7050 6713"/>
                <a:gd name="T57" fmla="*/ T56 w 620"/>
                <a:gd name="T58" fmla="+- 0 1471 1442"/>
                <a:gd name="T59" fmla="*/ 1471 h 327"/>
                <a:gd name="T60" fmla="+- 0 7074 6713"/>
                <a:gd name="T61" fmla="*/ T60 w 620"/>
                <a:gd name="T62" fmla="+- 0 1465 1442"/>
                <a:gd name="T63" fmla="*/ 1465 h 327"/>
                <a:gd name="T64" fmla="+- 0 7096 6713"/>
                <a:gd name="T65" fmla="*/ T64 w 620"/>
                <a:gd name="T66" fmla="+- 0 1455 1442"/>
                <a:gd name="T67" fmla="*/ 1455 h 327"/>
                <a:gd name="T68" fmla="+- 0 7116 6713"/>
                <a:gd name="T69" fmla="*/ T68 w 620"/>
                <a:gd name="T70" fmla="+- 0 1442 1442"/>
                <a:gd name="T71" fmla="*/ 1442 h 327"/>
                <a:gd name="T72" fmla="+- 0 7123 6713"/>
                <a:gd name="T73" fmla="*/ T72 w 620"/>
                <a:gd name="T74" fmla="+- 0 1442 1442"/>
                <a:gd name="T75" fmla="*/ 1442 h 327"/>
                <a:gd name="T76" fmla="+- 0 7133 6713"/>
                <a:gd name="T77" fmla="*/ T76 w 620"/>
                <a:gd name="T78" fmla="+- 0 1445 1442"/>
                <a:gd name="T79" fmla="*/ 1445 h 327"/>
                <a:gd name="T80" fmla="+- 0 7138 6713"/>
                <a:gd name="T81" fmla="*/ T80 w 620"/>
                <a:gd name="T82" fmla="+- 0 1445 1442"/>
                <a:gd name="T83" fmla="*/ 1445 h 327"/>
                <a:gd name="T84" fmla="+- 0 7138 6713"/>
                <a:gd name="T85" fmla="*/ T84 w 620"/>
                <a:gd name="T86" fmla="+- 0 1474 1442"/>
                <a:gd name="T87" fmla="*/ 1474 h 327"/>
                <a:gd name="T88" fmla="+- 0 6833 6713"/>
                <a:gd name="T89" fmla="*/ T88 w 620"/>
                <a:gd name="T90" fmla="+- 0 1769 1442"/>
                <a:gd name="T91" fmla="*/ 1769 h 327"/>
                <a:gd name="T92" fmla="+- 0 6713 6713"/>
                <a:gd name="T93" fmla="*/ T92 w 620"/>
                <a:gd name="T94" fmla="+- 0 1769 1442"/>
                <a:gd name="T95" fmla="*/ 1769 h 327"/>
                <a:gd name="T96" fmla="+- 0 6713 6713"/>
                <a:gd name="T97" fmla="*/ T96 w 620"/>
                <a:gd name="T98" fmla="+- 0 1673 1442"/>
                <a:gd name="T99" fmla="*/ 1673 h 327"/>
                <a:gd name="T100" fmla="+- 0 6723 6713"/>
                <a:gd name="T101" fmla="*/ T100 w 620"/>
                <a:gd name="T102" fmla="+- 0 1607 1442"/>
                <a:gd name="T103" fmla="*/ 1607 h 327"/>
                <a:gd name="T104" fmla="+- 0 6750 6713"/>
                <a:gd name="T105" fmla="*/ T104 w 620"/>
                <a:gd name="T106" fmla="+- 0 1549 1442"/>
                <a:gd name="T107" fmla="*/ 1549 h 327"/>
                <a:gd name="T108" fmla="+- 0 6793 6713"/>
                <a:gd name="T109" fmla="*/ T108 w 620"/>
                <a:gd name="T110" fmla="+- 0 1500 1442"/>
                <a:gd name="T111" fmla="*/ 1500 h 327"/>
                <a:gd name="T112" fmla="+- 0 6847 6713"/>
                <a:gd name="T113" fmla="*/ T112 w 620"/>
                <a:gd name="T114" fmla="+- 0 1464 1442"/>
                <a:gd name="T115" fmla="*/ 1464 h 327"/>
                <a:gd name="T116" fmla="+- 0 6847 6713"/>
                <a:gd name="T117" fmla="*/ T116 w 620"/>
                <a:gd name="T118" fmla="+- 0 1606 1442"/>
                <a:gd name="T119" fmla="*/ 1606 h 327"/>
                <a:gd name="T120" fmla="+- 0 7322 6713"/>
                <a:gd name="T121" fmla="*/ T120 w 620"/>
                <a:gd name="T122" fmla="+- 0 1606 1442"/>
                <a:gd name="T123" fmla="*/ 1606 h 327"/>
                <a:gd name="T124" fmla="+- 0 7323 6713"/>
                <a:gd name="T125" fmla="*/ T124 w 620"/>
                <a:gd name="T126" fmla="+- 0 1607 1442"/>
                <a:gd name="T127" fmla="*/ 1607 h 327"/>
                <a:gd name="T128" fmla="+- 0 7326 6713"/>
                <a:gd name="T129" fmla="*/ T128 w 620"/>
                <a:gd name="T130" fmla="+- 0 1627 1442"/>
                <a:gd name="T131" fmla="*/ 1627 h 327"/>
                <a:gd name="T132" fmla="+- 0 6833 6713"/>
                <a:gd name="T133" fmla="*/ T132 w 620"/>
                <a:gd name="T134" fmla="+- 0 1627 1442"/>
                <a:gd name="T135" fmla="*/ 1627 h 327"/>
                <a:gd name="T136" fmla="+- 0 6833 6713"/>
                <a:gd name="T137" fmla="*/ T136 w 620"/>
                <a:gd name="T138" fmla="+- 0 1769 1442"/>
                <a:gd name="T139" fmla="*/ 1769 h 327"/>
                <a:gd name="T140" fmla="+- 0 7322 6713"/>
                <a:gd name="T141" fmla="*/ T140 w 620"/>
                <a:gd name="T142" fmla="+- 0 1606 1442"/>
                <a:gd name="T143" fmla="*/ 1606 h 327"/>
                <a:gd name="T144" fmla="+- 0 7207 6713"/>
                <a:gd name="T145" fmla="*/ T144 w 620"/>
                <a:gd name="T146" fmla="+- 0 1606 1442"/>
                <a:gd name="T147" fmla="*/ 1606 h 327"/>
                <a:gd name="T148" fmla="+- 0 7207 6713"/>
                <a:gd name="T149" fmla="*/ T148 w 620"/>
                <a:gd name="T150" fmla="+- 0 1466 1442"/>
                <a:gd name="T151" fmla="*/ 1466 h 327"/>
                <a:gd name="T152" fmla="+- 0 7259 6713"/>
                <a:gd name="T153" fmla="*/ T152 w 620"/>
                <a:gd name="T154" fmla="+- 0 1502 1442"/>
                <a:gd name="T155" fmla="*/ 1502 h 327"/>
                <a:gd name="T156" fmla="+- 0 7298 6713"/>
                <a:gd name="T157" fmla="*/ T156 w 620"/>
                <a:gd name="T158" fmla="+- 0 1550 1442"/>
                <a:gd name="T159" fmla="*/ 1550 h 327"/>
                <a:gd name="T160" fmla="+- 0 7322 6713"/>
                <a:gd name="T161" fmla="*/ T160 w 620"/>
                <a:gd name="T162" fmla="+- 0 1606 1442"/>
                <a:gd name="T163" fmla="*/ 1606 h 327"/>
                <a:gd name="T164" fmla="+- 0 7332 6713"/>
                <a:gd name="T165" fmla="*/ T164 w 620"/>
                <a:gd name="T166" fmla="+- 0 1769 1442"/>
                <a:gd name="T167" fmla="*/ 1769 h 327"/>
                <a:gd name="T168" fmla="+- 0 7219 6713"/>
                <a:gd name="T169" fmla="*/ T168 w 620"/>
                <a:gd name="T170" fmla="+- 0 1769 1442"/>
                <a:gd name="T171" fmla="*/ 1769 h 327"/>
                <a:gd name="T172" fmla="+- 0 7219 6713"/>
                <a:gd name="T173" fmla="*/ T172 w 620"/>
                <a:gd name="T174" fmla="+- 0 1627 1442"/>
                <a:gd name="T175" fmla="*/ 1627 h 327"/>
                <a:gd name="T176" fmla="+- 0 7326 6713"/>
                <a:gd name="T177" fmla="*/ T176 w 620"/>
                <a:gd name="T178" fmla="+- 0 1627 1442"/>
                <a:gd name="T179" fmla="*/ 1627 h 327"/>
                <a:gd name="T180" fmla="+- 0 7332 6713"/>
                <a:gd name="T181" fmla="*/ T180 w 620"/>
                <a:gd name="T182" fmla="+- 0 1673 1442"/>
                <a:gd name="T183" fmla="*/ 1673 h 327"/>
                <a:gd name="T184" fmla="+- 0 7332 6713"/>
                <a:gd name="T185" fmla="*/ T184 w 620"/>
                <a:gd name="T186" fmla="+- 0 1769 1442"/>
                <a:gd name="T187" fmla="*/ 1769 h 32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</a:cxnLst>
              <a:rect l="0" t="0" r="r" b="b"/>
              <a:pathLst>
                <a:path w="620" h="327">
                  <a:moveTo>
                    <a:pt x="425" y="164"/>
                  </a:moveTo>
                  <a:lnTo>
                    <a:pt x="201" y="164"/>
                  </a:lnTo>
                  <a:lnTo>
                    <a:pt x="201" y="3"/>
                  </a:lnTo>
                  <a:lnTo>
                    <a:pt x="206" y="3"/>
                  </a:lnTo>
                  <a:lnTo>
                    <a:pt x="213" y="0"/>
                  </a:lnTo>
                  <a:lnTo>
                    <a:pt x="218" y="0"/>
                  </a:lnTo>
                  <a:lnTo>
                    <a:pt x="239" y="13"/>
                  </a:lnTo>
                  <a:lnTo>
                    <a:pt x="261" y="23"/>
                  </a:lnTo>
                  <a:lnTo>
                    <a:pt x="286" y="29"/>
                  </a:lnTo>
                  <a:lnTo>
                    <a:pt x="312" y="32"/>
                  </a:lnTo>
                  <a:lnTo>
                    <a:pt x="425" y="32"/>
                  </a:lnTo>
                  <a:lnTo>
                    <a:pt x="425" y="164"/>
                  </a:lnTo>
                  <a:close/>
                  <a:moveTo>
                    <a:pt x="425" y="32"/>
                  </a:moveTo>
                  <a:lnTo>
                    <a:pt x="312" y="32"/>
                  </a:lnTo>
                  <a:lnTo>
                    <a:pt x="337" y="29"/>
                  </a:lnTo>
                  <a:lnTo>
                    <a:pt x="361" y="23"/>
                  </a:lnTo>
                  <a:lnTo>
                    <a:pt x="383" y="13"/>
                  </a:lnTo>
                  <a:lnTo>
                    <a:pt x="403" y="0"/>
                  </a:lnTo>
                  <a:lnTo>
                    <a:pt x="410" y="0"/>
                  </a:lnTo>
                  <a:lnTo>
                    <a:pt x="420" y="3"/>
                  </a:lnTo>
                  <a:lnTo>
                    <a:pt x="425" y="3"/>
                  </a:lnTo>
                  <a:lnTo>
                    <a:pt x="425" y="32"/>
                  </a:lnTo>
                  <a:close/>
                  <a:moveTo>
                    <a:pt x="120" y="327"/>
                  </a:moveTo>
                  <a:lnTo>
                    <a:pt x="0" y="327"/>
                  </a:lnTo>
                  <a:lnTo>
                    <a:pt x="0" y="231"/>
                  </a:lnTo>
                  <a:lnTo>
                    <a:pt x="10" y="165"/>
                  </a:lnTo>
                  <a:lnTo>
                    <a:pt x="37" y="107"/>
                  </a:lnTo>
                  <a:lnTo>
                    <a:pt x="80" y="58"/>
                  </a:lnTo>
                  <a:lnTo>
                    <a:pt x="134" y="22"/>
                  </a:lnTo>
                  <a:lnTo>
                    <a:pt x="134" y="164"/>
                  </a:lnTo>
                  <a:lnTo>
                    <a:pt x="609" y="164"/>
                  </a:lnTo>
                  <a:lnTo>
                    <a:pt x="610" y="165"/>
                  </a:lnTo>
                  <a:lnTo>
                    <a:pt x="613" y="185"/>
                  </a:lnTo>
                  <a:lnTo>
                    <a:pt x="120" y="185"/>
                  </a:lnTo>
                  <a:lnTo>
                    <a:pt x="120" y="327"/>
                  </a:lnTo>
                  <a:close/>
                  <a:moveTo>
                    <a:pt x="609" y="164"/>
                  </a:moveTo>
                  <a:lnTo>
                    <a:pt x="494" y="164"/>
                  </a:lnTo>
                  <a:lnTo>
                    <a:pt x="494" y="24"/>
                  </a:lnTo>
                  <a:lnTo>
                    <a:pt x="546" y="60"/>
                  </a:lnTo>
                  <a:lnTo>
                    <a:pt x="585" y="108"/>
                  </a:lnTo>
                  <a:lnTo>
                    <a:pt x="609" y="164"/>
                  </a:lnTo>
                  <a:close/>
                  <a:moveTo>
                    <a:pt x="619" y="327"/>
                  </a:moveTo>
                  <a:lnTo>
                    <a:pt x="506" y="327"/>
                  </a:lnTo>
                  <a:lnTo>
                    <a:pt x="506" y="185"/>
                  </a:lnTo>
                  <a:lnTo>
                    <a:pt x="613" y="185"/>
                  </a:lnTo>
                  <a:lnTo>
                    <a:pt x="619" y="231"/>
                  </a:lnTo>
                  <a:lnTo>
                    <a:pt x="619" y="327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23" name="AutoShape 821"/>
            <p:cNvSpPr>
              <a:spLocks/>
            </p:cNvSpPr>
            <p:nvPr/>
          </p:nvSpPr>
          <p:spPr bwMode="auto">
            <a:xfrm>
              <a:off x="5992" y="1293"/>
              <a:ext cx="1385" cy="840"/>
            </a:xfrm>
            <a:custGeom>
              <a:avLst/>
              <a:gdLst>
                <a:gd name="T0" fmla="+- 0 6540 5993"/>
                <a:gd name="T1" fmla="*/ T0 w 1385"/>
                <a:gd name="T2" fmla="+- 0 1296 1294"/>
                <a:gd name="T3" fmla="*/ 1296 h 840"/>
                <a:gd name="T4" fmla="+- 0 6554 5993"/>
                <a:gd name="T5" fmla="*/ T4 w 1385"/>
                <a:gd name="T6" fmla="+- 0 1306 1294"/>
                <a:gd name="T7" fmla="*/ 1306 h 840"/>
                <a:gd name="T8" fmla="+- 0 6485 5993"/>
                <a:gd name="T9" fmla="*/ T8 w 1385"/>
                <a:gd name="T10" fmla="+- 0 1330 1294"/>
                <a:gd name="T11" fmla="*/ 1330 h 840"/>
                <a:gd name="T12" fmla="+- 0 6019 5993"/>
                <a:gd name="T13" fmla="*/ T12 w 1385"/>
                <a:gd name="T14" fmla="+- 0 1644 1294"/>
                <a:gd name="T15" fmla="*/ 1644 h 840"/>
                <a:gd name="T16" fmla="+- 0 6066 5993"/>
                <a:gd name="T17" fmla="*/ T16 w 1385"/>
                <a:gd name="T18" fmla="+- 0 1571 1294"/>
                <a:gd name="T19" fmla="*/ 1571 h 840"/>
                <a:gd name="T20" fmla="+- 0 6317 5993"/>
                <a:gd name="T21" fmla="*/ T20 w 1385"/>
                <a:gd name="T22" fmla="+- 0 1318 1294"/>
                <a:gd name="T23" fmla="*/ 1318 h 840"/>
                <a:gd name="T24" fmla="+- 0 6343 5993"/>
                <a:gd name="T25" fmla="*/ T24 w 1385"/>
                <a:gd name="T26" fmla="+- 0 1309 1294"/>
                <a:gd name="T27" fmla="*/ 1309 h 840"/>
                <a:gd name="T28" fmla="+- 0 6485 5993"/>
                <a:gd name="T29" fmla="*/ T28 w 1385"/>
                <a:gd name="T30" fmla="+- 0 1330 1294"/>
                <a:gd name="T31" fmla="*/ 1330 h 840"/>
                <a:gd name="T32" fmla="+- 0 6365 5993"/>
                <a:gd name="T33" fmla="*/ T32 w 1385"/>
                <a:gd name="T34" fmla="+- 0 1370 1294"/>
                <a:gd name="T35" fmla="*/ 1370 h 840"/>
                <a:gd name="T36" fmla="+- 0 6327 5993"/>
                <a:gd name="T37" fmla="*/ T36 w 1385"/>
                <a:gd name="T38" fmla="+- 0 1396 1294"/>
                <a:gd name="T39" fmla="*/ 1396 h 840"/>
                <a:gd name="T40" fmla="+- 0 6335 5993"/>
                <a:gd name="T41" fmla="*/ T40 w 1385"/>
                <a:gd name="T42" fmla="+- 0 1439 1294"/>
                <a:gd name="T43" fmla="*/ 1439 h 840"/>
                <a:gd name="T44" fmla="+- 0 6455 5993"/>
                <a:gd name="T45" fmla="*/ T44 w 1385"/>
                <a:gd name="T46" fmla="+- 0 1450 1294"/>
                <a:gd name="T47" fmla="*/ 1450 h 840"/>
                <a:gd name="T48" fmla="+- 0 6375 5993"/>
                <a:gd name="T49" fmla="*/ T48 w 1385"/>
                <a:gd name="T50" fmla="+- 0 1612 1294"/>
                <a:gd name="T51" fmla="*/ 1612 h 840"/>
                <a:gd name="T52" fmla="+- 0 6177 5993"/>
                <a:gd name="T53" fmla="*/ T52 w 1385"/>
                <a:gd name="T54" fmla="+- 0 1625 1294"/>
                <a:gd name="T55" fmla="*/ 1625 h 840"/>
                <a:gd name="T56" fmla="+- 0 6139 5993"/>
                <a:gd name="T57" fmla="*/ T56 w 1385"/>
                <a:gd name="T58" fmla="+- 0 1680 1294"/>
                <a:gd name="T59" fmla="*/ 1680 h 840"/>
                <a:gd name="T60" fmla="+- 0 6177 5993"/>
                <a:gd name="T61" fmla="*/ T60 w 1385"/>
                <a:gd name="T62" fmla="+- 0 1738 1294"/>
                <a:gd name="T63" fmla="*/ 1738 h 840"/>
                <a:gd name="T64" fmla="+- 0 6382 5993"/>
                <a:gd name="T65" fmla="*/ T64 w 1385"/>
                <a:gd name="T66" fmla="+- 0 1795 1294"/>
                <a:gd name="T67" fmla="*/ 1795 h 840"/>
                <a:gd name="T68" fmla="+- 0 6380 5993"/>
                <a:gd name="T69" fmla="*/ T68 w 1385"/>
                <a:gd name="T70" fmla="+- 0 1447 1294"/>
                <a:gd name="T71" fmla="*/ 1447 h 840"/>
                <a:gd name="T72" fmla="+- 0 6403 5993"/>
                <a:gd name="T73" fmla="*/ T72 w 1385"/>
                <a:gd name="T74" fmla="+- 0 1411 1294"/>
                <a:gd name="T75" fmla="*/ 1411 h 840"/>
                <a:gd name="T76" fmla="+- 0 6380 5993"/>
                <a:gd name="T77" fmla="*/ T76 w 1385"/>
                <a:gd name="T78" fmla="+- 0 1374 1294"/>
                <a:gd name="T79" fmla="*/ 1374 h 840"/>
                <a:gd name="T80" fmla="+- 0 6540 5993"/>
                <a:gd name="T81" fmla="*/ T80 w 1385"/>
                <a:gd name="T82" fmla="+- 0 1358 1294"/>
                <a:gd name="T83" fmla="*/ 1358 h 840"/>
                <a:gd name="T84" fmla="+- 0 6532 5993"/>
                <a:gd name="T85" fmla="*/ T84 w 1385"/>
                <a:gd name="T86" fmla="+- 0 1324 1294"/>
                <a:gd name="T87" fmla="*/ 1324 h 840"/>
                <a:gd name="T88" fmla="+- 0 6556 5993"/>
                <a:gd name="T89" fmla="*/ T88 w 1385"/>
                <a:gd name="T90" fmla="+- 0 1315 1294"/>
                <a:gd name="T91" fmla="*/ 1315 h 840"/>
                <a:gd name="T92" fmla="+- 0 6540 5993"/>
                <a:gd name="T93" fmla="*/ T92 w 1385"/>
                <a:gd name="T94" fmla="+- 0 1390 1294"/>
                <a:gd name="T95" fmla="*/ 1390 h 840"/>
                <a:gd name="T96" fmla="+- 0 6475 5993"/>
                <a:gd name="T97" fmla="*/ T96 w 1385"/>
                <a:gd name="T98" fmla="+- 0 1421 1294"/>
                <a:gd name="T99" fmla="*/ 1421 h 840"/>
                <a:gd name="T100" fmla="+- 0 6588 5993"/>
                <a:gd name="T101" fmla="*/ T100 w 1385"/>
                <a:gd name="T102" fmla="+- 0 1538 1294"/>
                <a:gd name="T103" fmla="*/ 1538 h 840"/>
                <a:gd name="T104" fmla="+- 0 6547 5993"/>
                <a:gd name="T105" fmla="*/ T104 w 1385"/>
                <a:gd name="T106" fmla="+- 0 1411 1294"/>
                <a:gd name="T107" fmla="*/ 1411 h 840"/>
                <a:gd name="T108" fmla="+- 0 6540 5993"/>
                <a:gd name="T109" fmla="*/ T108 w 1385"/>
                <a:gd name="T110" fmla="+- 0 1390 1294"/>
                <a:gd name="T111" fmla="*/ 1390 h 840"/>
                <a:gd name="T112" fmla="+- 0 6634 5993"/>
                <a:gd name="T113" fmla="*/ T112 w 1385"/>
                <a:gd name="T114" fmla="+- 0 1394 1294"/>
                <a:gd name="T115" fmla="*/ 1394 h 840"/>
                <a:gd name="T116" fmla="+- 0 6583 5993"/>
                <a:gd name="T117" fmla="*/ T116 w 1385"/>
                <a:gd name="T118" fmla="+- 0 1414 1294"/>
                <a:gd name="T119" fmla="*/ 1414 h 840"/>
                <a:gd name="T120" fmla="+- 0 6583 5993"/>
                <a:gd name="T121" fmla="*/ T120 w 1385"/>
                <a:gd name="T122" fmla="+- 0 1464 1294"/>
                <a:gd name="T123" fmla="*/ 1464 h 840"/>
                <a:gd name="T124" fmla="+- 0 6588 5993"/>
                <a:gd name="T125" fmla="*/ T124 w 1385"/>
                <a:gd name="T126" fmla="+- 0 1490 1294"/>
                <a:gd name="T127" fmla="*/ 1490 h 840"/>
                <a:gd name="T128" fmla="+- 0 6612 5993"/>
                <a:gd name="T129" fmla="*/ T128 w 1385"/>
                <a:gd name="T130" fmla="+- 0 1464 1294"/>
                <a:gd name="T131" fmla="*/ 1464 h 840"/>
                <a:gd name="T132" fmla="+- 0 6612 5993"/>
                <a:gd name="T133" fmla="*/ T132 w 1385"/>
                <a:gd name="T134" fmla="+- 0 1414 1294"/>
                <a:gd name="T135" fmla="*/ 1414 h 840"/>
                <a:gd name="T136" fmla="+- 0 6643 5993"/>
                <a:gd name="T137" fmla="*/ T136 w 1385"/>
                <a:gd name="T138" fmla="+- 0 1538 1294"/>
                <a:gd name="T139" fmla="*/ 1538 h 840"/>
                <a:gd name="T140" fmla="+- 0 6600 5993"/>
                <a:gd name="T141" fmla="*/ T140 w 1385"/>
                <a:gd name="T142" fmla="+- 0 1490 1294"/>
                <a:gd name="T143" fmla="*/ 1490 h 840"/>
                <a:gd name="T144" fmla="+- 0 6624 5993"/>
                <a:gd name="T145" fmla="*/ T144 w 1385"/>
                <a:gd name="T146" fmla="+- 0 1692 1294"/>
                <a:gd name="T147" fmla="*/ 1692 h 840"/>
                <a:gd name="T148" fmla="+- 0 6624 5993"/>
                <a:gd name="T149" fmla="*/ T148 w 1385"/>
                <a:gd name="T150" fmla="+- 0 1553 1294"/>
                <a:gd name="T151" fmla="*/ 1553 h 840"/>
                <a:gd name="T152" fmla="+- 0 6202 5993"/>
                <a:gd name="T153" fmla="*/ T152 w 1385"/>
                <a:gd name="T154" fmla="+- 0 1742 1294"/>
                <a:gd name="T155" fmla="*/ 1742 h 840"/>
                <a:gd name="T156" fmla="+- 0 6257 5993"/>
                <a:gd name="T157" fmla="*/ T156 w 1385"/>
                <a:gd name="T158" fmla="+- 0 1704 1294"/>
                <a:gd name="T159" fmla="*/ 1704 h 840"/>
                <a:gd name="T160" fmla="+- 0 6244 5993"/>
                <a:gd name="T161" fmla="*/ T160 w 1385"/>
                <a:gd name="T162" fmla="+- 0 1637 1294"/>
                <a:gd name="T163" fmla="*/ 1637 h 840"/>
                <a:gd name="T164" fmla="+- 0 6378 5993"/>
                <a:gd name="T165" fmla="*/ T164 w 1385"/>
                <a:gd name="T166" fmla="+- 0 1620 1294"/>
                <a:gd name="T167" fmla="*/ 1620 h 840"/>
                <a:gd name="T168" fmla="+- 0 6382 5993"/>
                <a:gd name="T169" fmla="*/ T168 w 1385"/>
                <a:gd name="T170" fmla="+- 0 1742 1294"/>
                <a:gd name="T171" fmla="*/ 1742 h 840"/>
                <a:gd name="T172" fmla="+- 0 6535 5993"/>
                <a:gd name="T173" fmla="*/ T172 w 1385"/>
                <a:gd name="T174" fmla="+- 0 1699 1294"/>
                <a:gd name="T175" fmla="*/ 1699 h 840"/>
                <a:gd name="T176" fmla="+- 0 6653 5993"/>
                <a:gd name="T177" fmla="*/ T176 w 1385"/>
                <a:gd name="T178" fmla="+- 0 1699 1294"/>
                <a:gd name="T179" fmla="*/ 1699 h 840"/>
                <a:gd name="T180" fmla="+- 0 6514 5993"/>
                <a:gd name="T181" fmla="*/ T180 w 1385"/>
                <a:gd name="T182" fmla="+- 0 1795 1294"/>
                <a:gd name="T183" fmla="*/ 1795 h 840"/>
                <a:gd name="T184" fmla="+- 0 6667 5993"/>
                <a:gd name="T185" fmla="*/ T184 w 1385"/>
                <a:gd name="T186" fmla="+- 0 1730 1294"/>
                <a:gd name="T187" fmla="*/ 1730 h 840"/>
                <a:gd name="T188" fmla="+- 0 7378 5993"/>
                <a:gd name="T189" fmla="*/ T188 w 1385"/>
                <a:gd name="T190" fmla="+- 0 2134 1294"/>
                <a:gd name="T191" fmla="*/ 2134 h 840"/>
                <a:gd name="T192" fmla="+- 0 7378 5993"/>
                <a:gd name="T193" fmla="*/ T192 w 1385"/>
                <a:gd name="T194" fmla="+- 0 1795 1294"/>
                <a:gd name="T195" fmla="*/ 1795 h 84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</a:cxnLst>
              <a:rect l="0" t="0" r="r" b="b"/>
              <a:pathLst>
                <a:path w="1385" h="840">
                  <a:moveTo>
                    <a:pt x="492" y="36"/>
                  </a:moveTo>
                  <a:lnTo>
                    <a:pt x="381" y="36"/>
                  </a:lnTo>
                  <a:lnTo>
                    <a:pt x="547" y="2"/>
                  </a:lnTo>
                  <a:lnTo>
                    <a:pt x="554" y="0"/>
                  </a:lnTo>
                  <a:lnTo>
                    <a:pt x="559" y="4"/>
                  </a:lnTo>
                  <a:lnTo>
                    <a:pt x="561" y="12"/>
                  </a:lnTo>
                  <a:lnTo>
                    <a:pt x="563" y="21"/>
                  </a:lnTo>
                  <a:lnTo>
                    <a:pt x="504" y="21"/>
                  </a:lnTo>
                  <a:lnTo>
                    <a:pt x="492" y="36"/>
                  </a:lnTo>
                  <a:close/>
                  <a:moveTo>
                    <a:pt x="389" y="501"/>
                  </a:moveTo>
                  <a:lnTo>
                    <a:pt x="26" y="501"/>
                  </a:lnTo>
                  <a:lnTo>
                    <a:pt x="26" y="350"/>
                  </a:lnTo>
                  <a:lnTo>
                    <a:pt x="32" y="319"/>
                  </a:lnTo>
                  <a:lnTo>
                    <a:pt x="48" y="294"/>
                  </a:lnTo>
                  <a:lnTo>
                    <a:pt x="73" y="277"/>
                  </a:lnTo>
                  <a:lnTo>
                    <a:pt x="103" y="271"/>
                  </a:lnTo>
                  <a:lnTo>
                    <a:pt x="149" y="271"/>
                  </a:lnTo>
                  <a:lnTo>
                    <a:pt x="324" y="24"/>
                  </a:lnTo>
                  <a:lnTo>
                    <a:pt x="332" y="18"/>
                  </a:lnTo>
                  <a:lnTo>
                    <a:pt x="341" y="15"/>
                  </a:lnTo>
                  <a:lnTo>
                    <a:pt x="350" y="15"/>
                  </a:lnTo>
                  <a:lnTo>
                    <a:pt x="360" y="19"/>
                  </a:lnTo>
                  <a:lnTo>
                    <a:pt x="381" y="36"/>
                  </a:lnTo>
                  <a:lnTo>
                    <a:pt x="492" y="36"/>
                  </a:lnTo>
                  <a:lnTo>
                    <a:pt x="492" y="64"/>
                  </a:lnTo>
                  <a:lnTo>
                    <a:pt x="504" y="76"/>
                  </a:lnTo>
                  <a:lnTo>
                    <a:pt x="372" y="76"/>
                  </a:lnTo>
                  <a:lnTo>
                    <a:pt x="355" y="80"/>
                  </a:lnTo>
                  <a:lnTo>
                    <a:pt x="342" y="89"/>
                  </a:lnTo>
                  <a:lnTo>
                    <a:pt x="334" y="102"/>
                  </a:lnTo>
                  <a:lnTo>
                    <a:pt x="331" y="117"/>
                  </a:lnTo>
                  <a:lnTo>
                    <a:pt x="334" y="132"/>
                  </a:lnTo>
                  <a:lnTo>
                    <a:pt x="342" y="145"/>
                  </a:lnTo>
                  <a:lnTo>
                    <a:pt x="355" y="153"/>
                  </a:lnTo>
                  <a:lnTo>
                    <a:pt x="372" y="156"/>
                  </a:lnTo>
                  <a:lnTo>
                    <a:pt x="462" y="156"/>
                  </a:lnTo>
                  <a:lnTo>
                    <a:pt x="365" y="292"/>
                  </a:lnTo>
                  <a:lnTo>
                    <a:pt x="374" y="304"/>
                  </a:lnTo>
                  <a:lnTo>
                    <a:pt x="382" y="318"/>
                  </a:lnTo>
                  <a:lnTo>
                    <a:pt x="385" y="326"/>
                  </a:lnTo>
                  <a:lnTo>
                    <a:pt x="209" y="326"/>
                  </a:lnTo>
                  <a:lnTo>
                    <a:pt x="184" y="331"/>
                  </a:lnTo>
                  <a:lnTo>
                    <a:pt x="164" y="343"/>
                  </a:lnTo>
                  <a:lnTo>
                    <a:pt x="151" y="362"/>
                  </a:lnTo>
                  <a:lnTo>
                    <a:pt x="146" y="386"/>
                  </a:lnTo>
                  <a:lnTo>
                    <a:pt x="151" y="411"/>
                  </a:lnTo>
                  <a:lnTo>
                    <a:pt x="164" y="431"/>
                  </a:lnTo>
                  <a:lnTo>
                    <a:pt x="184" y="444"/>
                  </a:lnTo>
                  <a:lnTo>
                    <a:pt x="209" y="448"/>
                  </a:lnTo>
                  <a:lnTo>
                    <a:pt x="389" y="448"/>
                  </a:lnTo>
                  <a:lnTo>
                    <a:pt x="389" y="501"/>
                  </a:lnTo>
                  <a:close/>
                  <a:moveTo>
                    <a:pt x="462" y="156"/>
                  </a:moveTo>
                  <a:lnTo>
                    <a:pt x="372" y="156"/>
                  </a:lnTo>
                  <a:lnTo>
                    <a:pt x="387" y="153"/>
                  </a:lnTo>
                  <a:lnTo>
                    <a:pt x="399" y="145"/>
                  </a:lnTo>
                  <a:lnTo>
                    <a:pt x="407" y="132"/>
                  </a:lnTo>
                  <a:lnTo>
                    <a:pt x="410" y="117"/>
                  </a:lnTo>
                  <a:lnTo>
                    <a:pt x="407" y="102"/>
                  </a:lnTo>
                  <a:lnTo>
                    <a:pt x="399" y="89"/>
                  </a:lnTo>
                  <a:lnTo>
                    <a:pt x="387" y="80"/>
                  </a:lnTo>
                  <a:lnTo>
                    <a:pt x="372" y="76"/>
                  </a:lnTo>
                  <a:lnTo>
                    <a:pt x="535" y="76"/>
                  </a:lnTo>
                  <a:lnTo>
                    <a:pt x="547" y="64"/>
                  </a:lnTo>
                  <a:lnTo>
                    <a:pt x="547" y="50"/>
                  </a:lnTo>
                  <a:lnTo>
                    <a:pt x="545" y="39"/>
                  </a:lnTo>
                  <a:lnTo>
                    <a:pt x="539" y="30"/>
                  </a:lnTo>
                  <a:lnTo>
                    <a:pt x="530" y="24"/>
                  </a:lnTo>
                  <a:lnTo>
                    <a:pt x="518" y="21"/>
                  </a:lnTo>
                  <a:lnTo>
                    <a:pt x="563" y="21"/>
                  </a:lnTo>
                  <a:lnTo>
                    <a:pt x="566" y="36"/>
                  </a:lnTo>
                  <a:lnTo>
                    <a:pt x="624" y="96"/>
                  </a:lnTo>
                  <a:lnTo>
                    <a:pt x="547" y="96"/>
                  </a:lnTo>
                  <a:lnTo>
                    <a:pt x="480" y="110"/>
                  </a:lnTo>
                  <a:lnTo>
                    <a:pt x="482" y="117"/>
                  </a:lnTo>
                  <a:lnTo>
                    <a:pt x="482" y="127"/>
                  </a:lnTo>
                  <a:lnTo>
                    <a:pt x="477" y="134"/>
                  </a:lnTo>
                  <a:lnTo>
                    <a:pt x="462" y="156"/>
                  </a:lnTo>
                  <a:close/>
                  <a:moveTo>
                    <a:pt x="595" y="244"/>
                  </a:moveTo>
                  <a:lnTo>
                    <a:pt x="557" y="244"/>
                  </a:lnTo>
                  <a:lnTo>
                    <a:pt x="554" y="242"/>
                  </a:lnTo>
                  <a:lnTo>
                    <a:pt x="554" y="117"/>
                  </a:lnTo>
                  <a:lnTo>
                    <a:pt x="557" y="112"/>
                  </a:lnTo>
                  <a:lnTo>
                    <a:pt x="561" y="108"/>
                  </a:lnTo>
                  <a:lnTo>
                    <a:pt x="547" y="96"/>
                  </a:lnTo>
                  <a:lnTo>
                    <a:pt x="624" y="96"/>
                  </a:lnTo>
                  <a:lnTo>
                    <a:pt x="626" y="98"/>
                  </a:lnTo>
                  <a:lnTo>
                    <a:pt x="641" y="100"/>
                  </a:lnTo>
                  <a:lnTo>
                    <a:pt x="650" y="110"/>
                  </a:lnTo>
                  <a:lnTo>
                    <a:pt x="650" y="120"/>
                  </a:lnTo>
                  <a:lnTo>
                    <a:pt x="590" y="120"/>
                  </a:lnTo>
                  <a:lnTo>
                    <a:pt x="578" y="132"/>
                  </a:lnTo>
                  <a:lnTo>
                    <a:pt x="578" y="158"/>
                  </a:lnTo>
                  <a:lnTo>
                    <a:pt x="590" y="170"/>
                  </a:lnTo>
                  <a:lnTo>
                    <a:pt x="650" y="170"/>
                  </a:lnTo>
                  <a:lnTo>
                    <a:pt x="650" y="196"/>
                  </a:lnTo>
                  <a:lnTo>
                    <a:pt x="595" y="196"/>
                  </a:lnTo>
                  <a:lnTo>
                    <a:pt x="595" y="244"/>
                  </a:lnTo>
                  <a:close/>
                  <a:moveTo>
                    <a:pt x="650" y="170"/>
                  </a:moveTo>
                  <a:lnTo>
                    <a:pt x="619" y="170"/>
                  </a:lnTo>
                  <a:lnTo>
                    <a:pt x="629" y="158"/>
                  </a:lnTo>
                  <a:lnTo>
                    <a:pt x="629" y="132"/>
                  </a:lnTo>
                  <a:lnTo>
                    <a:pt x="619" y="120"/>
                  </a:lnTo>
                  <a:lnTo>
                    <a:pt x="650" y="120"/>
                  </a:lnTo>
                  <a:lnTo>
                    <a:pt x="650" y="170"/>
                  </a:lnTo>
                  <a:close/>
                  <a:moveTo>
                    <a:pt x="650" y="244"/>
                  </a:moveTo>
                  <a:lnTo>
                    <a:pt x="612" y="244"/>
                  </a:lnTo>
                  <a:lnTo>
                    <a:pt x="607" y="242"/>
                  </a:lnTo>
                  <a:lnTo>
                    <a:pt x="607" y="196"/>
                  </a:lnTo>
                  <a:lnTo>
                    <a:pt x="650" y="196"/>
                  </a:lnTo>
                  <a:lnTo>
                    <a:pt x="650" y="244"/>
                  </a:lnTo>
                  <a:close/>
                  <a:moveTo>
                    <a:pt x="631" y="398"/>
                  </a:moveTo>
                  <a:lnTo>
                    <a:pt x="576" y="398"/>
                  </a:lnTo>
                  <a:lnTo>
                    <a:pt x="576" y="259"/>
                  </a:lnTo>
                  <a:lnTo>
                    <a:pt x="631" y="259"/>
                  </a:lnTo>
                  <a:lnTo>
                    <a:pt x="631" y="398"/>
                  </a:lnTo>
                  <a:close/>
                  <a:moveTo>
                    <a:pt x="389" y="448"/>
                  </a:moveTo>
                  <a:lnTo>
                    <a:pt x="209" y="448"/>
                  </a:lnTo>
                  <a:lnTo>
                    <a:pt x="232" y="443"/>
                  </a:lnTo>
                  <a:lnTo>
                    <a:pt x="251" y="430"/>
                  </a:lnTo>
                  <a:lnTo>
                    <a:pt x="264" y="410"/>
                  </a:lnTo>
                  <a:lnTo>
                    <a:pt x="269" y="386"/>
                  </a:lnTo>
                  <a:lnTo>
                    <a:pt x="264" y="362"/>
                  </a:lnTo>
                  <a:lnTo>
                    <a:pt x="251" y="343"/>
                  </a:lnTo>
                  <a:lnTo>
                    <a:pt x="232" y="331"/>
                  </a:lnTo>
                  <a:lnTo>
                    <a:pt x="209" y="326"/>
                  </a:lnTo>
                  <a:lnTo>
                    <a:pt x="385" y="326"/>
                  </a:lnTo>
                  <a:lnTo>
                    <a:pt x="387" y="333"/>
                  </a:lnTo>
                  <a:lnTo>
                    <a:pt x="389" y="350"/>
                  </a:lnTo>
                  <a:lnTo>
                    <a:pt x="389" y="448"/>
                  </a:lnTo>
                  <a:close/>
                  <a:moveTo>
                    <a:pt x="660" y="436"/>
                  </a:moveTo>
                  <a:lnTo>
                    <a:pt x="542" y="436"/>
                  </a:lnTo>
                  <a:lnTo>
                    <a:pt x="542" y="405"/>
                  </a:lnTo>
                  <a:lnTo>
                    <a:pt x="552" y="398"/>
                  </a:lnTo>
                  <a:lnTo>
                    <a:pt x="653" y="398"/>
                  </a:lnTo>
                  <a:lnTo>
                    <a:pt x="660" y="405"/>
                  </a:lnTo>
                  <a:lnTo>
                    <a:pt x="660" y="436"/>
                  </a:lnTo>
                  <a:close/>
                  <a:moveTo>
                    <a:pt x="679" y="501"/>
                  </a:moveTo>
                  <a:lnTo>
                    <a:pt x="521" y="501"/>
                  </a:lnTo>
                  <a:lnTo>
                    <a:pt x="521" y="444"/>
                  </a:lnTo>
                  <a:lnTo>
                    <a:pt x="528" y="436"/>
                  </a:lnTo>
                  <a:lnTo>
                    <a:pt x="674" y="436"/>
                  </a:lnTo>
                  <a:lnTo>
                    <a:pt x="679" y="443"/>
                  </a:lnTo>
                  <a:lnTo>
                    <a:pt x="679" y="501"/>
                  </a:lnTo>
                  <a:close/>
                  <a:moveTo>
                    <a:pt x="1385" y="840"/>
                  </a:moveTo>
                  <a:lnTo>
                    <a:pt x="0" y="840"/>
                  </a:lnTo>
                  <a:lnTo>
                    <a:pt x="0" y="501"/>
                  </a:lnTo>
                  <a:lnTo>
                    <a:pt x="1385" y="501"/>
                  </a:lnTo>
                  <a:lnTo>
                    <a:pt x="1385" y="84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24" name="AutoShape 820"/>
            <p:cNvSpPr>
              <a:spLocks/>
            </p:cNvSpPr>
            <p:nvPr/>
          </p:nvSpPr>
          <p:spPr bwMode="auto">
            <a:xfrm>
              <a:off x="5090" y="1454"/>
              <a:ext cx="860" cy="680"/>
            </a:xfrm>
            <a:custGeom>
              <a:avLst/>
              <a:gdLst>
                <a:gd name="T0" fmla="+- 0 5680 5090"/>
                <a:gd name="T1" fmla="*/ T0 w 860"/>
                <a:gd name="T2" fmla="+- 0 1724 1454"/>
                <a:gd name="T3" fmla="*/ 1724 h 680"/>
                <a:gd name="T4" fmla="+- 0 5645 5090"/>
                <a:gd name="T5" fmla="*/ T4 w 860"/>
                <a:gd name="T6" fmla="+- 0 1551 1454"/>
                <a:gd name="T7" fmla="*/ 1551 h 680"/>
                <a:gd name="T8" fmla="+- 0 5791 5090"/>
                <a:gd name="T9" fmla="*/ T8 w 860"/>
                <a:gd name="T10" fmla="+- 0 1454 1454"/>
                <a:gd name="T11" fmla="*/ 1454 h 680"/>
                <a:gd name="T12" fmla="+- 0 5937 5090"/>
                <a:gd name="T13" fmla="*/ T12 w 860"/>
                <a:gd name="T14" fmla="+- 0 1551 1454"/>
                <a:gd name="T15" fmla="*/ 1551 h 680"/>
                <a:gd name="T16" fmla="+- 0 5904 5090"/>
                <a:gd name="T17" fmla="*/ T16 w 860"/>
                <a:gd name="T18" fmla="+- 0 1724 1454"/>
                <a:gd name="T19" fmla="*/ 1724 h 680"/>
                <a:gd name="T20" fmla="+- 0 5122 5090"/>
                <a:gd name="T21" fmla="*/ T20 w 860"/>
                <a:gd name="T22" fmla="+- 0 1582 1454"/>
                <a:gd name="T23" fmla="*/ 1582 h 680"/>
                <a:gd name="T24" fmla="+- 0 5215 5090"/>
                <a:gd name="T25" fmla="*/ T24 w 860"/>
                <a:gd name="T26" fmla="+- 0 1459 1454"/>
                <a:gd name="T27" fmla="*/ 1459 h 680"/>
                <a:gd name="T28" fmla="+- 0 5294 5090"/>
                <a:gd name="T29" fmla="*/ T28 w 860"/>
                <a:gd name="T30" fmla="+- 0 1519 1454"/>
                <a:gd name="T31" fmla="*/ 1519 h 680"/>
                <a:gd name="T32" fmla="+- 0 5215 5090"/>
                <a:gd name="T33" fmla="*/ T32 w 860"/>
                <a:gd name="T34" fmla="+- 0 1529 1454"/>
                <a:gd name="T35" fmla="*/ 1529 h 680"/>
                <a:gd name="T36" fmla="+- 0 5294 5090"/>
                <a:gd name="T37" fmla="*/ T36 w 860"/>
                <a:gd name="T38" fmla="+- 0 1519 1454"/>
                <a:gd name="T39" fmla="*/ 1519 h 680"/>
                <a:gd name="T40" fmla="+- 0 5362 5090"/>
                <a:gd name="T41" fmla="*/ T40 w 860"/>
                <a:gd name="T42" fmla="+- 0 1483 1454"/>
                <a:gd name="T43" fmla="*/ 1483 h 680"/>
                <a:gd name="T44" fmla="+- 0 5453 5090"/>
                <a:gd name="T45" fmla="*/ T44 w 860"/>
                <a:gd name="T46" fmla="+- 0 1497 1454"/>
                <a:gd name="T47" fmla="*/ 1497 h 680"/>
                <a:gd name="T48" fmla="+- 0 5599 5090"/>
                <a:gd name="T49" fmla="*/ T48 w 860"/>
                <a:gd name="T50" fmla="+- 0 1541 1454"/>
                <a:gd name="T51" fmla="*/ 1541 h 680"/>
                <a:gd name="T52" fmla="+- 0 5599 5090"/>
                <a:gd name="T53" fmla="*/ T52 w 860"/>
                <a:gd name="T54" fmla="+- 0 1541 1454"/>
                <a:gd name="T55" fmla="*/ 1541 h 680"/>
                <a:gd name="T56" fmla="+- 0 5263 5090"/>
                <a:gd name="T57" fmla="*/ T56 w 860"/>
                <a:gd name="T58" fmla="+- 0 1654 1454"/>
                <a:gd name="T59" fmla="*/ 1654 h 680"/>
                <a:gd name="T60" fmla="+- 0 5256 5090"/>
                <a:gd name="T61" fmla="*/ T60 w 860"/>
                <a:gd name="T62" fmla="+- 0 1623 1454"/>
                <a:gd name="T63" fmla="*/ 1623 h 680"/>
                <a:gd name="T64" fmla="+- 0 5258 5090"/>
                <a:gd name="T65" fmla="*/ T64 w 860"/>
                <a:gd name="T66" fmla="+- 0 1591 1454"/>
                <a:gd name="T67" fmla="*/ 1591 h 680"/>
                <a:gd name="T68" fmla="+- 0 5215 5090"/>
                <a:gd name="T69" fmla="*/ T68 w 860"/>
                <a:gd name="T70" fmla="+- 0 1529 1454"/>
                <a:gd name="T71" fmla="*/ 1529 h 680"/>
                <a:gd name="T72" fmla="+- 0 5599 5090"/>
                <a:gd name="T73" fmla="*/ T72 w 860"/>
                <a:gd name="T74" fmla="+- 0 1541 1454"/>
                <a:gd name="T75" fmla="*/ 1541 h 680"/>
                <a:gd name="T76" fmla="+- 0 5388 5090"/>
                <a:gd name="T77" fmla="*/ T76 w 860"/>
                <a:gd name="T78" fmla="+- 0 1553 1454"/>
                <a:gd name="T79" fmla="*/ 1553 h 680"/>
                <a:gd name="T80" fmla="+- 0 5335 5090"/>
                <a:gd name="T81" fmla="*/ T80 w 860"/>
                <a:gd name="T82" fmla="+- 0 1589 1454"/>
                <a:gd name="T83" fmla="*/ 1589 h 680"/>
                <a:gd name="T84" fmla="+- 0 5347 5090"/>
                <a:gd name="T85" fmla="*/ T84 w 860"/>
                <a:gd name="T86" fmla="+- 0 1653 1454"/>
                <a:gd name="T87" fmla="*/ 1653 h 680"/>
                <a:gd name="T88" fmla="+- 0 5594 5090"/>
                <a:gd name="T89" fmla="*/ T88 w 860"/>
                <a:gd name="T90" fmla="+- 0 1670 1454"/>
                <a:gd name="T91" fmla="*/ 1670 h 680"/>
                <a:gd name="T92" fmla="+- 0 5501 5090"/>
                <a:gd name="T93" fmla="*/ T92 w 860"/>
                <a:gd name="T94" fmla="+- 0 1682 1454"/>
                <a:gd name="T95" fmla="*/ 1682 h 680"/>
                <a:gd name="T96" fmla="+- 0 5388 5090"/>
                <a:gd name="T97" fmla="*/ T96 w 860"/>
                <a:gd name="T98" fmla="+- 0 1670 1454"/>
                <a:gd name="T99" fmla="*/ 1670 h 680"/>
                <a:gd name="T100" fmla="+- 0 5443 5090"/>
                <a:gd name="T101" fmla="*/ T100 w 860"/>
                <a:gd name="T102" fmla="+- 0 1635 1454"/>
                <a:gd name="T103" fmla="*/ 1635 h 680"/>
                <a:gd name="T104" fmla="+- 0 5431 5090"/>
                <a:gd name="T105" fmla="*/ T104 w 860"/>
                <a:gd name="T106" fmla="+- 0 1570 1454"/>
                <a:gd name="T107" fmla="*/ 1570 h 680"/>
                <a:gd name="T108" fmla="+- 0 5594 5090"/>
                <a:gd name="T109" fmla="*/ T108 w 860"/>
                <a:gd name="T110" fmla="+- 0 1553 1454"/>
                <a:gd name="T111" fmla="*/ 1553 h 680"/>
                <a:gd name="T112" fmla="+- 0 5585 5090"/>
                <a:gd name="T113" fmla="*/ T112 w 860"/>
                <a:gd name="T114" fmla="+- 0 1613 1454"/>
                <a:gd name="T115" fmla="*/ 1613 h 680"/>
                <a:gd name="T116" fmla="+- 0 5594 5090"/>
                <a:gd name="T117" fmla="*/ T116 w 860"/>
                <a:gd name="T118" fmla="+- 0 1670 1454"/>
                <a:gd name="T119" fmla="*/ 1670 h 680"/>
                <a:gd name="T120" fmla="+- 0 5206 5090"/>
                <a:gd name="T121" fmla="*/ T120 w 860"/>
                <a:gd name="T122" fmla="+- 0 1759 1454"/>
                <a:gd name="T123" fmla="*/ 1759 h 680"/>
                <a:gd name="T124" fmla="+- 0 5215 5090"/>
                <a:gd name="T125" fmla="*/ T124 w 860"/>
                <a:gd name="T126" fmla="+- 0 1697 1454"/>
                <a:gd name="T127" fmla="*/ 1697 h 680"/>
                <a:gd name="T128" fmla="+- 0 5294 5090"/>
                <a:gd name="T129" fmla="*/ T128 w 860"/>
                <a:gd name="T130" fmla="+- 0 1704 1454"/>
                <a:gd name="T131" fmla="*/ 1704 h 680"/>
                <a:gd name="T132" fmla="+- 0 5227 5090"/>
                <a:gd name="T133" fmla="*/ T132 w 860"/>
                <a:gd name="T134" fmla="+- 0 1762 1454"/>
                <a:gd name="T135" fmla="*/ 1762 h 680"/>
                <a:gd name="T136" fmla="+- 0 5598 5090"/>
                <a:gd name="T137" fmla="*/ T136 w 860"/>
                <a:gd name="T138" fmla="+- 0 1682 1454"/>
                <a:gd name="T139" fmla="*/ 1682 h 680"/>
                <a:gd name="T140" fmla="+- 0 5362 5090"/>
                <a:gd name="T141" fmla="*/ T140 w 860"/>
                <a:gd name="T142" fmla="+- 0 1742 1454"/>
                <a:gd name="T143" fmla="*/ 1742 h 680"/>
                <a:gd name="T144" fmla="+- 0 5294 5090"/>
                <a:gd name="T145" fmla="*/ T144 w 860"/>
                <a:gd name="T146" fmla="+- 0 1704 1454"/>
                <a:gd name="T147" fmla="*/ 1704 h 680"/>
                <a:gd name="T148" fmla="+- 0 5453 5090"/>
                <a:gd name="T149" fmla="*/ T148 w 860"/>
                <a:gd name="T150" fmla="+- 0 1728 1454"/>
                <a:gd name="T151" fmla="*/ 1728 h 680"/>
                <a:gd name="T152" fmla="+- 0 5770 5090"/>
                <a:gd name="T153" fmla="*/ T152 w 860"/>
                <a:gd name="T154" fmla="+- 0 1992 1454"/>
                <a:gd name="T155" fmla="*/ 1992 h 680"/>
                <a:gd name="T156" fmla="+- 0 5653 5090"/>
                <a:gd name="T157" fmla="*/ T156 w 860"/>
                <a:gd name="T158" fmla="+- 0 1764 1454"/>
                <a:gd name="T159" fmla="*/ 1764 h 680"/>
                <a:gd name="T160" fmla="+- 0 5791 5090"/>
                <a:gd name="T161" fmla="*/ T160 w 860"/>
                <a:gd name="T162" fmla="+- 0 1817 1454"/>
                <a:gd name="T163" fmla="*/ 1817 h 680"/>
                <a:gd name="T164" fmla="+- 0 5825 5090"/>
                <a:gd name="T165" fmla="*/ T164 w 860"/>
                <a:gd name="T166" fmla="+- 0 1862 1454"/>
                <a:gd name="T167" fmla="*/ 1862 h 680"/>
                <a:gd name="T168" fmla="+- 0 5813 5090"/>
                <a:gd name="T169" fmla="*/ T168 w 860"/>
                <a:gd name="T170" fmla="+- 0 1817 1454"/>
                <a:gd name="T171" fmla="*/ 1817 h 680"/>
                <a:gd name="T172" fmla="+- 0 5846 5090"/>
                <a:gd name="T173" fmla="*/ T172 w 860"/>
                <a:gd name="T174" fmla="+- 0 2134 1454"/>
                <a:gd name="T175" fmla="*/ 2134 h 680"/>
                <a:gd name="T176" fmla="+- 0 5323 5090"/>
                <a:gd name="T177" fmla="*/ T176 w 860"/>
                <a:gd name="T178" fmla="+- 0 2081 1454"/>
                <a:gd name="T179" fmla="*/ 2081 h 680"/>
                <a:gd name="T180" fmla="+- 0 5402 5090"/>
                <a:gd name="T181" fmla="*/ T180 w 860"/>
                <a:gd name="T182" fmla="+- 0 2028 1454"/>
                <a:gd name="T183" fmla="*/ 2028 h 680"/>
                <a:gd name="T184" fmla="+- 0 5834 5090"/>
                <a:gd name="T185" fmla="*/ T184 w 860"/>
                <a:gd name="T186" fmla="+- 0 2041 1454"/>
                <a:gd name="T187" fmla="*/ 2041 h 680"/>
                <a:gd name="T188" fmla="+- 0 5846 5090"/>
                <a:gd name="T189" fmla="*/ T188 w 860"/>
                <a:gd name="T190" fmla="+- 0 2134 1454"/>
                <a:gd name="T191" fmla="*/ 2134 h 68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</a:cxnLst>
              <a:rect l="0" t="0" r="r" b="b"/>
              <a:pathLst>
                <a:path w="860" h="680">
                  <a:moveTo>
                    <a:pt x="701" y="317"/>
                  </a:moveTo>
                  <a:lnTo>
                    <a:pt x="640" y="305"/>
                  </a:lnTo>
                  <a:lnTo>
                    <a:pt x="590" y="270"/>
                  </a:lnTo>
                  <a:lnTo>
                    <a:pt x="555" y="220"/>
                  </a:lnTo>
                  <a:lnTo>
                    <a:pt x="543" y="159"/>
                  </a:lnTo>
                  <a:lnTo>
                    <a:pt x="555" y="97"/>
                  </a:lnTo>
                  <a:lnTo>
                    <a:pt x="590" y="46"/>
                  </a:lnTo>
                  <a:lnTo>
                    <a:pt x="640" y="13"/>
                  </a:lnTo>
                  <a:lnTo>
                    <a:pt x="701" y="0"/>
                  </a:lnTo>
                  <a:lnTo>
                    <a:pt x="763" y="13"/>
                  </a:lnTo>
                  <a:lnTo>
                    <a:pt x="814" y="46"/>
                  </a:lnTo>
                  <a:lnTo>
                    <a:pt x="847" y="97"/>
                  </a:lnTo>
                  <a:lnTo>
                    <a:pt x="860" y="159"/>
                  </a:lnTo>
                  <a:lnTo>
                    <a:pt x="847" y="220"/>
                  </a:lnTo>
                  <a:lnTo>
                    <a:pt x="814" y="270"/>
                  </a:lnTo>
                  <a:lnTo>
                    <a:pt x="763" y="305"/>
                  </a:lnTo>
                  <a:lnTo>
                    <a:pt x="701" y="317"/>
                  </a:lnTo>
                  <a:close/>
                  <a:moveTo>
                    <a:pt x="32" y="128"/>
                  </a:moveTo>
                  <a:lnTo>
                    <a:pt x="0" y="75"/>
                  </a:lnTo>
                  <a:lnTo>
                    <a:pt x="116" y="12"/>
                  </a:lnTo>
                  <a:lnTo>
                    <a:pt x="125" y="5"/>
                  </a:lnTo>
                  <a:lnTo>
                    <a:pt x="140" y="8"/>
                  </a:lnTo>
                  <a:lnTo>
                    <a:pt x="149" y="15"/>
                  </a:lnTo>
                  <a:lnTo>
                    <a:pt x="204" y="65"/>
                  </a:lnTo>
                  <a:lnTo>
                    <a:pt x="392" y="65"/>
                  </a:lnTo>
                  <a:lnTo>
                    <a:pt x="401" y="75"/>
                  </a:lnTo>
                  <a:lnTo>
                    <a:pt x="125" y="75"/>
                  </a:lnTo>
                  <a:lnTo>
                    <a:pt x="32" y="128"/>
                  </a:lnTo>
                  <a:close/>
                  <a:moveTo>
                    <a:pt x="392" y="65"/>
                  </a:moveTo>
                  <a:lnTo>
                    <a:pt x="204" y="65"/>
                  </a:lnTo>
                  <a:lnTo>
                    <a:pt x="224" y="49"/>
                  </a:lnTo>
                  <a:lnTo>
                    <a:pt x="247" y="37"/>
                  </a:lnTo>
                  <a:lnTo>
                    <a:pt x="272" y="29"/>
                  </a:lnTo>
                  <a:lnTo>
                    <a:pt x="298" y="27"/>
                  </a:lnTo>
                  <a:lnTo>
                    <a:pt x="332" y="31"/>
                  </a:lnTo>
                  <a:lnTo>
                    <a:pt x="363" y="43"/>
                  </a:lnTo>
                  <a:lnTo>
                    <a:pt x="390" y="62"/>
                  </a:lnTo>
                  <a:lnTo>
                    <a:pt x="392" y="65"/>
                  </a:lnTo>
                  <a:close/>
                  <a:moveTo>
                    <a:pt x="509" y="87"/>
                  </a:moveTo>
                  <a:lnTo>
                    <a:pt x="411" y="87"/>
                  </a:lnTo>
                  <a:lnTo>
                    <a:pt x="516" y="70"/>
                  </a:lnTo>
                  <a:lnTo>
                    <a:pt x="509" y="87"/>
                  </a:lnTo>
                  <a:close/>
                  <a:moveTo>
                    <a:pt x="399" y="243"/>
                  </a:moveTo>
                  <a:lnTo>
                    <a:pt x="125" y="243"/>
                  </a:lnTo>
                  <a:lnTo>
                    <a:pt x="173" y="200"/>
                  </a:lnTo>
                  <a:lnTo>
                    <a:pt x="170" y="189"/>
                  </a:lnTo>
                  <a:lnTo>
                    <a:pt x="168" y="179"/>
                  </a:lnTo>
                  <a:lnTo>
                    <a:pt x="166" y="169"/>
                  </a:lnTo>
                  <a:lnTo>
                    <a:pt x="166" y="159"/>
                  </a:lnTo>
                  <a:lnTo>
                    <a:pt x="166" y="148"/>
                  </a:lnTo>
                  <a:lnTo>
                    <a:pt x="168" y="137"/>
                  </a:lnTo>
                  <a:lnTo>
                    <a:pt x="170" y="126"/>
                  </a:lnTo>
                  <a:lnTo>
                    <a:pt x="173" y="116"/>
                  </a:lnTo>
                  <a:lnTo>
                    <a:pt x="125" y="75"/>
                  </a:lnTo>
                  <a:lnTo>
                    <a:pt x="401" y="75"/>
                  </a:lnTo>
                  <a:lnTo>
                    <a:pt x="411" y="87"/>
                  </a:lnTo>
                  <a:lnTo>
                    <a:pt x="509" y="87"/>
                  </a:lnTo>
                  <a:lnTo>
                    <a:pt x="507" y="90"/>
                  </a:lnTo>
                  <a:lnTo>
                    <a:pt x="504" y="99"/>
                  </a:lnTo>
                  <a:lnTo>
                    <a:pt x="298" y="99"/>
                  </a:lnTo>
                  <a:lnTo>
                    <a:pt x="276" y="103"/>
                  </a:lnTo>
                  <a:lnTo>
                    <a:pt x="257" y="116"/>
                  </a:lnTo>
                  <a:lnTo>
                    <a:pt x="245" y="135"/>
                  </a:lnTo>
                  <a:lnTo>
                    <a:pt x="240" y="159"/>
                  </a:lnTo>
                  <a:lnTo>
                    <a:pt x="245" y="181"/>
                  </a:lnTo>
                  <a:lnTo>
                    <a:pt x="257" y="199"/>
                  </a:lnTo>
                  <a:lnTo>
                    <a:pt x="276" y="212"/>
                  </a:lnTo>
                  <a:lnTo>
                    <a:pt x="298" y="216"/>
                  </a:lnTo>
                  <a:lnTo>
                    <a:pt x="504" y="216"/>
                  </a:lnTo>
                  <a:lnTo>
                    <a:pt x="507" y="226"/>
                  </a:lnTo>
                  <a:lnTo>
                    <a:pt x="508" y="228"/>
                  </a:lnTo>
                  <a:lnTo>
                    <a:pt x="411" y="228"/>
                  </a:lnTo>
                  <a:lnTo>
                    <a:pt x="399" y="243"/>
                  </a:lnTo>
                  <a:close/>
                  <a:moveTo>
                    <a:pt x="504" y="216"/>
                  </a:moveTo>
                  <a:lnTo>
                    <a:pt x="298" y="216"/>
                  </a:lnTo>
                  <a:lnTo>
                    <a:pt x="322" y="212"/>
                  </a:lnTo>
                  <a:lnTo>
                    <a:pt x="341" y="199"/>
                  </a:lnTo>
                  <a:lnTo>
                    <a:pt x="353" y="181"/>
                  </a:lnTo>
                  <a:lnTo>
                    <a:pt x="358" y="159"/>
                  </a:lnTo>
                  <a:lnTo>
                    <a:pt x="353" y="135"/>
                  </a:lnTo>
                  <a:lnTo>
                    <a:pt x="341" y="116"/>
                  </a:lnTo>
                  <a:lnTo>
                    <a:pt x="322" y="103"/>
                  </a:lnTo>
                  <a:lnTo>
                    <a:pt x="298" y="99"/>
                  </a:lnTo>
                  <a:lnTo>
                    <a:pt x="504" y="99"/>
                  </a:lnTo>
                  <a:lnTo>
                    <a:pt x="500" y="112"/>
                  </a:lnTo>
                  <a:lnTo>
                    <a:pt x="496" y="134"/>
                  </a:lnTo>
                  <a:lnTo>
                    <a:pt x="495" y="159"/>
                  </a:lnTo>
                  <a:lnTo>
                    <a:pt x="496" y="182"/>
                  </a:lnTo>
                  <a:lnTo>
                    <a:pt x="500" y="204"/>
                  </a:lnTo>
                  <a:lnTo>
                    <a:pt x="504" y="216"/>
                  </a:lnTo>
                  <a:close/>
                  <a:moveTo>
                    <a:pt x="137" y="308"/>
                  </a:moveTo>
                  <a:lnTo>
                    <a:pt x="120" y="308"/>
                  </a:lnTo>
                  <a:lnTo>
                    <a:pt x="116" y="305"/>
                  </a:lnTo>
                  <a:lnTo>
                    <a:pt x="0" y="240"/>
                  </a:lnTo>
                  <a:lnTo>
                    <a:pt x="32" y="188"/>
                  </a:lnTo>
                  <a:lnTo>
                    <a:pt x="125" y="243"/>
                  </a:lnTo>
                  <a:lnTo>
                    <a:pt x="399" y="243"/>
                  </a:lnTo>
                  <a:lnTo>
                    <a:pt x="393" y="250"/>
                  </a:lnTo>
                  <a:lnTo>
                    <a:pt x="204" y="250"/>
                  </a:lnTo>
                  <a:lnTo>
                    <a:pt x="149" y="300"/>
                  </a:lnTo>
                  <a:lnTo>
                    <a:pt x="144" y="305"/>
                  </a:lnTo>
                  <a:lnTo>
                    <a:pt x="137" y="308"/>
                  </a:lnTo>
                  <a:close/>
                  <a:moveTo>
                    <a:pt x="516" y="248"/>
                  </a:moveTo>
                  <a:lnTo>
                    <a:pt x="411" y="228"/>
                  </a:lnTo>
                  <a:lnTo>
                    <a:pt x="508" y="228"/>
                  </a:lnTo>
                  <a:lnTo>
                    <a:pt x="516" y="248"/>
                  </a:lnTo>
                  <a:close/>
                  <a:moveTo>
                    <a:pt x="298" y="291"/>
                  </a:moveTo>
                  <a:lnTo>
                    <a:pt x="272" y="288"/>
                  </a:lnTo>
                  <a:lnTo>
                    <a:pt x="247" y="279"/>
                  </a:lnTo>
                  <a:lnTo>
                    <a:pt x="224" y="267"/>
                  </a:lnTo>
                  <a:lnTo>
                    <a:pt x="204" y="250"/>
                  </a:lnTo>
                  <a:lnTo>
                    <a:pt x="393" y="250"/>
                  </a:lnTo>
                  <a:lnTo>
                    <a:pt x="390" y="254"/>
                  </a:lnTo>
                  <a:lnTo>
                    <a:pt x="363" y="274"/>
                  </a:lnTo>
                  <a:lnTo>
                    <a:pt x="332" y="286"/>
                  </a:lnTo>
                  <a:lnTo>
                    <a:pt x="298" y="291"/>
                  </a:lnTo>
                  <a:close/>
                  <a:moveTo>
                    <a:pt x="680" y="538"/>
                  </a:moveTo>
                  <a:lnTo>
                    <a:pt x="365" y="538"/>
                  </a:lnTo>
                  <a:lnTo>
                    <a:pt x="531" y="274"/>
                  </a:lnTo>
                  <a:lnTo>
                    <a:pt x="563" y="310"/>
                  </a:lnTo>
                  <a:lnTo>
                    <a:pt x="603" y="338"/>
                  </a:lnTo>
                  <a:lnTo>
                    <a:pt x="650" y="356"/>
                  </a:lnTo>
                  <a:lnTo>
                    <a:pt x="701" y="363"/>
                  </a:lnTo>
                  <a:lnTo>
                    <a:pt x="734" y="363"/>
                  </a:lnTo>
                  <a:lnTo>
                    <a:pt x="711" y="406"/>
                  </a:lnTo>
                  <a:lnTo>
                    <a:pt x="735" y="408"/>
                  </a:lnTo>
                  <a:lnTo>
                    <a:pt x="680" y="538"/>
                  </a:lnTo>
                  <a:close/>
                  <a:moveTo>
                    <a:pt x="734" y="363"/>
                  </a:moveTo>
                  <a:lnTo>
                    <a:pt x="723" y="363"/>
                  </a:lnTo>
                  <a:lnTo>
                    <a:pt x="735" y="360"/>
                  </a:lnTo>
                  <a:lnTo>
                    <a:pt x="734" y="363"/>
                  </a:lnTo>
                  <a:close/>
                  <a:moveTo>
                    <a:pt x="756" y="680"/>
                  </a:moveTo>
                  <a:lnTo>
                    <a:pt x="226" y="680"/>
                  </a:lnTo>
                  <a:lnTo>
                    <a:pt x="226" y="660"/>
                  </a:lnTo>
                  <a:lnTo>
                    <a:pt x="233" y="627"/>
                  </a:lnTo>
                  <a:lnTo>
                    <a:pt x="251" y="599"/>
                  </a:lnTo>
                  <a:lnTo>
                    <a:pt x="279" y="581"/>
                  </a:lnTo>
                  <a:lnTo>
                    <a:pt x="312" y="574"/>
                  </a:lnTo>
                  <a:lnTo>
                    <a:pt x="713" y="574"/>
                  </a:lnTo>
                  <a:lnTo>
                    <a:pt x="730" y="577"/>
                  </a:lnTo>
                  <a:lnTo>
                    <a:pt x="744" y="587"/>
                  </a:lnTo>
                  <a:lnTo>
                    <a:pt x="753" y="600"/>
                  </a:lnTo>
                  <a:lnTo>
                    <a:pt x="756" y="617"/>
                  </a:lnTo>
                  <a:lnTo>
                    <a:pt x="756" y="68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25" name="Freeform 124"/>
            <p:cNvSpPr>
              <a:spLocks/>
            </p:cNvSpPr>
            <p:nvPr/>
          </p:nvSpPr>
          <p:spPr bwMode="auto">
            <a:xfrm>
              <a:off x="3480" y="1080"/>
              <a:ext cx="872" cy="562"/>
            </a:xfrm>
            <a:custGeom>
              <a:avLst/>
              <a:gdLst>
                <a:gd name="T0" fmla="+- 0 4070 3480"/>
                <a:gd name="T1" fmla="*/ T0 w 872"/>
                <a:gd name="T2" fmla="+- 0 1642 1080"/>
                <a:gd name="T3" fmla="*/ 1642 h 562"/>
                <a:gd name="T4" fmla="+- 0 4070 3480"/>
                <a:gd name="T5" fmla="*/ T4 w 872"/>
                <a:gd name="T6" fmla="+- 0 1500 1080"/>
                <a:gd name="T7" fmla="*/ 1500 h 562"/>
                <a:gd name="T8" fmla="+- 0 3480 3480"/>
                <a:gd name="T9" fmla="*/ T8 w 872"/>
                <a:gd name="T10" fmla="+- 0 1500 1080"/>
                <a:gd name="T11" fmla="*/ 1500 h 562"/>
                <a:gd name="T12" fmla="+- 0 3480 3480"/>
                <a:gd name="T13" fmla="*/ T12 w 872"/>
                <a:gd name="T14" fmla="+- 0 1222 1080"/>
                <a:gd name="T15" fmla="*/ 1222 h 562"/>
                <a:gd name="T16" fmla="+- 0 4070 3480"/>
                <a:gd name="T17" fmla="*/ T16 w 872"/>
                <a:gd name="T18" fmla="+- 0 1222 1080"/>
                <a:gd name="T19" fmla="*/ 1222 h 562"/>
                <a:gd name="T20" fmla="+- 0 4070 3480"/>
                <a:gd name="T21" fmla="*/ T20 w 872"/>
                <a:gd name="T22" fmla="+- 0 1080 1080"/>
                <a:gd name="T23" fmla="*/ 1080 h 562"/>
                <a:gd name="T24" fmla="+- 0 4351 3480"/>
                <a:gd name="T25" fmla="*/ T24 w 872"/>
                <a:gd name="T26" fmla="+- 0 1361 1080"/>
                <a:gd name="T27" fmla="*/ 1361 h 562"/>
                <a:gd name="T28" fmla="+- 0 4070 3480"/>
                <a:gd name="T29" fmla="*/ T28 w 872"/>
                <a:gd name="T30" fmla="+- 0 1642 1080"/>
                <a:gd name="T31" fmla="*/ 1642 h 56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</a:cxnLst>
              <a:rect l="0" t="0" r="r" b="b"/>
              <a:pathLst>
                <a:path w="872" h="562">
                  <a:moveTo>
                    <a:pt x="590" y="562"/>
                  </a:moveTo>
                  <a:lnTo>
                    <a:pt x="590" y="420"/>
                  </a:lnTo>
                  <a:lnTo>
                    <a:pt x="0" y="420"/>
                  </a:lnTo>
                  <a:lnTo>
                    <a:pt x="0" y="142"/>
                  </a:lnTo>
                  <a:lnTo>
                    <a:pt x="590" y="142"/>
                  </a:lnTo>
                  <a:lnTo>
                    <a:pt x="590" y="0"/>
                  </a:lnTo>
                  <a:lnTo>
                    <a:pt x="871" y="281"/>
                  </a:lnTo>
                  <a:lnTo>
                    <a:pt x="590" y="562"/>
                  </a:lnTo>
                  <a:close/>
                </a:path>
              </a:pathLst>
            </a:custGeom>
            <a:solidFill>
              <a:srgbClr val="1D28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26" name="AutoShape 818"/>
            <p:cNvSpPr>
              <a:spLocks/>
            </p:cNvSpPr>
            <p:nvPr/>
          </p:nvSpPr>
          <p:spPr bwMode="auto">
            <a:xfrm>
              <a:off x="3472" y="1063"/>
              <a:ext cx="888" cy="596"/>
            </a:xfrm>
            <a:custGeom>
              <a:avLst/>
              <a:gdLst>
                <a:gd name="T0" fmla="+- 0 4063 3473"/>
                <a:gd name="T1" fmla="*/ T0 w 888"/>
                <a:gd name="T2" fmla="+- 0 1063 1063"/>
                <a:gd name="T3" fmla="*/ 1063 h 596"/>
                <a:gd name="T4" fmla="+- 0 4078 3473"/>
                <a:gd name="T5" fmla="*/ T4 w 888"/>
                <a:gd name="T6" fmla="+- 0 1080 1063"/>
                <a:gd name="T7" fmla="*/ 1080 h 596"/>
                <a:gd name="T8" fmla="+- 0 4078 3473"/>
                <a:gd name="T9" fmla="*/ T8 w 888"/>
                <a:gd name="T10" fmla="+- 0 1099 1063"/>
                <a:gd name="T11" fmla="*/ 1099 h 596"/>
                <a:gd name="T12" fmla="+- 0 4070 3473"/>
                <a:gd name="T13" fmla="*/ T12 w 888"/>
                <a:gd name="T14" fmla="+- 0 1214 1063"/>
                <a:gd name="T15" fmla="*/ 1214 h 596"/>
                <a:gd name="T16" fmla="+- 0 4078 3473"/>
                <a:gd name="T17" fmla="*/ T16 w 888"/>
                <a:gd name="T18" fmla="+- 0 1099 1063"/>
                <a:gd name="T19" fmla="*/ 1099 h 596"/>
                <a:gd name="T20" fmla="+- 0 4078 3473"/>
                <a:gd name="T21" fmla="*/ T20 w 888"/>
                <a:gd name="T22" fmla="+- 0 1080 1063"/>
                <a:gd name="T23" fmla="*/ 1080 h 596"/>
                <a:gd name="T24" fmla="+- 0 4339 3473"/>
                <a:gd name="T25" fmla="*/ T24 w 888"/>
                <a:gd name="T26" fmla="+- 0 1361 1063"/>
                <a:gd name="T27" fmla="*/ 1361 h 596"/>
                <a:gd name="T28" fmla="+- 0 4078 3473"/>
                <a:gd name="T29" fmla="*/ T28 w 888"/>
                <a:gd name="T30" fmla="+- 0 1080 1063"/>
                <a:gd name="T31" fmla="*/ 1080 h 596"/>
                <a:gd name="T32" fmla="+- 0 4356 3473"/>
                <a:gd name="T33" fmla="*/ T32 w 888"/>
                <a:gd name="T34" fmla="+- 0 1356 1063"/>
                <a:gd name="T35" fmla="*/ 1356 h 596"/>
                <a:gd name="T36" fmla="+- 0 4339 3473"/>
                <a:gd name="T37" fmla="*/ T36 w 888"/>
                <a:gd name="T38" fmla="+- 0 1361 1063"/>
                <a:gd name="T39" fmla="*/ 1361 h 596"/>
                <a:gd name="T40" fmla="+- 0 3473 3473"/>
                <a:gd name="T41" fmla="*/ T40 w 888"/>
                <a:gd name="T42" fmla="+- 0 1510 1063"/>
                <a:gd name="T43" fmla="*/ 1510 h 596"/>
                <a:gd name="T44" fmla="+- 0 4063 3473"/>
                <a:gd name="T45" fmla="*/ T44 w 888"/>
                <a:gd name="T46" fmla="+- 0 1214 1063"/>
                <a:gd name="T47" fmla="*/ 1214 h 596"/>
                <a:gd name="T48" fmla="+- 0 3487 3473"/>
                <a:gd name="T49" fmla="*/ T48 w 888"/>
                <a:gd name="T50" fmla="+- 0 1222 1063"/>
                <a:gd name="T51" fmla="*/ 1222 h 596"/>
                <a:gd name="T52" fmla="+- 0 3487 3473"/>
                <a:gd name="T53" fmla="*/ T52 w 888"/>
                <a:gd name="T54" fmla="+- 0 1229 1063"/>
                <a:gd name="T55" fmla="*/ 1229 h 596"/>
                <a:gd name="T56" fmla="+- 0 3480 3473"/>
                <a:gd name="T57" fmla="*/ T56 w 888"/>
                <a:gd name="T58" fmla="+- 0 1493 1063"/>
                <a:gd name="T59" fmla="*/ 1493 h 596"/>
                <a:gd name="T60" fmla="+- 0 4063 3473"/>
                <a:gd name="T61" fmla="*/ T60 w 888"/>
                <a:gd name="T62" fmla="+- 0 1500 1063"/>
                <a:gd name="T63" fmla="*/ 1500 h 596"/>
                <a:gd name="T64" fmla="+- 0 4078 3473"/>
                <a:gd name="T65" fmla="*/ T64 w 888"/>
                <a:gd name="T66" fmla="+- 0 1229 1063"/>
                <a:gd name="T67" fmla="*/ 1229 h 596"/>
                <a:gd name="T68" fmla="+- 0 3487 3473"/>
                <a:gd name="T69" fmla="*/ T68 w 888"/>
                <a:gd name="T70" fmla="+- 0 1222 1063"/>
                <a:gd name="T71" fmla="*/ 1222 h 596"/>
                <a:gd name="T72" fmla="+- 0 4070 3473"/>
                <a:gd name="T73" fmla="*/ T72 w 888"/>
                <a:gd name="T74" fmla="+- 0 1214 1063"/>
                <a:gd name="T75" fmla="*/ 1214 h 596"/>
                <a:gd name="T76" fmla="+- 0 4078 3473"/>
                <a:gd name="T77" fmla="*/ T76 w 888"/>
                <a:gd name="T78" fmla="+- 0 1229 1063"/>
                <a:gd name="T79" fmla="*/ 1229 h 596"/>
                <a:gd name="T80" fmla="+- 0 3480 3473"/>
                <a:gd name="T81" fmla="*/ T80 w 888"/>
                <a:gd name="T82" fmla="+- 0 1229 1063"/>
                <a:gd name="T83" fmla="*/ 1229 h 596"/>
                <a:gd name="T84" fmla="+- 0 3487 3473"/>
                <a:gd name="T85" fmla="*/ T84 w 888"/>
                <a:gd name="T86" fmla="+- 0 1229 1063"/>
                <a:gd name="T87" fmla="*/ 1229 h 596"/>
                <a:gd name="T88" fmla="+- 0 4339 3473"/>
                <a:gd name="T89" fmla="*/ T88 w 888"/>
                <a:gd name="T90" fmla="+- 0 1361 1063"/>
                <a:gd name="T91" fmla="*/ 1361 h 596"/>
                <a:gd name="T92" fmla="+- 0 4344 3473"/>
                <a:gd name="T93" fmla="*/ T92 w 888"/>
                <a:gd name="T94" fmla="+- 0 1366 1063"/>
                <a:gd name="T95" fmla="*/ 1366 h 596"/>
                <a:gd name="T96" fmla="+- 0 4344 3473"/>
                <a:gd name="T97" fmla="*/ T96 w 888"/>
                <a:gd name="T98" fmla="+- 0 1366 1063"/>
                <a:gd name="T99" fmla="*/ 1366 h 596"/>
                <a:gd name="T100" fmla="+- 0 4356 3473"/>
                <a:gd name="T101" fmla="*/ T100 w 888"/>
                <a:gd name="T102" fmla="+- 0 1356 1063"/>
                <a:gd name="T103" fmla="*/ 1356 h 596"/>
                <a:gd name="T104" fmla="+- 0 4356 3473"/>
                <a:gd name="T105" fmla="*/ T104 w 888"/>
                <a:gd name="T106" fmla="+- 0 1366 1063"/>
                <a:gd name="T107" fmla="*/ 1366 h 596"/>
                <a:gd name="T108" fmla="+- 0 4078 3473"/>
                <a:gd name="T109" fmla="*/ T108 w 888"/>
                <a:gd name="T110" fmla="+- 0 1642 1063"/>
                <a:gd name="T111" fmla="*/ 1642 h 596"/>
                <a:gd name="T112" fmla="+- 0 4339 3473"/>
                <a:gd name="T113" fmla="*/ T112 w 888"/>
                <a:gd name="T114" fmla="+- 0 1361 1063"/>
                <a:gd name="T115" fmla="*/ 1361 h 596"/>
                <a:gd name="T116" fmla="+- 0 4356 3473"/>
                <a:gd name="T117" fmla="*/ T116 w 888"/>
                <a:gd name="T118" fmla="+- 0 1366 1063"/>
                <a:gd name="T119" fmla="*/ 1366 h 596"/>
                <a:gd name="T120" fmla="+- 0 3487 3473"/>
                <a:gd name="T121" fmla="*/ T120 w 888"/>
                <a:gd name="T122" fmla="+- 0 1500 1063"/>
                <a:gd name="T123" fmla="*/ 1500 h 596"/>
                <a:gd name="T124" fmla="+- 0 3487 3473"/>
                <a:gd name="T125" fmla="*/ T124 w 888"/>
                <a:gd name="T126" fmla="+- 0 1493 1063"/>
                <a:gd name="T127" fmla="*/ 1493 h 596"/>
                <a:gd name="T128" fmla="+- 0 4078 3473"/>
                <a:gd name="T129" fmla="*/ T128 w 888"/>
                <a:gd name="T130" fmla="+- 0 1510 1063"/>
                <a:gd name="T131" fmla="*/ 1510 h 596"/>
                <a:gd name="T132" fmla="+- 0 4063 3473"/>
                <a:gd name="T133" fmla="*/ T132 w 888"/>
                <a:gd name="T134" fmla="+- 0 1500 1063"/>
                <a:gd name="T135" fmla="*/ 1500 h 596"/>
                <a:gd name="T136" fmla="+- 0 3487 3473"/>
                <a:gd name="T137" fmla="*/ T136 w 888"/>
                <a:gd name="T138" fmla="+- 0 1493 1063"/>
                <a:gd name="T139" fmla="*/ 1493 h 596"/>
                <a:gd name="T140" fmla="+- 0 4078 3473"/>
                <a:gd name="T141" fmla="*/ T140 w 888"/>
                <a:gd name="T142" fmla="+- 0 1510 1063"/>
                <a:gd name="T143" fmla="*/ 1510 h 596"/>
                <a:gd name="T144" fmla="+- 0 4063 3473"/>
                <a:gd name="T145" fmla="*/ T144 w 888"/>
                <a:gd name="T146" fmla="+- 0 1500 1063"/>
                <a:gd name="T147" fmla="*/ 1500 h 596"/>
                <a:gd name="T148" fmla="+- 0 4078 3473"/>
                <a:gd name="T149" fmla="*/ T148 w 888"/>
                <a:gd name="T150" fmla="+- 0 1510 1063"/>
                <a:gd name="T151" fmla="*/ 1510 h 596"/>
                <a:gd name="T152" fmla="+- 0 4066 3473"/>
                <a:gd name="T153" fmla="*/ T152 w 888"/>
                <a:gd name="T154" fmla="+- 0 1637 1063"/>
                <a:gd name="T155" fmla="*/ 1637 h 596"/>
                <a:gd name="T156" fmla="+- 0 4080 3473"/>
                <a:gd name="T157" fmla="*/ T156 w 888"/>
                <a:gd name="T158" fmla="+- 0 1642 1063"/>
                <a:gd name="T159" fmla="*/ 1642 h 596"/>
                <a:gd name="T160" fmla="+- 0 4078 3473"/>
                <a:gd name="T161" fmla="*/ T160 w 888"/>
                <a:gd name="T162" fmla="+- 0 1642 1063"/>
                <a:gd name="T163" fmla="*/ 1642 h 596"/>
                <a:gd name="T164" fmla="+- 0 4078 3473"/>
                <a:gd name="T165" fmla="*/ T164 w 888"/>
                <a:gd name="T166" fmla="+- 0 1625 1063"/>
                <a:gd name="T167" fmla="*/ 1625 h 59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</a:cxnLst>
              <a:rect l="0" t="0" r="r" b="b"/>
              <a:pathLst>
                <a:path w="888" h="596">
                  <a:moveTo>
                    <a:pt x="590" y="159"/>
                  </a:moveTo>
                  <a:lnTo>
                    <a:pt x="590" y="0"/>
                  </a:lnTo>
                  <a:lnTo>
                    <a:pt x="607" y="17"/>
                  </a:lnTo>
                  <a:lnTo>
                    <a:pt x="605" y="17"/>
                  </a:lnTo>
                  <a:lnTo>
                    <a:pt x="593" y="24"/>
                  </a:lnTo>
                  <a:lnTo>
                    <a:pt x="605" y="36"/>
                  </a:lnTo>
                  <a:lnTo>
                    <a:pt x="605" y="151"/>
                  </a:lnTo>
                  <a:lnTo>
                    <a:pt x="597" y="151"/>
                  </a:lnTo>
                  <a:lnTo>
                    <a:pt x="590" y="159"/>
                  </a:lnTo>
                  <a:close/>
                  <a:moveTo>
                    <a:pt x="605" y="36"/>
                  </a:moveTo>
                  <a:lnTo>
                    <a:pt x="593" y="24"/>
                  </a:lnTo>
                  <a:lnTo>
                    <a:pt x="605" y="17"/>
                  </a:lnTo>
                  <a:lnTo>
                    <a:pt x="605" y="36"/>
                  </a:lnTo>
                  <a:close/>
                  <a:moveTo>
                    <a:pt x="866" y="298"/>
                  </a:moveTo>
                  <a:lnTo>
                    <a:pt x="605" y="36"/>
                  </a:lnTo>
                  <a:lnTo>
                    <a:pt x="605" y="17"/>
                  </a:lnTo>
                  <a:lnTo>
                    <a:pt x="607" y="17"/>
                  </a:lnTo>
                  <a:lnTo>
                    <a:pt x="883" y="293"/>
                  </a:lnTo>
                  <a:lnTo>
                    <a:pt x="871" y="293"/>
                  </a:lnTo>
                  <a:lnTo>
                    <a:pt x="866" y="298"/>
                  </a:lnTo>
                  <a:close/>
                  <a:moveTo>
                    <a:pt x="590" y="447"/>
                  </a:moveTo>
                  <a:lnTo>
                    <a:pt x="0" y="447"/>
                  </a:lnTo>
                  <a:lnTo>
                    <a:pt x="0" y="151"/>
                  </a:lnTo>
                  <a:lnTo>
                    <a:pt x="590" y="151"/>
                  </a:lnTo>
                  <a:lnTo>
                    <a:pt x="590" y="159"/>
                  </a:lnTo>
                  <a:lnTo>
                    <a:pt x="14" y="159"/>
                  </a:lnTo>
                  <a:lnTo>
                    <a:pt x="7" y="166"/>
                  </a:lnTo>
                  <a:lnTo>
                    <a:pt x="14" y="166"/>
                  </a:lnTo>
                  <a:lnTo>
                    <a:pt x="14" y="430"/>
                  </a:lnTo>
                  <a:lnTo>
                    <a:pt x="7" y="430"/>
                  </a:lnTo>
                  <a:lnTo>
                    <a:pt x="14" y="437"/>
                  </a:lnTo>
                  <a:lnTo>
                    <a:pt x="590" y="437"/>
                  </a:lnTo>
                  <a:lnTo>
                    <a:pt x="590" y="447"/>
                  </a:lnTo>
                  <a:close/>
                  <a:moveTo>
                    <a:pt x="605" y="166"/>
                  </a:moveTo>
                  <a:lnTo>
                    <a:pt x="14" y="166"/>
                  </a:lnTo>
                  <a:lnTo>
                    <a:pt x="14" y="159"/>
                  </a:lnTo>
                  <a:lnTo>
                    <a:pt x="590" y="159"/>
                  </a:lnTo>
                  <a:lnTo>
                    <a:pt x="597" y="151"/>
                  </a:lnTo>
                  <a:lnTo>
                    <a:pt x="605" y="151"/>
                  </a:lnTo>
                  <a:lnTo>
                    <a:pt x="605" y="166"/>
                  </a:lnTo>
                  <a:close/>
                  <a:moveTo>
                    <a:pt x="14" y="166"/>
                  </a:moveTo>
                  <a:lnTo>
                    <a:pt x="7" y="166"/>
                  </a:lnTo>
                  <a:lnTo>
                    <a:pt x="14" y="159"/>
                  </a:lnTo>
                  <a:lnTo>
                    <a:pt x="14" y="166"/>
                  </a:lnTo>
                  <a:close/>
                  <a:moveTo>
                    <a:pt x="871" y="303"/>
                  </a:moveTo>
                  <a:lnTo>
                    <a:pt x="866" y="298"/>
                  </a:lnTo>
                  <a:lnTo>
                    <a:pt x="871" y="293"/>
                  </a:lnTo>
                  <a:lnTo>
                    <a:pt x="871" y="303"/>
                  </a:lnTo>
                  <a:close/>
                  <a:moveTo>
                    <a:pt x="883" y="303"/>
                  </a:moveTo>
                  <a:lnTo>
                    <a:pt x="871" y="303"/>
                  </a:lnTo>
                  <a:lnTo>
                    <a:pt x="871" y="293"/>
                  </a:lnTo>
                  <a:lnTo>
                    <a:pt x="883" y="293"/>
                  </a:lnTo>
                  <a:lnTo>
                    <a:pt x="888" y="298"/>
                  </a:lnTo>
                  <a:lnTo>
                    <a:pt x="883" y="303"/>
                  </a:lnTo>
                  <a:close/>
                  <a:moveTo>
                    <a:pt x="607" y="579"/>
                  </a:moveTo>
                  <a:lnTo>
                    <a:pt x="605" y="579"/>
                  </a:lnTo>
                  <a:lnTo>
                    <a:pt x="605" y="562"/>
                  </a:lnTo>
                  <a:lnTo>
                    <a:pt x="866" y="298"/>
                  </a:lnTo>
                  <a:lnTo>
                    <a:pt x="871" y="303"/>
                  </a:lnTo>
                  <a:lnTo>
                    <a:pt x="883" y="303"/>
                  </a:lnTo>
                  <a:lnTo>
                    <a:pt x="607" y="579"/>
                  </a:lnTo>
                  <a:close/>
                  <a:moveTo>
                    <a:pt x="14" y="437"/>
                  </a:moveTo>
                  <a:lnTo>
                    <a:pt x="7" y="430"/>
                  </a:lnTo>
                  <a:lnTo>
                    <a:pt x="14" y="430"/>
                  </a:lnTo>
                  <a:lnTo>
                    <a:pt x="14" y="437"/>
                  </a:lnTo>
                  <a:close/>
                  <a:moveTo>
                    <a:pt x="605" y="447"/>
                  </a:moveTo>
                  <a:lnTo>
                    <a:pt x="597" y="447"/>
                  </a:lnTo>
                  <a:lnTo>
                    <a:pt x="590" y="437"/>
                  </a:lnTo>
                  <a:lnTo>
                    <a:pt x="14" y="437"/>
                  </a:lnTo>
                  <a:lnTo>
                    <a:pt x="14" y="430"/>
                  </a:lnTo>
                  <a:lnTo>
                    <a:pt x="605" y="430"/>
                  </a:lnTo>
                  <a:lnTo>
                    <a:pt x="605" y="447"/>
                  </a:lnTo>
                  <a:close/>
                  <a:moveTo>
                    <a:pt x="590" y="595"/>
                  </a:moveTo>
                  <a:lnTo>
                    <a:pt x="590" y="437"/>
                  </a:lnTo>
                  <a:lnTo>
                    <a:pt x="597" y="447"/>
                  </a:lnTo>
                  <a:lnTo>
                    <a:pt x="605" y="447"/>
                  </a:lnTo>
                  <a:lnTo>
                    <a:pt x="605" y="562"/>
                  </a:lnTo>
                  <a:lnTo>
                    <a:pt x="593" y="574"/>
                  </a:lnTo>
                  <a:lnTo>
                    <a:pt x="605" y="579"/>
                  </a:lnTo>
                  <a:lnTo>
                    <a:pt x="607" y="579"/>
                  </a:lnTo>
                  <a:lnTo>
                    <a:pt x="590" y="595"/>
                  </a:lnTo>
                  <a:close/>
                  <a:moveTo>
                    <a:pt x="605" y="579"/>
                  </a:moveTo>
                  <a:lnTo>
                    <a:pt x="593" y="574"/>
                  </a:lnTo>
                  <a:lnTo>
                    <a:pt x="605" y="562"/>
                  </a:lnTo>
                  <a:lnTo>
                    <a:pt x="605" y="57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27" name="Freeform 126"/>
            <p:cNvSpPr>
              <a:spLocks/>
            </p:cNvSpPr>
            <p:nvPr/>
          </p:nvSpPr>
          <p:spPr bwMode="auto">
            <a:xfrm>
              <a:off x="7672" y="1041"/>
              <a:ext cx="872" cy="560"/>
            </a:xfrm>
            <a:custGeom>
              <a:avLst/>
              <a:gdLst>
                <a:gd name="T0" fmla="+- 0 8263 7673"/>
                <a:gd name="T1" fmla="*/ T0 w 872"/>
                <a:gd name="T2" fmla="+- 0 1601 1042"/>
                <a:gd name="T3" fmla="*/ 1601 h 560"/>
                <a:gd name="T4" fmla="+- 0 8263 7673"/>
                <a:gd name="T5" fmla="*/ T4 w 872"/>
                <a:gd name="T6" fmla="+- 0 1462 1042"/>
                <a:gd name="T7" fmla="*/ 1462 h 560"/>
                <a:gd name="T8" fmla="+- 0 7673 7673"/>
                <a:gd name="T9" fmla="*/ T8 w 872"/>
                <a:gd name="T10" fmla="+- 0 1462 1042"/>
                <a:gd name="T11" fmla="*/ 1462 h 560"/>
                <a:gd name="T12" fmla="+- 0 7673 7673"/>
                <a:gd name="T13" fmla="*/ T12 w 872"/>
                <a:gd name="T14" fmla="+- 0 1181 1042"/>
                <a:gd name="T15" fmla="*/ 1181 h 560"/>
                <a:gd name="T16" fmla="+- 0 8263 7673"/>
                <a:gd name="T17" fmla="*/ T16 w 872"/>
                <a:gd name="T18" fmla="+- 0 1181 1042"/>
                <a:gd name="T19" fmla="*/ 1181 h 560"/>
                <a:gd name="T20" fmla="+- 0 8263 7673"/>
                <a:gd name="T21" fmla="*/ T20 w 872"/>
                <a:gd name="T22" fmla="+- 0 1042 1042"/>
                <a:gd name="T23" fmla="*/ 1042 h 560"/>
                <a:gd name="T24" fmla="+- 0 8544 7673"/>
                <a:gd name="T25" fmla="*/ T24 w 872"/>
                <a:gd name="T26" fmla="+- 0 1320 1042"/>
                <a:gd name="T27" fmla="*/ 1320 h 560"/>
                <a:gd name="T28" fmla="+- 0 8263 7673"/>
                <a:gd name="T29" fmla="*/ T28 w 872"/>
                <a:gd name="T30" fmla="+- 0 1601 1042"/>
                <a:gd name="T31" fmla="*/ 1601 h 56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</a:cxnLst>
              <a:rect l="0" t="0" r="r" b="b"/>
              <a:pathLst>
                <a:path w="872" h="560">
                  <a:moveTo>
                    <a:pt x="590" y="559"/>
                  </a:moveTo>
                  <a:lnTo>
                    <a:pt x="590" y="420"/>
                  </a:lnTo>
                  <a:lnTo>
                    <a:pt x="0" y="420"/>
                  </a:lnTo>
                  <a:lnTo>
                    <a:pt x="0" y="139"/>
                  </a:lnTo>
                  <a:lnTo>
                    <a:pt x="590" y="139"/>
                  </a:lnTo>
                  <a:lnTo>
                    <a:pt x="590" y="0"/>
                  </a:lnTo>
                  <a:lnTo>
                    <a:pt x="871" y="278"/>
                  </a:lnTo>
                  <a:lnTo>
                    <a:pt x="590" y="559"/>
                  </a:lnTo>
                  <a:close/>
                </a:path>
              </a:pathLst>
            </a:custGeom>
            <a:solidFill>
              <a:srgbClr val="1D28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28" name="AutoShape 816"/>
            <p:cNvSpPr>
              <a:spLocks/>
            </p:cNvSpPr>
            <p:nvPr/>
          </p:nvSpPr>
          <p:spPr bwMode="auto">
            <a:xfrm>
              <a:off x="7665" y="1022"/>
              <a:ext cx="888" cy="598"/>
            </a:xfrm>
            <a:custGeom>
              <a:avLst/>
              <a:gdLst>
                <a:gd name="T0" fmla="+- 0 8256 7666"/>
                <a:gd name="T1" fmla="*/ T0 w 888"/>
                <a:gd name="T2" fmla="+- 0 1022 1022"/>
                <a:gd name="T3" fmla="*/ 1022 h 598"/>
                <a:gd name="T4" fmla="+- 0 8270 7666"/>
                <a:gd name="T5" fmla="*/ T4 w 888"/>
                <a:gd name="T6" fmla="+- 0 1042 1022"/>
                <a:gd name="T7" fmla="*/ 1042 h 598"/>
                <a:gd name="T8" fmla="+- 0 8270 7666"/>
                <a:gd name="T9" fmla="*/ T8 w 888"/>
                <a:gd name="T10" fmla="+- 0 1059 1022"/>
                <a:gd name="T11" fmla="*/ 1059 h 598"/>
                <a:gd name="T12" fmla="+- 0 8263 7666"/>
                <a:gd name="T13" fmla="*/ T12 w 888"/>
                <a:gd name="T14" fmla="+- 0 1174 1022"/>
                <a:gd name="T15" fmla="*/ 1174 h 598"/>
                <a:gd name="T16" fmla="+- 0 8270 7666"/>
                <a:gd name="T17" fmla="*/ T16 w 888"/>
                <a:gd name="T18" fmla="+- 0 1059 1022"/>
                <a:gd name="T19" fmla="*/ 1059 h 598"/>
                <a:gd name="T20" fmla="+- 0 8270 7666"/>
                <a:gd name="T21" fmla="*/ T20 w 888"/>
                <a:gd name="T22" fmla="+- 0 1042 1022"/>
                <a:gd name="T23" fmla="*/ 1042 h 598"/>
                <a:gd name="T24" fmla="+- 0 8531 7666"/>
                <a:gd name="T25" fmla="*/ T24 w 888"/>
                <a:gd name="T26" fmla="+- 0 1321 1022"/>
                <a:gd name="T27" fmla="*/ 1321 h 598"/>
                <a:gd name="T28" fmla="+- 0 8270 7666"/>
                <a:gd name="T29" fmla="*/ T28 w 888"/>
                <a:gd name="T30" fmla="+- 0 1042 1022"/>
                <a:gd name="T31" fmla="*/ 1042 h 598"/>
                <a:gd name="T32" fmla="+- 0 8549 7666"/>
                <a:gd name="T33" fmla="*/ T32 w 888"/>
                <a:gd name="T34" fmla="+- 0 1315 1022"/>
                <a:gd name="T35" fmla="*/ 1315 h 598"/>
                <a:gd name="T36" fmla="+- 0 8531 7666"/>
                <a:gd name="T37" fmla="*/ T36 w 888"/>
                <a:gd name="T38" fmla="+- 0 1321 1022"/>
                <a:gd name="T39" fmla="*/ 1321 h 598"/>
                <a:gd name="T40" fmla="+- 0 7666 7666"/>
                <a:gd name="T41" fmla="*/ T40 w 888"/>
                <a:gd name="T42" fmla="+- 0 1469 1022"/>
                <a:gd name="T43" fmla="*/ 1469 h 598"/>
                <a:gd name="T44" fmla="+- 0 8256 7666"/>
                <a:gd name="T45" fmla="*/ T44 w 888"/>
                <a:gd name="T46" fmla="+- 0 1174 1022"/>
                <a:gd name="T47" fmla="*/ 1174 h 598"/>
                <a:gd name="T48" fmla="+- 0 7680 7666"/>
                <a:gd name="T49" fmla="*/ T48 w 888"/>
                <a:gd name="T50" fmla="+- 0 1181 1022"/>
                <a:gd name="T51" fmla="*/ 1181 h 598"/>
                <a:gd name="T52" fmla="+- 0 7680 7666"/>
                <a:gd name="T53" fmla="*/ T52 w 888"/>
                <a:gd name="T54" fmla="+- 0 1188 1022"/>
                <a:gd name="T55" fmla="*/ 1188 h 598"/>
                <a:gd name="T56" fmla="+- 0 7673 7666"/>
                <a:gd name="T57" fmla="*/ T56 w 888"/>
                <a:gd name="T58" fmla="+- 0 1454 1022"/>
                <a:gd name="T59" fmla="*/ 1454 h 598"/>
                <a:gd name="T60" fmla="+- 0 8256 7666"/>
                <a:gd name="T61" fmla="*/ T60 w 888"/>
                <a:gd name="T62" fmla="+- 0 1462 1022"/>
                <a:gd name="T63" fmla="*/ 1462 h 598"/>
                <a:gd name="T64" fmla="+- 0 8270 7666"/>
                <a:gd name="T65" fmla="*/ T64 w 888"/>
                <a:gd name="T66" fmla="+- 0 1188 1022"/>
                <a:gd name="T67" fmla="*/ 1188 h 598"/>
                <a:gd name="T68" fmla="+- 0 7680 7666"/>
                <a:gd name="T69" fmla="*/ T68 w 888"/>
                <a:gd name="T70" fmla="+- 0 1181 1022"/>
                <a:gd name="T71" fmla="*/ 1181 h 598"/>
                <a:gd name="T72" fmla="+- 0 8263 7666"/>
                <a:gd name="T73" fmla="*/ T72 w 888"/>
                <a:gd name="T74" fmla="+- 0 1174 1022"/>
                <a:gd name="T75" fmla="*/ 1174 h 598"/>
                <a:gd name="T76" fmla="+- 0 8270 7666"/>
                <a:gd name="T77" fmla="*/ T76 w 888"/>
                <a:gd name="T78" fmla="+- 0 1188 1022"/>
                <a:gd name="T79" fmla="*/ 1188 h 598"/>
                <a:gd name="T80" fmla="+- 0 7673 7666"/>
                <a:gd name="T81" fmla="*/ T80 w 888"/>
                <a:gd name="T82" fmla="+- 0 1188 1022"/>
                <a:gd name="T83" fmla="*/ 1188 h 598"/>
                <a:gd name="T84" fmla="+- 0 7680 7666"/>
                <a:gd name="T85" fmla="*/ T84 w 888"/>
                <a:gd name="T86" fmla="+- 0 1188 1022"/>
                <a:gd name="T87" fmla="*/ 1188 h 598"/>
                <a:gd name="T88" fmla="+- 0 8531 7666"/>
                <a:gd name="T89" fmla="*/ T88 w 888"/>
                <a:gd name="T90" fmla="+- 0 1321 1022"/>
                <a:gd name="T91" fmla="*/ 1321 h 598"/>
                <a:gd name="T92" fmla="+- 0 8537 7666"/>
                <a:gd name="T93" fmla="*/ T92 w 888"/>
                <a:gd name="T94" fmla="+- 0 1327 1022"/>
                <a:gd name="T95" fmla="*/ 1327 h 598"/>
                <a:gd name="T96" fmla="+- 0 8537 7666"/>
                <a:gd name="T97" fmla="*/ T96 w 888"/>
                <a:gd name="T98" fmla="+- 0 1327 1022"/>
                <a:gd name="T99" fmla="*/ 1327 h 598"/>
                <a:gd name="T100" fmla="+- 0 8549 7666"/>
                <a:gd name="T101" fmla="*/ T100 w 888"/>
                <a:gd name="T102" fmla="+- 0 1315 1022"/>
                <a:gd name="T103" fmla="*/ 1315 h 598"/>
                <a:gd name="T104" fmla="+- 0 8546 7666"/>
                <a:gd name="T105" fmla="*/ T104 w 888"/>
                <a:gd name="T106" fmla="+- 0 1327 1022"/>
                <a:gd name="T107" fmla="*/ 1327 h 598"/>
                <a:gd name="T108" fmla="+- 0 8270 7666"/>
                <a:gd name="T109" fmla="*/ T108 w 888"/>
                <a:gd name="T110" fmla="+- 0 1601 1022"/>
                <a:gd name="T111" fmla="*/ 1601 h 598"/>
                <a:gd name="T112" fmla="+- 0 8531 7666"/>
                <a:gd name="T113" fmla="*/ T112 w 888"/>
                <a:gd name="T114" fmla="+- 0 1321 1022"/>
                <a:gd name="T115" fmla="*/ 1321 h 598"/>
                <a:gd name="T116" fmla="+- 0 8546 7666"/>
                <a:gd name="T117" fmla="*/ T116 w 888"/>
                <a:gd name="T118" fmla="+- 0 1327 1022"/>
                <a:gd name="T119" fmla="*/ 1327 h 598"/>
                <a:gd name="T120" fmla="+- 0 7680 7666"/>
                <a:gd name="T121" fmla="*/ T120 w 888"/>
                <a:gd name="T122" fmla="+- 0 1462 1022"/>
                <a:gd name="T123" fmla="*/ 1462 h 598"/>
                <a:gd name="T124" fmla="+- 0 7680 7666"/>
                <a:gd name="T125" fmla="*/ T124 w 888"/>
                <a:gd name="T126" fmla="+- 0 1454 1022"/>
                <a:gd name="T127" fmla="*/ 1454 h 598"/>
                <a:gd name="T128" fmla="+- 0 8270 7666"/>
                <a:gd name="T129" fmla="*/ T128 w 888"/>
                <a:gd name="T130" fmla="+- 0 1469 1022"/>
                <a:gd name="T131" fmla="*/ 1469 h 598"/>
                <a:gd name="T132" fmla="+- 0 8256 7666"/>
                <a:gd name="T133" fmla="*/ T132 w 888"/>
                <a:gd name="T134" fmla="+- 0 1462 1022"/>
                <a:gd name="T135" fmla="*/ 1462 h 598"/>
                <a:gd name="T136" fmla="+- 0 7680 7666"/>
                <a:gd name="T137" fmla="*/ T136 w 888"/>
                <a:gd name="T138" fmla="+- 0 1454 1022"/>
                <a:gd name="T139" fmla="*/ 1454 h 598"/>
                <a:gd name="T140" fmla="+- 0 8270 7666"/>
                <a:gd name="T141" fmla="*/ T140 w 888"/>
                <a:gd name="T142" fmla="+- 0 1469 1022"/>
                <a:gd name="T143" fmla="*/ 1469 h 598"/>
                <a:gd name="T144" fmla="+- 0 8256 7666"/>
                <a:gd name="T145" fmla="*/ T144 w 888"/>
                <a:gd name="T146" fmla="+- 0 1462 1022"/>
                <a:gd name="T147" fmla="*/ 1462 h 598"/>
                <a:gd name="T148" fmla="+- 0 8270 7666"/>
                <a:gd name="T149" fmla="*/ T148 w 888"/>
                <a:gd name="T150" fmla="+- 0 1469 1022"/>
                <a:gd name="T151" fmla="*/ 1469 h 598"/>
                <a:gd name="T152" fmla="+- 0 8258 7666"/>
                <a:gd name="T153" fmla="*/ T152 w 888"/>
                <a:gd name="T154" fmla="+- 0 1596 1022"/>
                <a:gd name="T155" fmla="*/ 1596 h 598"/>
                <a:gd name="T156" fmla="+- 0 8275 7666"/>
                <a:gd name="T157" fmla="*/ T156 w 888"/>
                <a:gd name="T158" fmla="+- 0 1601 1022"/>
                <a:gd name="T159" fmla="*/ 1601 h 598"/>
                <a:gd name="T160" fmla="+- 0 8270 7666"/>
                <a:gd name="T161" fmla="*/ T160 w 888"/>
                <a:gd name="T162" fmla="+- 0 1601 1022"/>
                <a:gd name="T163" fmla="*/ 1601 h 598"/>
                <a:gd name="T164" fmla="+- 0 8270 7666"/>
                <a:gd name="T165" fmla="*/ T164 w 888"/>
                <a:gd name="T166" fmla="+- 0 1584 1022"/>
                <a:gd name="T167" fmla="*/ 1584 h 59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</a:cxnLst>
              <a:rect l="0" t="0" r="r" b="b"/>
              <a:pathLst>
                <a:path w="888" h="598">
                  <a:moveTo>
                    <a:pt x="590" y="159"/>
                  </a:moveTo>
                  <a:lnTo>
                    <a:pt x="590" y="0"/>
                  </a:lnTo>
                  <a:lnTo>
                    <a:pt x="609" y="20"/>
                  </a:lnTo>
                  <a:lnTo>
                    <a:pt x="604" y="20"/>
                  </a:lnTo>
                  <a:lnTo>
                    <a:pt x="592" y="24"/>
                  </a:lnTo>
                  <a:lnTo>
                    <a:pt x="604" y="37"/>
                  </a:lnTo>
                  <a:lnTo>
                    <a:pt x="604" y="152"/>
                  </a:lnTo>
                  <a:lnTo>
                    <a:pt x="597" y="152"/>
                  </a:lnTo>
                  <a:lnTo>
                    <a:pt x="590" y="159"/>
                  </a:lnTo>
                  <a:close/>
                  <a:moveTo>
                    <a:pt x="604" y="37"/>
                  </a:moveTo>
                  <a:lnTo>
                    <a:pt x="592" y="24"/>
                  </a:lnTo>
                  <a:lnTo>
                    <a:pt x="604" y="20"/>
                  </a:lnTo>
                  <a:lnTo>
                    <a:pt x="604" y="37"/>
                  </a:lnTo>
                  <a:close/>
                  <a:moveTo>
                    <a:pt x="865" y="299"/>
                  </a:moveTo>
                  <a:lnTo>
                    <a:pt x="604" y="37"/>
                  </a:lnTo>
                  <a:lnTo>
                    <a:pt x="604" y="20"/>
                  </a:lnTo>
                  <a:lnTo>
                    <a:pt x="609" y="20"/>
                  </a:lnTo>
                  <a:lnTo>
                    <a:pt x="883" y="293"/>
                  </a:lnTo>
                  <a:lnTo>
                    <a:pt x="871" y="293"/>
                  </a:lnTo>
                  <a:lnTo>
                    <a:pt x="865" y="299"/>
                  </a:lnTo>
                  <a:close/>
                  <a:moveTo>
                    <a:pt x="590" y="447"/>
                  </a:moveTo>
                  <a:lnTo>
                    <a:pt x="0" y="447"/>
                  </a:lnTo>
                  <a:lnTo>
                    <a:pt x="0" y="152"/>
                  </a:lnTo>
                  <a:lnTo>
                    <a:pt x="590" y="152"/>
                  </a:lnTo>
                  <a:lnTo>
                    <a:pt x="590" y="159"/>
                  </a:lnTo>
                  <a:lnTo>
                    <a:pt x="14" y="159"/>
                  </a:lnTo>
                  <a:lnTo>
                    <a:pt x="7" y="166"/>
                  </a:lnTo>
                  <a:lnTo>
                    <a:pt x="14" y="166"/>
                  </a:lnTo>
                  <a:lnTo>
                    <a:pt x="14" y="432"/>
                  </a:lnTo>
                  <a:lnTo>
                    <a:pt x="7" y="432"/>
                  </a:lnTo>
                  <a:lnTo>
                    <a:pt x="14" y="440"/>
                  </a:lnTo>
                  <a:lnTo>
                    <a:pt x="590" y="440"/>
                  </a:lnTo>
                  <a:lnTo>
                    <a:pt x="590" y="447"/>
                  </a:lnTo>
                  <a:close/>
                  <a:moveTo>
                    <a:pt x="604" y="166"/>
                  </a:moveTo>
                  <a:lnTo>
                    <a:pt x="14" y="166"/>
                  </a:lnTo>
                  <a:lnTo>
                    <a:pt x="14" y="159"/>
                  </a:lnTo>
                  <a:lnTo>
                    <a:pt x="590" y="159"/>
                  </a:lnTo>
                  <a:lnTo>
                    <a:pt x="597" y="152"/>
                  </a:lnTo>
                  <a:lnTo>
                    <a:pt x="604" y="152"/>
                  </a:lnTo>
                  <a:lnTo>
                    <a:pt x="604" y="166"/>
                  </a:lnTo>
                  <a:close/>
                  <a:moveTo>
                    <a:pt x="14" y="166"/>
                  </a:moveTo>
                  <a:lnTo>
                    <a:pt x="7" y="166"/>
                  </a:lnTo>
                  <a:lnTo>
                    <a:pt x="14" y="159"/>
                  </a:lnTo>
                  <a:lnTo>
                    <a:pt x="14" y="166"/>
                  </a:lnTo>
                  <a:close/>
                  <a:moveTo>
                    <a:pt x="871" y="305"/>
                  </a:moveTo>
                  <a:lnTo>
                    <a:pt x="865" y="299"/>
                  </a:lnTo>
                  <a:lnTo>
                    <a:pt x="871" y="293"/>
                  </a:lnTo>
                  <a:lnTo>
                    <a:pt x="871" y="305"/>
                  </a:lnTo>
                  <a:close/>
                  <a:moveTo>
                    <a:pt x="880" y="305"/>
                  </a:moveTo>
                  <a:lnTo>
                    <a:pt x="871" y="305"/>
                  </a:lnTo>
                  <a:lnTo>
                    <a:pt x="871" y="293"/>
                  </a:lnTo>
                  <a:lnTo>
                    <a:pt x="883" y="293"/>
                  </a:lnTo>
                  <a:lnTo>
                    <a:pt x="888" y="298"/>
                  </a:lnTo>
                  <a:lnTo>
                    <a:pt x="880" y="305"/>
                  </a:lnTo>
                  <a:close/>
                  <a:moveTo>
                    <a:pt x="609" y="579"/>
                  </a:moveTo>
                  <a:lnTo>
                    <a:pt x="604" y="579"/>
                  </a:lnTo>
                  <a:lnTo>
                    <a:pt x="604" y="562"/>
                  </a:lnTo>
                  <a:lnTo>
                    <a:pt x="865" y="299"/>
                  </a:lnTo>
                  <a:lnTo>
                    <a:pt x="871" y="305"/>
                  </a:lnTo>
                  <a:lnTo>
                    <a:pt x="880" y="305"/>
                  </a:lnTo>
                  <a:lnTo>
                    <a:pt x="609" y="579"/>
                  </a:lnTo>
                  <a:close/>
                  <a:moveTo>
                    <a:pt x="14" y="440"/>
                  </a:moveTo>
                  <a:lnTo>
                    <a:pt x="7" y="432"/>
                  </a:lnTo>
                  <a:lnTo>
                    <a:pt x="14" y="432"/>
                  </a:lnTo>
                  <a:lnTo>
                    <a:pt x="14" y="440"/>
                  </a:lnTo>
                  <a:close/>
                  <a:moveTo>
                    <a:pt x="604" y="447"/>
                  </a:moveTo>
                  <a:lnTo>
                    <a:pt x="597" y="447"/>
                  </a:lnTo>
                  <a:lnTo>
                    <a:pt x="590" y="440"/>
                  </a:lnTo>
                  <a:lnTo>
                    <a:pt x="14" y="440"/>
                  </a:lnTo>
                  <a:lnTo>
                    <a:pt x="14" y="432"/>
                  </a:lnTo>
                  <a:lnTo>
                    <a:pt x="604" y="432"/>
                  </a:lnTo>
                  <a:lnTo>
                    <a:pt x="604" y="447"/>
                  </a:lnTo>
                  <a:close/>
                  <a:moveTo>
                    <a:pt x="590" y="598"/>
                  </a:moveTo>
                  <a:lnTo>
                    <a:pt x="590" y="440"/>
                  </a:lnTo>
                  <a:lnTo>
                    <a:pt x="597" y="447"/>
                  </a:lnTo>
                  <a:lnTo>
                    <a:pt x="604" y="447"/>
                  </a:lnTo>
                  <a:lnTo>
                    <a:pt x="604" y="562"/>
                  </a:lnTo>
                  <a:lnTo>
                    <a:pt x="592" y="574"/>
                  </a:lnTo>
                  <a:lnTo>
                    <a:pt x="604" y="579"/>
                  </a:lnTo>
                  <a:lnTo>
                    <a:pt x="609" y="579"/>
                  </a:lnTo>
                  <a:lnTo>
                    <a:pt x="590" y="598"/>
                  </a:lnTo>
                  <a:close/>
                  <a:moveTo>
                    <a:pt x="604" y="579"/>
                  </a:moveTo>
                  <a:lnTo>
                    <a:pt x="592" y="574"/>
                  </a:lnTo>
                  <a:lnTo>
                    <a:pt x="604" y="562"/>
                  </a:lnTo>
                  <a:lnTo>
                    <a:pt x="604" y="57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  <p:sp>
        <p:nvSpPr>
          <p:cNvPr id="130" name="Rectangle 129"/>
          <p:cNvSpPr/>
          <p:nvPr/>
        </p:nvSpPr>
        <p:spPr>
          <a:xfrm>
            <a:off x="1942306" y="2738280"/>
            <a:ext cx="2990532" cy="536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10795">
              <a:spcBef>
                <a:spcPts val="1065"/>
              </a:spcBef>
              <a:spcAft>
                <a:spcPts val="0"/>
              </a:spcAft>
            </a:pPr>
            <a:r>
              <a:rPr lang="sr-Latn-RS" sz="1400" b="1" dirty="0">
                <a:solidFill>
                  <a:srgbClr val="0000FF"/>
                </a:solidFill>
                <a:ea typeface="Arial" panose="020B0604020202020204" pitchFamily="34" charset="0"/>
              </a:rPr>
              <a:t>Od</a:t>
            </a:r>
            <a:r>
              <a:rPr lang="sr-Latn-RS" sz="1400" b="1" dirty="0">
                <a:solidFill>
                  <a:srgbClr val="1D2870"/>
                </a:solidFill>
                <a:ea typeface="Arial" panose="020B0604020202020204" pitchFamily="34" charset="0"/>
              </a:rPr>
              <a:t> </a:t>
            </a:r>
            <a:r>
              <a:rPr lang="sr-Latn-RS" sz="1400" b="1" spc="-20" dirty="0">
                <a:solidFill>
                  <a:srgbClr val="C00000"/>
                </a:solidFill>
                <a:ea typeface="Arial" panose="020B0604020202020204" pitchFamily="34" charset="0"/>
              </a:rPr>
              <a:t>INDUSTRIJSKE</a:t>
            </a:r>
            <a:endParaRPr lang="sr-Latn-RS" sz="1100" dirty="0">
              <a:solidFill>
                <a:srgbClr val="C00000"/>
              </a:solidFill>
              <a:ea typeface="Arial" panose="020B0604020202020204" pitchFamily="34" charset="0"/>
            </a:endParaRPr>
          </a:p>
          <a:p>
            <a:pPr marL="457200" marR="10795">
              <a:spcBef>
                <a:spcPts val="110"/>
              </a:spcBef>
              <a:spcAft>
                <a:spcPts val="0"/>
              </a:spcAft>
            </a:pPr>
            <a:r>
              <a:rPr lang="sr-Latn-RS" sz="1400" b="1" dirty="0">
                <a:solidFill>
                  <a:srgbClr val="1D2870"/>
                </a:solidFill>
                <a:ea typeface="Arial" panose="020B0604020202020204" pitchFamily="34" charset="0"/>
              </a:rPr>
              <a:t>Automatizacije …</a:t>
            </a:r>
            <a:endParaRPr lang="sr-Latn-RS" sz="1100" dirty="0">
              <a:ea typeface="Arial" panose="020B0604020202020204" pitchFamily="34" charset="0"/>
            </a:endParaRPr>
          </a:p>
        </p:txBody>
      </p:sp>
      <p:sp>
        <p:nvSpPr>
          <p:cNvPr id="131" name="Rectangle 130"/>
          <p:cNvSpPr/>
          <p:nvPr/>
        </p:nvSpPr>
        <p:spPr>
          <a:xfrm>
            <a:off x="4575016" y="2717939"/>
            <a:ext cx="2990532" cy="536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10795">
              <a:spcBef>
                <a:spcPts val="1065"/>
              </a:spcBef>
              <a:spcAft>
                <a:spcPts val="0"/>
              </a:spcAft>
            </a:pPr>
            <a:r>
              <a:rPr lang="sr-Latn-RS" sz="1400" b="1" dirty="0">
                <a:solidFill>
                  <a:srgbClr val="0000FF"/>
                </a:solidFill>
                <a:ea typeface="Arial" panose="020B0604020202020204" pitchFamily="34" charset="0"/>
              </a:rPr>
              <a:t>ka</a:t>
            </a:r>
            <a:r>
              <a:rPr lang="sr-Latn-RS" sz="1400" b="1" dirty="0">
                <a:solidFill>
                  <a:srgbClr val="1D2870"/>
                </a:solidFill>
                <a:ea typeface="Arial" panose="020B0604020202020204" pitchFamily="34" charset="0"/>
              </a:rPr>
              <a:t> </a:t>
            </a:r>
            <a:r>
              <a:rPr lang="sr-Latn-RS" sz="1400" b="1" spc="-20" dirty="0">
                <a:solidFill>
                  <a:srgbClr val="C00000"/>
                </a:solidFill>
                <a:ea typeface="Arial" panose="020B0604020202020204" pitchFamily="34" charset="0"/>
              </a:rPr>
              <a:t>KOLABORATIVNOJ</a:t>
            </a:r>
            <a:endParaRPr lang="sr-Latn-RS" sz="1100" dirty="0">
              <a:solidFill>
                <a:srgbClr val="C00000"/>
              </a:solidFill>
              <a:ea typeface="Arial" panose="020B0604020202020204" pitchFamily="34" charset="0"/>
            </a:endParaRPr>
          </a:p>
          <a:p>
            <a:pPr marL="457200" marR="10795">
              <a:spcBef>
                <a:spcPts val="110"/>
              </a:spcBef>
              <a:spcAft>
                <a:spcPts val="0"/>
              </a:spcAft>
            </a:pPr>
            <a:r>
              <a:rPr lang="sr-Latn-RS" sz="1400" b="1" dirty="0">
                <a:solidFill>
                  <a:srgbClr val="1D2870"/>
                </a:solidFill>
                <a:ea typeface="Arial" panose="020B0604020202020204" pitchFamily="34" charset="0"/>
              </a:rPr>
              <a:t>AutomatizacijI …</a:t>
            </a:r>
            <a:endParaRPr lang="sr-Latn-RS" sz="1100" dirty="0">
              <a:ea typeface="Arial" panose="020B0604020202020204" pitchFamily="34" charset="0"/>
            </a:endParaRPr>
          </a:p>
        </p:txBody>
      </p:sp>
      <p:sp>
        <p:nvSpPr>
          <p:cNvPr id="132" name="Rectangle 131"/>
          <p:cNvSpPr/>
          <p:nvPr/>
        </p:nvSpPr>
        <p:spPr>
          <a:xfrm>
            <a:off x="7412196" y="2725582"/>
            <a:ext cx="2990532" cy="536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10795">
              <a:spcBef>
                <a:spcPts val="1065"/>
              </a:spcBef>
              <a:spcAft>
                <a:spcPts val="0"/>
              </a:spcAft>
            </a:pPr>
            <a:r>
              <a:rPr lang="sr-Latn-RS" sz="1400" b="1" dirty="0">
                <a:solidFill>
                  <a:srgbClr val="0000FF"/>
                </a:solidFill>
                <a:ea typeface="Arial" panose="020B0604020202020204" pitchFamily="34" charset="0"/>
              </a:rPr>
              <a:t>do</a:t>
            </a:r>
            <a:r>
              <a:rPr lang="sr-Latn-RS" sz="1400" b="1" dirty="0">
                <a:solidFill>
                  <a:srgbClr val="1D2870"/>
                </a:solidFill>
                <a:ea typeface="Arial" panose="020B0604020202020204" pitchFamily="34" charset="0"/>
              </a:rPr>
              <a:t> </a:t>
            </a:r>
            <a:r>
              <a:rPr lang="sr-Latn-RS" sz="1400" b="1" spc="-20" dirty="0">
                <a:solidFill>
                  <a:srgbClr val="C00000"/>
                </a:solidFill>
                <a:ea typeface="Arial" panose="020B0604020202020204" pitchFamily="34" charset="0"/>
              </a:rPr>
              <a:t>KONGNITIVNE</a:t>
            </a:r>
            <a:endParaRPr lang="sr-Latn-RS" sz="1100" dirty="0">
              <a:solidFill>
                <a:srgbClr val="C00000"/>
              </a:solidFill>
              <a:ea typeface="Arial" panose="020B0604020202020204" pitchFamily="34" charset="0"/>
            </a:endParaRPr>
          </a:p>
          <a:p>
            <a:pPr marL="457200" marR="10795">
              <a:spcBef>
                <a:spcPts val="110"/>
              </a:spcBef>
              <a:spcAft>
                <a:spcPts val="0"/>
              </a:spcAft>
            </a:pPr>
            <a:r>
              <a:rPr lang="sr-Latn-RS" sz="1400" b="1" dirty="0">
                <a:solidFill>
                  <a:srgbClr val="1D2870"/>
                </a:solidFill>
                <a:ea typeface="Arial" panose="020B0604020202020204" pitchFamily="34" charset="0"/>
              </a:rPr>
              <a:t>Automatizacije …</a:t>
            </a:r>
            <a:endParaRPr lang="sr-Latn-RS" sz="1100" dirty="0">
              <a:ea typeface="Arial" panose="020B0604020202020204" pitchFamily="34" charset="0"/>
            </a:endParaRPr>
          </a:p>
        </p:txBody>
      </p:sp>
      <p:sp>
        <p:nvSpPr>
          <p:cNvPr id="134" name="Line 6">
            <a:extLst>
              <a:ext uri="{FF2B5EF4-FFF2-40B4-BE49-F238E27FC236}">
                <a16:creationId xmlns:a16="http://schemas.microsoft.com/office/drawing/2014/main" xmlns="" id="{7F5C37D8-EB3A-47F0-AE81-4D2341A85359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47700"/>
            <a:ext cx="1219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5" name="Line 7">
            <a:extLst>
              <a:ext uri="{FF2B5EF4-FFF2-40B4-BE49-F238E27FC236}">
                <a16:creationId xmlns:a16="http://schemas.microsoft.com/office/drawing/2014/main" xmlns="" id="{92AA187F-464C-474E-A716-1414EA3EE1E7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400800"/>
            <a:ext cx="1219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pic>
        <p:nvPicPr>
          <p:cNvPr id="136" name="Picture 135">
            <a:extLst>
              <a:ext uri="{FF2B5EF4-FFF2-40B4-BE49-F238E27FC236}">
                <a16:creationId xmlns:a16="http://schemas.microsoft.com/office/drawing/2014/main" xmlns="" id="{A8B05642-A76A-4370-BD2A-4A1E46995E3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178086"/>
            <a:ext cx="533400" cy="660148"/>
          </a:xfrm>
          <a:prstGeom prst="rect">
            <a:avLst/>
          </a:prstGeom>
        </p:spPr>
      </p:pic>
      <p:sp>
        <p:nvSpPr>
          <p:cNvPr id="138" name="Rectangle 7">
            <a:extLst>
              <a:ext uri="{FF2B5EF4-FFF2-40B4-BE49-F238E27FC236}">
                <a16:creationId xmlns:a16="http://schemas.microsoft.com/office/drawing/2014/main" xmlns="" id="{C19AE83D-964E-4F09-A8ED-B70525EC4E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sr-Latn-RS" sz="36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3. </a:t>
            </a:r>
            <a:r>
              <a:rPr lang="sr-Latn-R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Smernice za implementaciju I4.0 u rudarstvu</a:t>
            </a:r>
            <a:endParaRPr lang="it-IT" sz="3600" b="1" kern="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  <a:cs typeface="Calibri Light" panose="020F0302020204030204" pitchFamily="34" charset="0"/>
            </a:endParaRPr>
          </a:p>
        </p:txBody>
      </p:sp>
      <p:sp>
        <p:nvSpPr>
          <p:cNvPr id="139" name="Espace réservé du numéro de diapositive 3">
            <a:extLst>
              <a:ext uri="{FF2B5EF4-FFF2-40B4-BE49-F238E27FC236}">
                <a16:creationId xmlns:a16="http://schemas.microsoft.com/office/drawing/2014/main" xmlns="" id="{CA092668-BB37-4E37-BDED-350C00AD805B}"/>
              </a:ext>
            </a:extLst>
          </p:cNvPr>
          <p:cNvSpPr txBox="1">
            <a:spLocks/>
          </p:cNvSpPr>
          <p:nvPr/>
        </p:nvSpPr>
        <p:spPr>
          <a:xfrm>
            <a:off x="10769600" y="6457950"/>
            <a:ext cx="1117600" cy="3238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 b="1" dirty="0">
                <a:latin typeface="Corbel" panose="020B0503020204020204" pitchFamily="34" charset="0"/>
              </a:rPr>
              <a:t> </a:t>
            </a:r>
            <a:fld id="{6A8FDE07-382F-4FF8-9EF5-D2EA26C890B1}" type="slidenum">
              <a:rPr lang="en-US" altLang="en-US" b="1" smtClean="0">
                <a:latin typeface="Corbel" panose="020B0503020204020204" pitchFamily="34" charset="0"/>
                <a:cs typeface="Calibri Light" panose="020F0302020204030204" pitchFamily="34" charset="0"/>
              </a:rPr>
              <a:pPr/>
              <a:t>28</a:t>
            </a:fld>
            <a:endParaRPr lang="en-US" altLang="en-US" b="1" dirty="0">
              <a:latin typeface="Corbel" panose="020B0503020204020204" pitchFamily="34" charset="0"/>
              <a:cs typeface="Calibri Light" panose="020F0302020204030204" pitchFamily="34" charset="0"/>
            </a:endParaRP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xmlns="" id="{BC2F7325-3DB6-44B6-8670-65C1BEE24DC6}"/>
              </a:ext>
            </a:extLst>
          </p:cNvPr>
          <p:cNvSpPr txBox="1"/>
          <p:nvPr/>
        </p:nvSpPr>
        <p:spPr>
          <a:xfrm>
            <a:off x="745786" y="6396335"/>
            <a:ext cx="5867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Industrija</a:t>
            </a:r>
            <a:r>
              <a:rPr lang="en-GB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4.0 </a:t>
            </a:r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GB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njena</a:t>
            </a:r>
            <a:r>
              <a:rPr lang="en-GB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primena</a:t>
            </a:r>
            <a:r>
              <a:rPr lang="en-GB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 </a:t>
            </a:r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rudarstvu</a:t>
            </a:r>
            <a:r>
              <a:rPr lang="en-GB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GB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r-Latn-RS" sz="1200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Prošlost – sadašnjost – budućnost</a:t>
            </a:r>
            <a:endParaRPr lang="sr-Latn-R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9317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Line 6">
            <a:extLst>
              <a:ext uri="{FF2B5EF4-FFF2-40B4-BE49-F238E27FC236}">
                <a16:creationId xmlns:a16="http://schemas.microsoft.com/office/drawing/2014/main" xmlns="" id="{7F5C37D8-EB3A-47F0-AE81-4D2341A85359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47700"/>
            <a:ext cx="1219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5" name="Line 7">
            <a:extLst>
              <a:ext uri="{FF2B5EF4-FFF2-40B4-BE49-F238E27FC236}">
                <a16:creationId xmlns:a16="http://schemas.microsoft.com/office/drawing/2014/main" xmlns="" id="{92AA187F-464C-474E-A716-1414EA3EE1E7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400800"/>
            <a:ext cx="1219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pic>
        <p:nvPicPr>
          <p:cNvPr id="136" name="Picture 135">
            <a:extLst>
              <a:ext uri="{FF2B5EF4-FFF2-40B4-BE49-F238E27FC236}">
                <a16:creationId xmlns:a16="http://schemas.microsoft.com/office/drawing/2014/main" xmlns="" id="{A8B05642-A76A-4370-BD2A-4A1E46995E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178086"/>
            <a:ext cx="533400" cy="660148"/>
          </a:xfrm>
          <a:prstGeom prst="rect">
            <a:avLst/>
          </a:prstGeom>
        </p:spPr>
      </p:pic>
      <p:sp>
        <p:nvSpPr>
          <p:cNvPr id="138" name="Rectangle 7">
            <a:extLst>
              <a:ext uri="{FF2B5EF4-FFF2-40B4-BE49-F238E27FC236}">
                <a16:creationId xmlns:a16="http://schemas.microsoft.com/office/drawing/2014/main" xmlns="" id="{C19AE83D-964E-4F09-A8ED-B70525EC4E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sr-Latn-RS" sz="36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3. </a:t>
            </a:r>
            <a:r>
              <a:rPr lang="sr-Latn-R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Smernice za implementaciju I4.0 u rudarstvu</a:t>
            </a:r>
            <a:endParaRPr lang="it-IT" sz="3600" b="1" kern="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  <a:cs typeface="Calibri Light" panose="020F0302020204030204" pitchFamily="34" charset="0"/>
            </a:endParaRP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xmlns="" id="{108662ED-5776-450F-A7DA-D6214DB8AF34}"/>
              </a:ext>
            </a:extLst>
          </p:cNvPr>
          <p:cNvSpPr txBox="1"/>
          <p:nvPr/>
        </p:nvSpPr>
        <p:spPr>
          <a:xfrm>
            <a:off x="229198" y="849400"/>
            <a:ext cx="3885602" cy="5139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Latn-R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Dakle...</a:t>
            </a:r>
          </a:p>
          <a:p>
            <a:r>
              <a:rPr lang="sr-Latn-R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Industrija 4.0 je </a:t>
            </a:r>
            <a:r>
              <a:rPr lang="sr-Latn-R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digitalna transformacija u povezano okruženje podataka, ljudi, procesa, usluga, sistema i Interneta inteligentnih uređaja (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Internet of Things </a:t>
            </a:r>
            <a:r>
              <a:rPr lang="sr-Latn-R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IoT) </a:t>
            </a:r>
            <a:r>
              <a:rPr lang="sr-Latn-R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koje uključuje generisanje i korišćenje informacija u cilju postizanja </a:t>
            </a:r>
            <a:r>
              <a:rPr lang="sr-Latn-R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pametnih industrija i sistema</a:t>
            </a:r>
            <a:r>
              <a:rPr lang="sr-Latn-R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zasnovanih na industrijskim inovacijama i online povezivanju proizvođača, korisnika i snabdevača prema sledećem dijagramu </a:t>
            </a:r>
          </a:p>
        </p:txBody>
      </p:sp>
      <p:cxnSp>
        <p:nvCxnSpPr>
          <p:cNvPr id="141" name="Straight Arrow Connector 140">
            <a:extLst>
              <a:ext uri="{FF2B5EF4-FFF2-40B4-BE49-F238E27FC236}">
                <a16:creationId xmlns:a16="http://schemas.microsoft.com/office/drawing/2014/main" xmlns="" id="{7AF833A9-6A45-4440-B36C-9C28A618643F}"/>
              </a:ext>
            </a:extLst>
          </p:cNvPr>
          <p:cNvCxnSpPr>
            <a:cxnSpLocks/>
          </p:cNvCxnSpPr>
          <p:nvPr/>
        </p:nvCxnSpPr>
        <p:spPr>
          <a:xfrm>
            <a:off x="1752600" y="5638800"/>
            <a:ext cx="2057400" cy="0"/>
          </a:xfrm>
          <a:prstGeom prst="straightConnector1">
            <a:avLst/>
          </a:prstGeom>
          <a:ln w="31750">
            <a:solidFill>
              <a:srgbClr val="FF0000"/>
            </a:solidFill>
            <a:headEnd type="none" w="lg" len="med"/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2" name="Group 141">
            <a:extLst>
              <a:ext uri="{FF2B5EF4-FFF2-40B4-BE49-F238E27FC236}">
                <a16:creationId xmlns:a16="http://schemas.microsoft.com/office/drawing/2014/main" xmlns="" id="{235513BB-178C-47C2-AA35-90F2733456AC}"/>
              </a:ext>
            </a:extLst>
          </p:cNvPr>
          <p:cNvGrpSpPr/>
          <p:nvPr/>
        </p:nvGrpSpPr>
        <p:grpSpPr>
          <a:xfrm>
            <a:off x="4587241" y="1325880"/>
            <a:ext cx="7528559" cy="4867131"/>
            <a:chOff x="0" y="0"/>
            <a:chExt cx="5133975" cy="2738920"/>
          </a:xfrm>
        </p:grpSpPr>
        <p:grpSp>
          <p:nvGrpSpPr>
            <p:cNvPr id="143" name="Group 142">
              <a:extLst>
                <a:ext uri="{FF2B5EF4-FFF2-40B4-BE49-F238E27FC236}">
                  <a16:creationId xmlns:a16="http://schemas.microsoft.com/office/drawing/2014/main" xmlns="" id="{9F701707-3144-4D5B-8A21-A6D664FB7DEF}"/>
                </a:ext>
              </a:extLst>
            </p:cNvPr>
            <p:cNvGrpSpPr>
              <a:grpSpLocks/>
            </p:cNvGrpSpPr>
            <p:nvPr/>
          </p:nvGrpSpPr>
          <p:grpSpPr>
            <a:xfrm>
              <a:off x="0" y="0"/>
              <a:ext cx="5133975" cy="2257425"/>
              <a:chOff x="0" y="0"/>
              <a:chExt cx="5133975" cy="2257425"/>
            </a:xfrm>
          </p:grpSpPr>
          <p:sp>
            <p:nvSpPr>
              <p:cNvPr id="145" name="Oval 144">
                <a:extLst>
                  <a:ext uri="{FF2B5EF4-FFF2-40B4-BE49-F238E27FC236}">
                    <a16:creationId xmlns:a16="http://schemas.microsoft.com/office/drawing/2014/main" xmlns="" id="{25F62018-AC06-4DEB-870A-BE16EFBE9538}"/>
                  </a:ext>
                </a:extLst>
              </p:cNvPr>
              <p:cNvSpPr/>
              <p:nvPr/>
            </p:nvSpPr>
            <p:spPr>
              <a:xfrm>
                <a:off x="685800" y="47625"/>
                <a:ext cx="3733800" cy="22098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sr-Latn-RS" sz="3200" b="1"/>
              </a:p>
            </p:txBody>
          </p:sp>
          <p:grpSp>
            <p:nvGrpSpPr>
              <p:cNvPr id="146" name="Group 145">
                <a:extLst>
                  <a:ext uri="{FF2B5EF4-FFF2-40B4-BE49-F238E27FC236}">
                    <a16:creationId xmlns:a16="http://schemas.microsoft.com/office/drawing/2014/main" xmlns="" id="{219C7D68-2BBD-4A3E-85D3-780B65A8B771}"/>
                  </a:ext>
                </a:extLst>
              </p:cNvPr>
              <p:cNvGrpSpPr/>
              <p:nvPr/>
            </p:nvGrpSpPr>
            <p:grpSpPr>
              <a:xfrm>
                <a:off x="1257300" y="371475"/>
                <a:ext cx="2609850" cy="1676400"/>
                <a:chOff x="0" y="0"/>
                <a:chExt cx="2609850" cy="1676400"/>
              </a:xfrm>
            </p:grpSpPr>
            <p:sp>
              <p:nvSpPr>
                <p:cNvPr id="155" name="Oval 154">
                  <a:extLst>
                    <a:ext uri="{FF2B5EF4-FFF2-40B4-BE49-F238E27FC236}">
                      <a16:creationId xmlns:a16="http://schemas.microsoft.com/office/drawing/2014/main" xmlns="" id="{F445C390-B9F0-4668-BE48-3BCE9A307F9C}"/>
                    </a:ext>
                  </a:extLst>
                </p:cNvPr>
                <p:cNvSpPr/>
                <p:nvPr/>
              </p:nvSpPr>
              <p:spPr>
                <a:xfrm>
                  <a:off x="142875" y="133350"/>
                  <a:ext cx="2305050" cy="1266825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sr-Latn-RS" sz="3200" b="1"/>
                </a:p>
              </p:txBody>
            </p:sp>
            <p:grpSp>
              <p:nvGrpSpPr>
                <p:cNvPr id="156" name="Group 155">
                  <a:extLst>
                    <a:ext uri="{FF2B5EF4-FFF2-40B4-BE49-F238E27FC236}">
                      <a16:creationId xmlns:a16="http://schemas.microsoft.com/office/drawing/2014/main" xmlns="" id="{1853AB0B-8FFA-49D8-8F6E-F2D8EC549A25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2609850" cy="1676400"/>
                  <a:chOff x="0" y="0"/>
                  <a:chExt cx="2609850" cy="1676400"/>
                </a:xfrm>
              </p:grpSpPr>
              <p:sp>
                <p:nvSpPr>
                  <p:cNvPr id="157" name="Text Box 111">
                    <a:extLst>
                      <a:ext uri="{FF2B5EF4-FFF2-40B4-BE49-F238E27FC236}">
                        <a16:creationId xmlns:a16="http://schemas.microsoft.com/office/drawing/2014/main" xmlns="" id="{9925F63B-BB72-47E4-AA09-FC60721F5612}"/>
                      </a:ext>
                    </a:extLst>
                  </p:cNvPr>
                  <p:cNvSpPr txBox="1"/>
                  <p:nvPr/>
                </p:nvSpPr>
                <p:spPr>
                  <a:xfrm>
                    <a:off x="685800" y="0"/>
                    <a:ext cx="571500" cy="287655"/>
                  </a:xfrm>
                  <a:prstGeom prst="roundRect">
                    <a:avLst/>
                  </a:prstGeom>
                  <a:solidFill>
                    <a:schemeClr val="bg1"/>
                  </a:solidFill>
                  <a:ln w="15875">
                    <a:solidFill>
                      <a:schemeClr val="tx1"/>
                    </a:solidFill>
                  </a:ln>
                </p:spPr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spcAft>
                        <a:spcPts val="0"/>
                      </a:spcAft>
                    </a:pPr>
                    <a:r>
                      <a:rPr lang="sr-Cyrl-CS" sz="11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Smart manufacture</a:t>
                    </a:r>
                    <a:endParaRPr lang="sr-Latn-RS" b="1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58" name="Text Box 112">
                    <a:extLst>
                      <a:ext uri="{FF2B5EF4-FFF2-40B4-BE49-F238E27FC236}">
                        <a16:creationId xmlns:a16="http://schemas.microsoft.com/office/drawing/2014/main" xmlns="" id="{05B18FCF-9443-4DF0-A053-7A7FDDDA2EB5}"/>
                      </a:ext>
                    </a:extLst>
                  </p:cNvPr>
                  <p:cNvSpPr txBox="1"/>
                  <p:nvPr/>
                </p:nvSpPr>
                <p:spPr>
                  <a:xfrm>
                    <a:off x="1314450" y="0"/>
                    <a:ext cx="571500" cy="287655"/>
                  </a:xfrm>
                  <a:prstGeom prst="roundRect">
                    <a:avLst/>
                  </a:prstGeom>
                  <a:solidFill>
                    <a:schemeClr val="bg1"/>
                  </a:solidFill>
                  <a:ln w="15875">
                    <a:solidFill>
                      <a:schemeClr val="tx1"/>
                    </a:solidFill>
                  </a:ln>
                </p:spPr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spcAft>
                        <a:spcPts val="0"/>
                      </a:spcAft>
                    </a:pPr>
                    <a:r>
                      <a:rPr lang="sr-Cyrl-CS" sz="11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Smart products</a:t>
                    </a:r>
                    <a:endParaRPr lang="sr-Latn-RS" b="1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59" name="Text Box 113">
                    <a:extLst>
                      <a:ext uri="{FF2B5EF4-FFF2-40B4-BE49-F238E27FC236}">
                        <a16:creationId xmlns:a16="http://schemas.microsoft.com/office/drawing/2014/main" xmlns="" id="{933A4B36-92CC-4DE0-82F4-C43B3C68464A}"/>
                      </a:ext>
                    </a:extLst>
                  </p:cNvPr>
                  <p:cNvSpPr txBox="1"/>
                  <p:nvPr/>
                </p:nvSpPr>
                <p:spPr>
                  <a:xfrm>
                    <a:off x="2038350" y="647700"/>
                    <a:ext cx="571500" cy="287655"/>
                  </a:xfrm>
                  <a:prstGeom prst="roundRect">
                    <a:avLst/>
                  </a:prstGeom>
                  <a:solidFill>
                    <a:schemeClr val="bg1"/>
                  </a:solidFill>
                  <a:ln w="15875">
                    <a:solidFill>
                      <a:schemeClr val="tx1"/>
                    </a:solidFill>
                  </a:ln>
                </p:spPr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spcAft>
                        <a:spcPts val="0"/>
                      </a:spcAft>
                    </a:pPr>
                    <a:r>
                      <a:rPr lang="sr-Cyrl-CS" sz="11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Smart facilities</a:t>
                    </a:r>
                    <a:endParaRPr lang="sr-Latn-RS" b="1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60" name="Text Box 114">
                    <a:extLst>
                      <a:ext uri="{FF2B5EF4-FFF2-40B4-BE49-F238E27FC236}">
                        <a16:creationId xmlns:a16="http://schemas.microsoft.com/office/drawing/2014/main" xmlns="" id="{948F6021-CA0A-440A-A140-A2CC44108ADA}"/>
                      </a:ext>
                    </a:extLst>
                  </p:cNvPr>
                  <p:cNvSpPr txBox="1"/>
                  <p:nvPr/>
                </p:nvSpPr>
                <p:spPr>
                  <a:xfrm>
                    <a:off x="1943100" y="304800"/>
                    <a:ext cx="571500" cy="287655"/>
                  </a:xfrm>
                  <a:prstGeom prst="roundRect">
                    <a:avLst/>
                  </a:prstGeom>
                  <a:solidFill>
                    <a:schemeClr val="bg1"/>
                  </a:solidFill>
                  <a:ln w="15875">
                    <a:solidFill>
                      <a:schemeClr val="tx1"/>
                    </a:solidFill>
                  </a:ln>
                </p:spPr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spcAft>
                        <a:spcPts val="0"/>
                      </a:spcAft>
                    </a:pPr>
                    <a:r>
                      <a:rPr lang="sr-Cyrl-CS" sz="11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Smart buildings</a:t>
                    </a:r>
                    <a:endParaRPr lang="sr-Latn-RS" b="1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61" name="Text Box 115">
                    <a:extLst>
                      <a:ext uri="{FF2B5EF4-FFF2-40B4-BE49-F238E27FC236}">
                        <a16:creationId xmlns:a16="http://schemas.microsoft.com/office/drawing/2014/main" xmlns="" id="{8CC2639B-C2E2-41CA-AA0C-158DAEC0FEB6}"/>
                      </a:ext>
                    </a:extLst>
                  </p:cNvPr>
                  <p:cNvSpPr txBox="1"/>
                  <p:nvPr/>
                </p:nvSpPr>
                <p:spPr>
                  <a:xfrm>
                    <a:off x="1924050" y="990600"/>
                    <a:ext cx="571500" cy="287655"/>
                  </a:xfrm>
                  <a:prstGeom prst="roundRect">
                    <a:avLst/>
                  </a:prstGeom>
                  <a:solidFill>
                    <a:schemeClr val="bg1"/>
                  </a:solidFill>
                  <a:ln w="15875">
                    <a:solidFill>
                      <a:schemeClr val="tx1"/>
                    </a:solidFill>
                  </a:ln>
                </p:spPr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spcAft>
                        <a:spcPts val="0"/>
                      </a:spcAft>
                    </a:pPr>
                    <a:r>
                      <a:rPr lang="sr-Cyrl-CS" sz="11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Smart roads</a:t>
                    </a:r>
                    <a:endParaRPr lang="sr-Latn-RS" b="1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62" name="Text Box 116">
                    <a:extLst>
                      <a:ext uri="{FF2B5EF4-FFF2-40B4-BE49-F238E27FC236}">
                        <a16:creationId xmlns:a16="http://schemas.microsoft.com/office/drawing/2014/main" xmlns="" id="{23AA2F12-7716-432B-A986-271A559D5642}"/>
                      </a:ext>
                    </a:extLst>
                  </p:cNvPr>
                  <p:cNvSpPr txBox="1"/>
                  <p:nvPr/>
                </p:nvSpPr>
                <p:spPr>
                  <a:xfrm>
                    <a:off x="1000125" y="1257300"/>
                    <a:ext cx="571500" cy="419100"/>
                  </a:xfrm>
                  <a:prstGeom prst="roundRect">
                    <a:avLst/>
                  </a:prstGeom>
                  <a:solidFill>
                    <a:schemeClr val="bg1"/>
                  </a:solidFill>
                  <a:ln w="15875">
                    <a:solidFill>
                      <a:schemeClr val="tx1"/>
                    </a:solidFill>
                  </a:ln>
                </p:spPr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spcAft>
                        <a:spcPts val="0"/>
                      </a:spcAft>
                    </a:pPr>
                    <a:r>
                      <a:rPr lang="sr-Latn-RS" sz="11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Pametni rudnici</a:t>
                    </a:r>
                    <a:endParaRPr lang="sr-Latn-RS" b="1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63" name="Text Box 117">
                    <a:extLst>
                      <a:ext uri="{FF2B5EF4-FFF2-40B4-BE49-F238E27FC236}">
                        <a16:creationId xmlns:a16="http://schemas.microsoft.com/office/drawing/2014/main" xmlns="" id="{49D2E42E-83DC-40F4-A234-5EA51EF3F585}"/>
                      </a:ext>
                    </a:extLst>
                  </p:cNvPr>
                  <p:cNvSpPr txBox="1"/>
                  <p:nvPr/>
                </p:nvSpPr>
                <p:spPr>
                  <a:xfrm>
                    <a:off x="76200" y="990600"/>
                    <a:ext cx="571500" cy="287655"/>
                  </a:xfrm>
                  <a:prstGeom prst="roundRect">
                    <a:avLst/>
                  </a:prstGeom>
                  <a:solidFill>
                    <a:schemeClr val="bg1"/>
                  </a:solidFill>
                  <a:ln w="15875">
                    <a:solidFill>
                      <a:schemeClr val="tx1"/>
                    </a:solidFill>
                  </a:ln>
                </p:spPr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spcAft>
                        <a:spcPts val="0"/>
                      </a:spcAft>
                    </a:pPr>
                    <a:r>
                      <a:rPr lang="sr-Cyrl-CS" sz="11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Smart logistics</a:t>
                    </a:r>
                    <a:endParaRPr lang="sr-Latn-RS" b="1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64" name="Text Box 118">
                    <a:extLst>
                      <a:ext uri="{FF2B5EF4-FFF2-40B4-BE49-F238E27FC236}">
                        <a16:creationId xmlns:a16="http://schemas.microsoft.com/office/drawing/2014/main" xmlns="" id="{2FE0B623-C935-4DB8-8129-FD1E57D870F6}"/>
                      </a:ext>
                    </a:extLst>
                  </p:cNvPr>
                  <p:cNvSpPr txBox="1"/>
                  <p:nvPr/>
                </p:nvSpPr>
                <p:spPr>
                  <a:xfrm>
                    <a:off x="0" y="647700"/>
                    <a:ext cx="571500" cy="287655"/>
                  </a:xfrm>
                  <a:prstGeom prst="roundRect">
                    <a:avLst/>
                  </a:prstGeom>
                  <a:solidFill>
                    <a:schemeClr val="bg1"/>
                  </a:solidFill>
                  <a:ln w="15875">
                    <a:solidFill>
                      <a:schemeClr val="tx1"/>
                    </a:solidFill>
                  </a:ln>
                </p:spPr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spcAft>
                        <a:spcPts val="0"/>
                      </a:spcAft>
                    </a:pPr>
                    <a:r>
                      <a:rPr lang="sr-Cyrl-CS" sz="11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Smart networks</a:t>
                    </a:r>
                    <a:endParaRPr lang="sr-Latn-RS" b="1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65" name="Text Box 119">
                    <a:extLst>
                      <a:ext uri="{FF2B5EF4-FFF2-40B4-BE49-F238E27FC236}">
                        <a16:creationId xmlns:a16="http://schemas.microsoft.com/office/drawing/2014/main" xmlns="" id="{76157B0B-0526-406D-A44F-A66AE5AE8574}"/>
                      </a:ext>
                    </a:extLst>
                  </p:cNvPr>
                  <p:cNvSpPr txBox="1"/>
                  <p:nvPr/>
                </p:nvSpPr>
                <p:spPr>
                  <a:xfrm>
                    <a:off x="76200" y="304800"/>
                    <a:ext cx="571500" cy="287655"/>
                  </a:xfrm>
                  <a:prstGeom prst="roundRect">
                    <a:avLst/>
                  </a:prstGeom>
                  <a:solidFill>
                    <a:schemeClr val="bg1"/>
                  </a:solidFill>
                  <a:ln w="15875">
                    <a:solidFill>
                      <a:schemeClr val="tx1"/>
                    </a:solidFill>
                  </a:ln>
                </p:spPr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spcAft>
                        <a:spcPts val="0"/>
                      </a:spcAft>
                    </a:pPr>
                    <a:r>
                      <a:rPr lang="sr-Cyrl-CS" sz="11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Smart  cities</a:t>
                    </a:r>
                    <a:endParaRPr lang="sr-Latn-RS" b="1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</p:grpSp>
          </p:grpSp>
          <p:sp>
            <p:nvSpPr>
              <p:cNvPr id="147" name="Text Box 123">
                <a:extLst>
                  <a:ext uri="{FF2B5EF4-FFF2-40B4-BE49-F238E27FC236}">
                    <a16:creationId xmlns:a16="http://schemas.microsoft.com/office/drawing/2014/main" xmlns="" id="{55A17999-33C9-4E74-8405-0F208AF8B273}"/>
                  </a:ext>
                </a:extLst>
              </p:cNvPr>
              <p:cNvSpPr txBox="1"/>
              <p:nvPr/>
            </p:nvSpPr>
            <p:spPr>
              <a:xfrm>
                <a:off x="933450" y="180975"/>
                <a:ext cx="800100" cy="411480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</a:ln>
            </p:spPr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sr-Cyrl-CS" sz="1100" b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Integrated things</a:t>
                </a:r>
                <a:endParaRPr lang="sr-Latn-RS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8" name="Text Box 124">
                <a:extLst>
                  <a:ext uri="{FF2B5EF4-FFF2-40B4-BE49-F238E27FC236}">
                    <a16:creationId xmlns:a16="http://schemas.microsoft.com/office/drawing/2014/main" xmlns="" id="{B57AEBB9-D60C-4533-8741-F03452583A8E}"/>
                  </a:ext>
                </a:extLst>
              </p:cNvPr>
              <p:cNvSpPr txBox="1"/>
              <p:nvPr/>
            </p:nvSpPr>
            <p:spPr>
              <a:xfrm>
                <a:off x="3362325" y="190500"/>
                <a:ext cx="800100" cy="411480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</a:ln>
            </p:spPr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sr-Cyrl-CS" sz="1100" b="1">
                    <a:solidFill>
                      <a:srgbClr val="7030A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Integrated data</a:t>
                </a:r>
                <a:endParaRPr lang="sr-Latn-RS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9" name="Text Box 125">
                <a:extLst>
                  <a:ext uri="{FF2B5EF4-FFF2-40B4-BE49-F238E27FC236}">
                    <a16:creationId xmlns:a16="http://schemas.microsoft.com/office/drawing/2014/main" xmlns="" id="{6C8C52D5-3A52-4F4B-ACB3-8D5AF1EC5D38}"/>
                  </a:ext>
                </a:extLst>
              </p:cNvPr>
              <p:cNvSpPr txBox="1"/>
              <p:nvPr/>
            </p:nvSpPr>
            <p:spPr>
              <a:xfrm>
                <a:off x="3352800" y="1724025"/>
                <a:ext cx="800100" cy="411480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</a:ln>
            </p:spPr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sr-Cyrl-CS" sz="1100" b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Integrated people</a:t>
                </a:r>
                <a:endParaRPr lang="sr-Latn-RS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0" name="Text Box 126">
                <a:extLst>
                  <a:ext uri="{FF2B5EF4-FFF2-40B4-BE49-F238E27FC236}">
                    <a16:creationId xmlns:a16="http://schemas.microsoft.com/office/drawing/2014/main" xmlns="" id="{1267E74D-0E92-4068-849B-7838286B6047}"/>
                  </a:ext>
                </a:extLst>
              </p:cNvPr>
              <p:cNvSpPr txBox="1"/>
              <p:nvPr/>
            </p:nvSpPr>
            <p:spPr>
              <a:xfrm>
                <a:off x="857250" y="1704975"/>
                <a:ext cx="800100" cy="411480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</a:ln>
            </p:spPr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sr-Cyrl-CS" sz="1100" b="1">
                    <a:solidFill>
                      <a:srgbClr val="7030A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Integrated services</a:t>
                </a:r>
                <a:endParaRPr lang="sr-Latn-RS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1" name="Text Box 128">
                <a:extLst>
                  <a:ext uri="{FF2B5EF4-FFF2-40B4-BE49-F238E27FC236}">
                    <a16:creationId xmlns:a16="http://schemas.microsoft.com/office/drawing/2014/main" xmlns="" id="{F2ECFB17-FA6E-4188-B518-81DC41634EAA}"/>
                  </a:ext>
                </a:extLst>
              </p:cNvPr>
              <p:cNvSpPr txBox="1"/>
              <p:nvPr/>
            </p:nvSpPr>
            <p:spPr>
              <a:xfrm>
                <a:off x="1809750" y="904875"/>
                <a:ext cx="1409700" cy="714375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342900" lvl="0" indent="-342900">
                  <a:lnSpc>
                    <a:spcPct val="107000"/>
                  </a:lnSpc>
                  <a:spcAft>
                    <a:spcPts val="0"/>
                  </a:spcAft>
                  <a:buFont typeface="Symbol" panose="05050102010706020507" pitchFamily="18" charset="2"/>
                  <a:buChar char=""/>
                </a:pPr>
                <a:r>
                  <a:rPr lang="en-US" sz="1100" b="1">
                    <a:solidFill>
                      <a:srgbClr val="E36C0A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Cyber Physical Systems</a:t>
                </a:r>
                <a:endParaRPr lang="sr-Latn-RS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lvl="0" indent="-342900">
                  <a:lnSpc>
                    <a:spcPct val="107000"/>
                  </a:lnSpc>
                  <a:spcAft>
                    <a:spcPts val="0"/>
                  </a:spcAft>
                  <a:buFont typeface="Symbol" panose="05050102010706020507" pitchFamily="18" charset="2"/>
                  <a:buChar char=""/>
                </a:pPr>
                <a:r>
                  <a:rPr lang="en-US" sz="1100" b="1">
                    <a:solidFill>
                      <a:srgbClr val="E36C0A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IoT</a:t>
                </a:r>
                <a:endParaRPr lang="sr-Latn-RS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lvl="0" indent="-342900">
                  <a:lnSpc>
                    <a:spcPct val="107000"/>
                  </a:lnSpc>
                  <a:spcAft>
                    <a:spcPts val="800"/>
                  </a:spcAft>
                  <a:buFont typeface="Symbol" panose="05050102010706020507" pitchFamily="18" charset="2"/>
                  <a:buChar char=""/>
                </a:pPr>
                <a:r>
                  <a:rPr lang="en-US" sz="1100" b="1">
                    <a:solidFill>
                      <a:srgbClr val="E36C0A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Cloud Computing</a:t>
                </a:r>
                <a:endParaRPr lang="sr-Latn-RS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2" name="Text Box 129">
                <a:extLst>
                  <a:ext uri="{FF2B5EF4-FFF2-40B4-BE49-F238E27FC236}">
                    <a16:creationId xmlns:a16="http://schemas.microsoft.com/office/drawing/2014/main" xmlns="" id="{A281B883-57C3-42BB-A992-1EB207AC5765}"/>
                  </a:ext>
                </a:extLst>
              </p:cNvPr>
              <p:cNvSpPr txBox="1"/>
              <p:nvPr/>
            </p:nvSpPr>
            <p:spPr>
              <a:xfrm>
                <a:off x="0" y="695325"/>
                <a:ext cx="1171575" cy="857250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0">
                    <a:schemeClr val="accent1">
                      <a:lumMod val="45000"/>
                      <a:lumOff val="5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1"/>
              </a:gradFill>
              <a:ln w="15875">
                <a:solidFill>
                  <a:schemeClr val="tx1"/>
                </a:solidFill>
              </a:ln>
            </p:spPr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spcAft>
                    <a:spcPts val="0"/>
                  </a:spcAft>
                </a:pPr>
                <a:r>
                  <a:rPr lang="sr-Cyrl-CS" sz="1100" b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Principles:</a:t>
                </a:r>
                <a:endParaRPr lang="sr-Latn-RS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lvl="0" indent="-342900">
                  <a:lnSpc>
                    <a:spcPct val="107000"/>
                  </a:lnSpc>
                  <a:spcAft>
                    <a:spcPts val="0"/>
                  </a:spcAft>
                  <a:buFont typeface="Symbol" panose="05050102010706020507" pitchFamily="18" charset="2"/>
                  <a:buChar char=""/>
                </a:pPr>
                <a:r>
                  <a:rPr lang="en-US" sz="1100" b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Accessibility</a:t>
                </a:r>
                <a:endParaRPr lang="sr-Latn-RS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lvl="0" indent="-342900">
                  <a:lnSpc>
                    <a:spcPct val="107000"/>
                  </a:lnSpc>
                  <a:spcAft>
                    <a:spcPts val="0"/>
                  </a:spcAft>
                  <a:buFont typeface="Symbol" panose="05050102010706020507" pitchFamily="18" charset="2"/>
                  <a:buChar char=""/>
                </a:pPr>
                <a:r>
                  <a:rPr lang="en-US" sz="1100" b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Multilinguality</a:t>
                </a:r>
                <a:endParaRPr lang="sr-Latn-RS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lvl="0" indent="-342900">
                  <a:lnSpc>
                    <a:spcPct val="107000"/>
                  </a:lnSpc>
                  <a:spcAft>
                    <a:spcPts val="0"/>
                  </a:spcAft>
                  <a:buFont typeface="Symbol" panose="05050102010706020507" pitchFamily="18" charset="2"/>
                  <a:buChar char=""/>
                </a:pPr>
                <a:r>
                  <a:rPr lang="en-US" sz="1100" b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Safety</a:t>
                </a:r>
                <a:endParaRPr lang="sr-Latn-RS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lvl="0" indent="-342900">
                  <a:lnSpc>
                    <a:spcPct val="107000"/>
                  </a:lnSpc>
                  <a:spcAft>
                    <a:spcPts val="0"/>
                  </a:spcAft>
                  <a:buFont typeface="Symbol" panose="05050102010706020507" pitchFamily="18" charset="2"/>
                  <a:buChar char=""/>
                </a:pPr>
                <a:r>
                  <a:rPr lang="en-US" sz="1100" b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Open code software</a:t>
                </a:r>
                <a:endParaRPr lang="sr-Latn-RS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lvl="0" indent="-342900">
                  <a:lnSpc>
                    <a:spcPct val="107000"/>
                  </a:lnSpc>
                  <a:spcAft>
                    <a:spcPts val="0"/>
                  </a:spcAft>
                  <a:buFont typeface="Symbol" panose="05050102010706020507" pitchFamily="18" charset="2"/>
                  <a:buChar char=""/>
                </a:pPr>
                <a:r>
                  <a:rPr lang="en-US" sz="1100" b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Different solutions</a:t>
                </a:r>
                <a:endParaRPr lang="sr-Latn-RS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3" name="Text Box 130">
                <a:extLst>
                  <a:ext uri="{FF2B5EF4-FFF2-40B4-BE49-F238E27FC236}">
                    <a16:creationId xmlns:a16="http://schemas.microsoft.com/office/drawing/2014/main" xmlns="" id="{B9BBFB6A-6C92-46FE-995B-A4E1F9166D8E}"/>
                  </a:ext>
                </a:extLst>
              </p:cNvPr>
              <p:cNvSpPr txBox="1"/>
              <p:nvPr/>
            </p:nvSpPr>
            <p:spPr>
              <a:xfrm>
                <a:off x="3962400" y="666750"/>
                <a:ext cx="1171575" cy="1028700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0">
                    <a:schemeClr val="accent1">
                      <a:lumMod val="45000"/>
                      <a:lumOff val="5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1"/>
              </a:gradFill>
              <a:ln w="15875">
                <a:solidFill>
                  <a:schemeClr val="tx1"/>
                </a:solidFill>
              </a:ln>
            </p:spPr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spcAft>
                    <a:spcPts val="0"/>
                  </a:spcAft>
                </a:pPr>
                <a:r>
                  <a:rPr lang="sr-Cyrl-CS" sz="1100" b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Levels of operability:</a:t>
                </a:r>
                <a:endParaRPr lang="sr-Latn-RS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lvl="0" indent="-342900">
                  <a:lnSpc>
                    <a:spcPct val="107000"/>
                  </a:lnSpc>
                  <a:spcAft>
                    <a:spcPts val="0"/>
                  </a:spcAft>
                  <a:buFont typeface="Symbol" panose="05050102010706020507" pitchFamily="18" charset="2"/>
                  <a:buChar char=""/>
                </a:pPr>
                <a:r>
                  <a:rPr lang="en-US" sz="1100" b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Operational (organisational)</a:t>
                </a:r>
                <a:endParaRPr lang="sr-Latn-RS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lvl="0" indent="-342900">
                  <a:lnSpc>
                    <a:spcPct val="107000"/>
                  </a:lnSpc>
                  <a:spcAft>
                    <a:spcPts val="0"/>
                  </a:spcAft>
                  <a:buFont typeface="Symbol" panose="05050102010706020507" pitchFamily="18" charset="2"/>
                  <a:buChar char=""/>
                </a:pPr>
                <a:r>
                  <a:rPr lang="en-US" sz="1100" b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System (applicational)</a:t>
                </a:r>
                <a:endParaRPr lang="sr-Latn-RS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lvl="0" indent="-342900">
                  <a:lnSpc>
                    <a:spcPct val="107000"/>
                  </a:lnSpc>
                  <a:spcAft>
                    <a:spcPts val="0"/>
                  </a:spcAft>
                  <a:buFont typeface="Symbol" panose="05050102010706020507" pitchFamily="18" charset="2"/>
                  <a:buChar char=""/>
                </a:pPr>
                <a:r>
                  <a:rPr lang="en-US" sz="1100" b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Technical</a:t>
                </a:r>
                <a:endParaRPr lang="sr-Latn-RS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lvl="0" indent="-342900">
                  <a:lnSpc>
                    <a:spcPct val="107000"/>
                  </a:lnSpc>
                  <a:spcAft>
                    <a:spcPts val="0"/>
                  </a:spcAft>
                  <a:buFont typeface="Symbol" panose="05050102010706020507" pitchFamily="18" charset="2"/>
                  <a:buChar char=""/>
                </a:pPr>
                <a:r>
                  <a:rPr lang="en-US" sz="1100" b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Semantic (virtuel)</a:t>
                </a:r>
                <a:endParaRPr lang="sr-Latn-RS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4" name="Text Box 131">
                <a:extLst>
                  <a:ext uri="{FF2B5EF4-FFF2-40B4-BE49-F238E27FC236}">
                    <a16:creationId xmlns:a16="http://schemas.microsoft.com/office/drawing/2014/main" xmlns="" id="{745F382D-0B65-4190-BD9C-0E95769E01C9}"/>
                  </a:ext>
                </a:extLst>
              </p:cNvPr>
              <p:cNvSpPr txBox="1"/>
              <p:nvPr/>
            </p:nvSpPr>
            <p:spPr>
              <a:xfrm>
                <a:off x="2085975" y="0"/>
                <a:ext cx="923925" cy="287655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15875">
                <a:noFill/>
              </a:ln>
            </p:spPr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sr-Cyrl-CS" sz="1100" b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INDUSTRY 4.0</a:t>
                </a:r>
                <a:endParaRPr lang="sr-Latn-RS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44" name="Text Box 143">
              <a:extLst>
                <a:ext uri="{FF2B5EF4-FFF2-40B4-BE49-F238E27FC236}">
                  <a16:creationId xmlns:a16="http://schemas.microsoft.com/office/drawing/2014/main" xmlns="" id="{FC6A5C2E-3FD0-4F02-AEB5-DBF644AB2B47}"/>
                </a:ext>
              </a:extLst>
            </p:cNvPr>
            <p:cNvSpPr txBox="1"/>
            <p:nvPr/>
          </p:nvSpPr>
          <p:spPr>
            <a:xfrm>
              <a:off x="617517" y="2375065"/>
              <a:ext cx="3962400" cy="363855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800"/>
                </a:spcAft>
              </a:pPr>
              <a:r>
                <a:rPr lang="sr-Latn-RS" sz="1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Okvir i struktura koncepta Industrije 4.0</a:t>
              </a:r>
              <a:endParaRPr lang="sr-Latn-R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6" name="Espace réservé du numéro de diapositive 3">
            <a:extLst>
              <a:ext uri="{FF2B5EF4-FFF2-40B4-BE49-F238E27FC236}">
                <a16:creationId xmlns:a16="http://schemas.microsoft.com/office/drawing/2014/main" xmlns="" id="{D9A33032-6580-4E16-B515-6B1BDBF3BC10}"/>
              </a:ext>
            </a:extLst>
          </p:cNvPr>
          <p:cNvSpPr txBox="1">
            <a:spLocks/>
          </p:cNvSpPr>
          <p:nvPr/>
        </p:nvSpPr>
        <p:spPr>
          <a:xfrm>
            <a:off x="10769600" y="6457950"/>
            <a:ext cx="1117600" cy="3238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 b="1" dirty="0">
                <a:latin typeface="Corbel" panose="020B0503020204020204" pitchFamily="34" charset="0"/>
              </a:rPr>
              <a:t> </a:t>
            </a:r>
            <a:fld id="{6A8FDE07-382F-4FF8-9EF5-D2EA26C890B1}" type="slidenum">
              <a:rPr lang="en-US" altLang="en-US" b="1" smtClean="0">
                <a:latin typeface="Corbel" panose="020B0503020204020204" pitchFamily="34" charset="0"/>
                <a:cs typeface="Calibri Light" panose="020F0302020204030204" pitchFamily="34" charset="0"/>
              </a:rPr>
              <a:pPr/>
              <a:t>29</a:t>
            </a:fld>
            <a:endParaRPr lang="en-US" altLang="en-US" b="1" dirty="0">
              <a:latin typeface="Corbel" panose="020B0503020204020204" pitchFamily="34" charset="0"/>
              <a:cs typeface="Calibri Light" panose="020F0302020204030204" pitchFamily="34" charset="0"/>
            </a:endParaRP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xmlns="" id="{DCE4AF82-453B-40EE-BB30-98DFA095310A}"/>
              </a:ext>
            </a:extLst>
          </p:cNvPr>
          <p:cNvSpPr txBox="1"/>
          <p:nvPr/>
        </p:nvSpPr>
        <p:spPr>
          <a:xfrm>
            <a:off x="745786" y="6396335"/>
            <a:ext cx="5867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Industrija</a:t>
            </a:r>
            <a:r>
              <a:rPr lang="en-GB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4.0 </a:t>
            </a:r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GB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njena</a:t>
            </a:r>
            <a:r>
              <a:rPr lang="en-GB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primena</a:t>
            </a:r>
            <a:r>
              <a:rPr lang="en-GB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 </a:t>
            </a:r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rudarstvu</a:t>
            </a:r>
            <a:r>
              <a:rPr lang="en-GB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GB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r-Latn-RS" sz="1200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Prošlost – sadašnjost – budućnost</a:t>
            </a:r>
            <a:endParaRPr lang="sr-Latn-R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2515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10769600" y="6457950"/>
            <a:ext cx="1117600" cy="3238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800" b="1" dirty="0">
                <a:latin typeface="Corbel" panose="020B0503020204020204" pitchFamily="34" charset="0"/>
              </a:rPr>
              <a:t> </a:t>
            </a:r>
            <a:fld id="{6A8FDE07-382F-4FF8-9EF5-D2EA26C890B1}" type="slidenum">
              <a:rPr lang="en-US" altLang="en-US" sz="1800" b="1">
                <a:latin typeface="Corbel" panose="020B0503020204020204" pitchFamily="34" charset="0"/>
                <a:cs typeface="Calibri Light" panose="020F0302020204030204" pitchFamily="34" charset="0"/>
              </a:rPr>
              <a:pPr/>
              <a:t>3</a:t>
            </a:fld>
            <a:endParaRPr lang="en-US" altLang="en-US" sz="1800" b="1" dirty="0">
              <a:latin typeface="Corbel" panose="020B0503020204020204" pitchFamily="34" charset="0"/>
              <a:cs typeface="Calibri Light" panose="020F0302020204030204" pitchFamily="34" charset="0"/>
            </a:endParaRPr>
          </a:p>
        </p:txBody>
      </p:sp>
      <p:sp>
        <p:nvSpPr>
          <p:cNvPr id="16" name="Line 6"/>
          <p:cNvSpPr>
            <a:spLocks noChangeShapeType="1"/>
          </p:cNvSpPr>
          <p:nvPr/>
        </p:nvSpPr>
        <p:spPr bwMode="auto">
          <a:xfrm>
            <a:off x="0" y="647700"/>
            <a:ext cx="1219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" name="Line 7"/>
          <p:cNvSpPr>
            <a:spLocks noChangeShapeType="1"/>
          </p:cNvSpPr>
          <p:nvPr/>
        </p:nvSpPr>
        <p:spPr bwMode="auto">
          <a:xfrm>
            <a:off x="0" y="6400800"/>
            <a:ext cx="1219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A33DE62-1055-45C7-895F-49B78DD1C4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178086"/>
            <a:ext cx="533400" cy="660148"/>
          </a:xfrm>
          <a:prstGeom prst="rect">
            <a:avLst/>
          </a:prstGeom>
        </p:spPr>
      </p:pic>
      <p:sp>
        <p:nvSpPr>
          <p:cNvPr id="13" name="Rectangle 7">
            <a:extLst>
              <a:ext uri="{FF2B5EF4-FFF2-40B4-BE49-F238E27FC236}">
                <a16:creationId xmlns:a16="http://schemas.microsoft.com/office/drawing/2014/main" xmlns="" id="{F821CAB8-C66F-4C44-B26C-A11034D935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36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1. </a:t>
            </a:r>
            <a:r>
              <a:rPr lang="sr-Latn-RS" sz="36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Uvod</a:t>
            </a:r>
            <a:r>
              <a:rPr lang="en-GB" sz="36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 </a:t>
            </a:r>
            <a:r>
              <a:rPr lang="en-GB" sz="3600" b="1" kern="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– </a:t>
            </a:r>
            <a:r>
              <a:rPr lang="sr-Latn-RS" sz="3600" b="1" kern="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trenutno stanje u rudarstvu Republike Srbije</a:t>
            </a:r>
            <a:endParaRPr lang="it-IT" sz="36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  <a:cs typeface="Calibri Light" panose="020F03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78E4143-CB2A-4FD1-8E48-F0FC9BFCD4FE}"/>
              </a:ext>
            </a:extLst>
          </p:cNvPr>
          <p:cNvSpPr txBox="1"/>
          <p:nvPr/>
        </p:nvSpPr>
        <p:spPr>
          <a:xfrm>
            <a:off x="50321" y="609600"/>
            <a:ext cx="1198927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Latn-R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RUDARSTVO U SRBIJI?</a:t>
            </a:r>
          </a:p>
          <a:p>
            <a:pPr marL="285750" indent="-285750">
              <a:buFontTx/>
              <a:buChar char="-"/>
            </a:pPr>
            <a:r>
              <a:rPr lang="sr-Latn-R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privredna grana koja ima veliki značaj za </a:t>
            </a:r>
            <a:r>
              <a:rPr lang="sr-Latn-R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razvoj celokupne privrede</a:t>
            </a:r>
          </a:p>
          <a:p>
            <a:pPr marL="285750" indent="-285750">
              <a:buFontTx/>
              <a:buChar char="-"/>
            </a:pPr>
            <a:r>
              <a:rPr lang="sr-Latn-R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Rude na teritoriji Republike Srbije – obojena metalurgija: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C559F0A-4C9C-4704-881C-DDCC4E4FB9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86800" y="1600200"/>
            <a:ext cx="3336631" cy="445201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7E677726-6E0D-436D-9FF2-3D8F01C38EC2}"/>
              </a:ext>
            </a:extLst>
          </p:cNvPr>
          <p:cNvSpPr txBox="1"/>
          <p:nvPr/>
        </p:nvSpPr>
        <p:spPr>
          <a:xfrm>
            <a:off x="0" y="1939202"/>
            <a:ext cx="8148320" cy="39472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sr-Latn-R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Olovo i cink</a:t>
            </a:r>
            <a:r>
              <a:rPr lang="sr-Latn-RS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r-Latn-R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(ruda galenit) najčešće se javljaju zajedno, uz primese srebra, zlata, antimona, bizmuta, bakra i drugih metala. Najvažnija nalazišta ove rude su na južnim padinama Kopaonika i po drugim obodnim delovima Kosovske kotline (Trepča, Kišnica, Ajvalija, Novo Brdo, Janjevo), zatim Lece blizu Lebana i Rudnik kod Gornjeg Milanovca.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sr-Latn-R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Bakar</a:t>
            </a:r>
            <a:r>
              <a:rPr lang="sr-Latn-R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 veoma značajan obojeni metal. Rudnici bakarne rude su Bor, Krivelj, Cerovo i Majdanpek. Eksploatacija rude u Boru otpočela je 1903. godine, i to francuskim kapitalom. Prvih dvadeset godina vađeno je samo jezgro rude, koja je sadržala </a:t>
            </a:r>
            <a:r>
              <a:rPr lang="sr-Latn-RS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8-15% metala</a:t>
            </a:r>
            <a:r>
              <a:rPr lang="sr-Latn-R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 zatim se prešlo na vađenje rude siromašnije metalom. Danas ruda sadrži oko </a:t>
            </a:r>
            <a:r>
              <a:rPr lang="sr-Latn-RS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0,7% metala</a:t>
            </a:r>
            <a:r>
              <a:rPr lang="sr-Latn-R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što je </a:t>
            </a:r>
            <a:r>
              <a:rPr lang="sr-Latn-RS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granici rentabilnosti</a:t>
            </a:r>
            <a:r>
              <a:rPr lang="sr-Latn-R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sr-Latn-R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Antimon</a:t>
            </a:r>
            <a:r>
              <a:rPr lang="sr-Latn-R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 vrlo tražen i skupocen metal koji se u prirodi retko nalazi. Veće nalazište rude je Zajača kod Krupnja, gde se nalazila i topionica. Međutim, ovaj rudnik danas nije u funkciji.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sr-Latn-R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Borit</a:t>
            </a:r>
            <a:r>
              <a:rPr lang="sr-Latn-R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 redak mineral čije je rentabilno nalazište otkriveno u dolini Ibra kod Baljevca.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sr-Latn-R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Plemeniti metali </a:t>
            </a:r>
            <a:r>
              <a:rPr lang="sr-Latn-R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zlato, srebro, platina i živa </a:t>
            </a:r>
            <a:r>
              <a:rPr lang="sr-Latn-R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 proizvode u manjim količinama pri preradi rude bakra, olova i cinka.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sr-Latn-R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 građevinarstvu i kao sirovine u industriji veliki značaj imaju nemetali: </a:t>
            </a:r>
            <a:r>
              <a:rPr lang="sr-Latn-R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azbest, barit, magnezit, feldspat, kvarcni pesak, glina (kaolinska, bentonitska, vatrostalna), krečnjaci, dolomiti, cement, tehnički i ukrasni građevinski kamen, šljunak i pesak</a:t>
            </a:r>
            <a:r>
              <a:rPr lang="sr-Latn-R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B368F27D-6840-4946-B473-F39AAEB12AB5}"/>
              </a:ext>
            </a:extLst>
          </p:cNvPr>
          <p:cNvSpPr txBox="1"/>
          <p:nvPr/>
        </p:nvSpPr>
        <p:spPr>
          <a:xfrm>
            <a:off x="9144000" y="6016227"/>
            <a:ext cx="26878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Latn-R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Obojena metalurgija</a:t>
            </a:r>
            <a:endParaRPr lang="sr-Latn-R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D3623B6A-A512-4476-B2AA-E18C4FC036CA}"/>
              </a:ext>
            </a:extLst>
          </p:cNvPr>
          <p:cNvSpPr/>
          <p:nvPr/>
        </p:nvSpPr>
        <p:spPr>
          <a:xfrm>
            <a:off x="11027751" y="3524251"/>
            <a:ext cx="457200" cy="369332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6F169942-CC04-46DC-AB32-7BA9E79B35C9}"/>
              </a:ext>
            </a:extLst>
          </p:cNvPr>
          <p:cNvSpPr txBox="1"/>
          <p:nvPr/>
        </p:nvSpPr>
        <p:spPr>
          <a:xfrm>
            <a:off x="745786" y="6396335"/>
            <a:ext cx="5867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Industrija</a:t>
            </a:r>
            <a:r>
              <a:rPr lang="en-GB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4.0 </a:t>
            </a:r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GB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njena</a:t>
            </a:r>
            <a:r>
              <a:rPr lang="en-GB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primena</a:t>
            </a:r>
            <a:r>
              <a:rPr lang="en-GB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 </a:t>
            </a:r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rudarstvu</a:t>
            </a:r>
            <a:r>
              <a:rPr lang="en-GB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GB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r-Latn-RS" sz="1200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Prošlost – sadašnjost – budućnost</a:t>
            </a:r>
            <a:endParaRPr lang="sr-Latn-R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1347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Line 6">
            <a:extLst>
              <a:ext uri="{FF2B5EF4-FFF2-40B4-BE49-F238E27FC236}">
                <a16:creationId xmlns:a16="http://schemas.microsoft.com/office/drawing/2014/main" xmlns="" id="{7F5C37D8-EB3A-47F0-AE81-4D2341A85359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47700"/>
            <a:ext cx="1219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5" name="Line 7">
            <a:extLst>
              <a:ext uri="{FF2B5EF4-FFF2-40B4-BE49-F238E27FC236}">
                <a16:creationId xmlns:a16="http://schemas.microsoft.com/office/drawing/2014/main" xmlns="" id="{92AA187F-464C-474E-A716-1414EA3EE1E7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400800"/>
            <a:ext cx="1219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138" name="Rectangle 7">
            <a:extLst>
              <a:ext uri="{FF2B5EF4-FFF2-40B4-BE49-F238E27FC236}">
                <a16:creationId xmlns:a16="http://schemas.microsoft.com/office/drawing/2014/main" xmlns="" id="{C19AE83D-964E-4F09-A8ED-B70525EC4E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sr-Latn-RS" sz="36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3. </a:t>
            </a:r>
            <a:r>
              <a:rPr lang="sr-Latn-R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Smernice za implementaciju I4.0 u rudarstvu</a:t>
            </a:r>
            <a:endParaRPr lang="it-IT" sz="3600" b="1" kern="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3C55FE7-1F8B-4CBA-A100-4075F6664610}"/>
              </a:ext>
            </a:extLst>
          </p:cNvPr>
          <p:cNvSpPr txBox="1"/>
          <p:nvPr/>
        </p:nvSpPr>
        <p:spPr>
          <a:xfrm>
            <a:off x="229198" y="849400"/>
            <a:ext cx="3885602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Latn-R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Dva pristupa primeni koncepta I4.0 na upravljanje mehanizacijom u rudnicima:</a:t>
            </a:r>
          </a:p>
          <a:p>
            <a:pPr marL="514350" indent="-514350">
              <a:buAutoNum type="arabicPeriod"/>
            </a:pPr>
            <a:r>
              <a:rPr lang="sr-Latn-R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Centralizovani</a:t>
            </a:r>
          </a:p>
          <a:p>
            <a:pPr marL="457200" indent="-457200">
              <a:buAutoNum type="arabicPeriod"/>
            </a:pPr>
            <a:r>
              <a:rPr lang="sr-Latn-R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Decentralizovani</a:t>
            </a:r>
            <a:endParaRPr lang="sr-Latn-RS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2EAFE96D-7BED-4E71-83D1-8AC22FB7B185}"/>
              </a:ext>
            </a:extLst>
          </p:cNvPr>
          <p:cNvGrpSpPr>
            <a:grpSpLocks/>
          </p:cNvGrpSpPr>
          <p:nvPr/>
        </p:nvGrpSpPr>
        <p:grpSpPr>
          <a:xfrm>
            <a:off x="4114800" y="1006103"/>
            <a:ext cx="8001000" cy="4914894"/>
            <a:chOff x="0" y="0"/>
            <a:chExt cx="5474135" cy="2962275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xmlns="" id="{9C498EB1-A960-43B3-B24F-2964C9091BA3}"/>
                </a:ext>
              </a:extLst>
            </p:cNvPr>
            <p:cNvCxnSpPr/>
            <p:nvPr/>
          </p:nvCxnSpPr>
          <p:spPr>
            <a:xfrm flipV="1">
              <a:off x="2089150" y="292100"/>
              <a:ext cx="123818" cy="1714499"/>
            </a:xfrm>
            <a:prstGeom prst="straightConnector1">
              <a:avLst/>
            </a:prstGeom>
            <a:ln w="254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2F5CE758-76C2-4486-B72C-411A4E9302CA}"/>
                </a:ext>
              </a:extLst>
            </p:cNvPr>
            <p:cNvGrpSpPr/>
            <p:nvPr/>
          </p:nvGrpSpPr>
          <p:grpSpPr>
            <a:xfrm>
              <a:off x="2273300" y="0"/>
              <a:ext cx="3200835" cy="2962275"/>
              <a:chOff x="199750" y="0"/>
              <a:chExt cx="3201027" cy="2962276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xmlns="" id="{0C4A35DA-B37B-4FCC-A735-12B615EF4C58}"/>
                  </a:ext>
                </a:extLst>
              </p:cNvPr>
              <p:cNvGrpSpPr/>
              <p:nvPr/>
            </p:nvGrpSpPr>
            <p:grpSpPr>
              <a:xfrm>
                <a:off x="199750" y="0"/>
                <a:ext cx="3201027" cy="2962276"/>
                <a:chOff x="199750" y="-1"/>
                <a:chExt cx="3201027" cy="2962276"/>
              </a:xfrm>
            </p:grpSpPr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xmlns="" id="{37B1B096-DDEE-4F4B-BE7C-9D393D5BDD84}"/>
                    </a:ext>
                  </a:extLst>
                </p:cNvPr>
                <p:cNvSpPr/>
                <p:nvPr/>
              </p:nvSpPr>
              <p:spPr>
                <a:xfrm>
                  <a:off x="199750" y="295275"/>
                  <a:ext cx="3042607" cy="619125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sr-Latn-RS" sz="3600"/>
                </a:p>
              </p:txBody>
            </p:sp>
            <p:sp>
              <p:nvSpPr>
                <p:cNvPr id="48" name="Text Box 72">
                  <a:extLst>
                    <a:ext uri="{FF2B5EF4-FFF2-40B4-BE49-F238E27FC236}">
                      <a16:creationId xmlns:a16="http://schemas.microsoft.com/office/drawing/2014/main" xmlns="" id="{C9F08F84-D326-4E83-99A5-797F320D5DBB}"/>
                    </a:ext>
                  </a:extLst>
                </p:cNvPr>
                <p:cNvSpPr txBox="1"/>
                <p:nvPr/>
              </p:nvSpPr>
              <p:spPr>
                <a:xfrm>
                  <a:off x="237861" y="466725"/>
                  <a:ext cx="619125" cy="287655"/>
                </a:xfrm>
                <a:prstGeom prst="rect">
                  <a:avLst/>
                </a:prstGeom>
                <a:noFill/>
                <a:ln w="15875">
                  <a:noFill/>
                </a:ln>
              </p:spPr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spcAft>
                      <a:spcPts val="0"/>
                    </a:spcAft>
                  </a:pPr>
                  <a:r>
                    <a:rPr lang="sr-Cyrl-CS" sz="1200" b="1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Connection level</a:t>
                  </a:r>
                  <a:endParaRPr lang="sr-Latn-RS" sz="20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9" name="Text Box 73">
                  <a:extLst>
                    <a:ext uri="{FF2B5EF4-FFF2-40B4-BE49-F238E27FC236}">
                      <a16:creationId xmlns:a16="http://schemas.microsoft.com/office/drawing/2014/main" xmlns="" id="{D0FF8411-6E7B-418F-A92A-E994AE5918FA}"/>
                    </a:ext>
                  </a:extLst>
                </p:cNvPr>
                <p:cNvSpPr txBox="1"/>
                <p:nvPr/>
              </p:nvSpPr>
              <p:spPr>
                <a:xfrm>
                  <a:off x="238042" y="1152525"/>
                  <a:ext cx="619125" cy="287655"/>
                </a:xfrm>
                <a:prstGeom prst="rect">
                  <a:avLst/>
                </a:prstGeom>
                <a:noFill/>
                <a:ln w="15875">
                  <a:noFill/>
                </a:ln>
              </p:spPr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spcAft>
                      <a:spcPts val="0"/>
                    </a:spcAft>
                  </a:pPr>
                  <a:r>
                    <a:rPr lang="sr-Cyrl-CS" sz="1200" b="1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Monitoring level</a:t>
                  </a:r>
                  <a:endParaRPr lang="sr-Latn-RS" sz="20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0" name="Text Box 74">
                  <a:extLst>
                    <a:ext uri="{FF2B5EF4-FFF2-40B4-BE49-F238E27FC236}">
                      <a16:creationId xmlns:a16="http://schemas.microsoft.com/office/drawing/2014/main" xmlns="" id="{87213425-6A5C-4BF0-A5A3-7FD1BA06BAC7}"/>
                    </a:ext>
                  </a:extLst>
                </p:cNvPr>
                <p:cNvSpPr txBox="1"/>
                <p:nvPr/>
              </p:nvSpPr>
              <p:spPr>
                <a:xfrm>
                  <a:off x="238128" y="1812924"/>
                  <a:ext cx="619125" cy="287655"/>
                </a:xfrm>
                <a:prstGeom prst="rect">
                  <a:avLst/>
                </a:prstGeom>
                <a:noFill/>
                <a:ln w="15875">
                  <a:noFill/>
                </a:ln>
              </p:spPr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spcAft>
                      <a:spcPts val="0"/>
                    </a:spcAft>
                  </a:pPr>
                  <a:r>
                    <a:rPr lang="sr-Cyrl-CS" sz="1200" b="1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Management  level</a:t>
                  </a:r>
                  <a:endParaRPr lang="sr-Latn-RS" sz="20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1" name="Text Box 75">
                  <a:extLst>
                    <a:ext uri="{FF2B5EF4-FFF2-40B4-BE49-F238E27FC236}">
                      <a16:creationId xmlns:a16="http://schemas.microsoft.com/office/drawing/2014/main" xmlns="" id="{1623C4B4-2DEA-4CBE-AEA1-653EE6FA2EF3}"/>
                    </a:ext>
                  </a:extLst>
                </p:cNvPr>
                <p:cNvSpPr txBox="1"/>
                <p:nvPr/>
              </p:nvSpPr>
              <p:spPr>
                <a:xfrm>
                  <a:off x="228603" y="2505075"/>
                  <a:ext cx="523875" cy="287655"/>
                </a:xfrm>
                <a:prstGeom prst="rect">
                  <a:avLst/>
                </a:prstGeom>
                <a:noFill/>
                <a:ln w="15875">
                  <a:noFill/>
                </a:ln>
              </p:spPr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spcAft>
                      <a:spcPts val="0"/>
                    </a:spcAft>
                  </a:pPr>
                  <a:r>
                    <a:rPr lang="sr-Cyrl-CS" sz="1200" b="1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Process level</a:t>
                  </a:r>
                  <a:endParaRPr lang="sr-Latn-RS" sz="20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52" name="Group 51">
                  <a:extLst>
                    <a:ext uri="{FF2B5EF4-FFF2-40B4-BE49-F238E27FC236}">
                      <a16:creationId xmlns:a16="http://schemas.microsoft.com/office/drawing/2014/main" xmlns="" id="{777465EF-F812-4E73-A0A5-0163DB55DE5E}"/>
                    </a:ext>
                  </a:extLst>
                </p:cNvPr>
                <p:cNvGrpSpPr/>
                <p:nvPr/>
              </p:nvGrpSpPr>
              <p:grpSpPr>
                <a:xfrm>
                  <a:off x="800100" y="2514600"/>
                  <a:ext cx="1976119" cy="287655"/>
                  <a:chOff x="0" y="0"/>
                  <a:chExt cx="2257425" cy="287655"/>
                </a:xfrm>
              </p:grpSpPr>
              <p:sp>
                <p:nvSpPr>
                  <p:cNvPr id="63" name="Text Box 76">
                    <a:extLst>
                      <a:ext uri="{FF2B5EF4-FFF2-40B4-BE49-F238E27FC236}">
                        <a16:creationId xmlns:a16="http://schemas.microsoft.com/office/drawing/2014/main" xmlns="" id="{BACEA8F4-1547-450D-ACEA-3EBE10119DD1}"/>
                      </a:ext>
                    </a:extLst>
                  </p:cNvPr>
                  <p:cNvSpPr txBox="1"/>
                  <p:nvPr/>
                </p:nvSpPr>
                <p:spPr>
                  <a:xfrm>
                    <a:off x="0" y="0"/>
                    <a:ext cx="523875" cy="287655"/>
                  </a:xfrm>
                  <a:prstGeom prst="rect">
                    <a:avLst/>
                  </a:prstGeom>
                  <a:noFill/>
                  <a:ln w="15875">
                    <a:solidFill>
                      <a:schemeClr val="tx1"/>
                    </a:solidFill>
                  </a:ln>
                </p:spPr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spcAft>
                        <a:spcPts val="0"/>
                      </a:spcAft>
                    </a:pPr>
                    <a:r>
                      <a:rPr lang="sr-Cyrl-C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Sensor / actuator</a:t>
                    </a:r>
                    <a:endParaRPr lang="sr-Latn-RS" sz="200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64" name="Text Box 77">
                    <a:extLst>
                      <a:ext uri="{FF2B5EF4-FFF2-40B4-BE49-F238E27FC236}">
                        <a16:creationId xmlns:a16="http://schemas.microsoft.com/office/drawing/2014/main" xmlns="" id="{61A28834-8E48-49BB-8A2E-0785862D8005}"/>
                      </a:ext>
                    </a:extLst>
                  </p:cNvPr>
                  <p:cNvSpPr txBox="1"/>
                  <p:nvPr/>
                </p:nvSpPr>
                <p:spPr>
                  <a:xfrm>
                    <a:off x="576263" y="0"/>
                    <a:ext cx="523875" cy="287655"/>
                  </a:xfrm>
                  <a:prstGeom prst="rect">
                    <a:avLst/>
                  </a:prstGeom>
                  <a:noFill/>
                  <a:ln w="15875">
                    <a:solidFill>
                      <a:schemeClr val="tx1"/>
                    </a:solidFill>
                  </a:ln>
                </p:spPr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spcAft>
                        <a:spcPts val="0"/>
                      </a:spcAft>
                    </a:pPr>
                    <a:r>
                      <a:rPr lang="sr-Cyrl-C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Sensor / actuator</a:t>
                    </a:r>
                    <a:endParaRPr lang="sr-Latn-RS" sz="200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65" name="Text Box 78">
                    <a:extLst>
                      <a:ext uri="{FF2B5EF4-FFF2-40B4-BE49-F238E27FC236}">
                        <a16:creationId xmlns:a16="http://schemas.microsoft.com/office/drawing/2014/main" xmlns="" id="{8A50B601-86CE-4638-9DD5-6CE24D419DC6}"/>
                      </a:ext>
                    </a:extLst>
                  </p:cNvPr>
                  <p:cNvSpPr txBox="1"/>
                  <p:nvPr/>
                </p:nvSpPr>
                <p:spPr>
                  <a:xfrm>
                    <a:off x="1152525" y="0"/>
                    <a:ext cx="523875" cy="287655"/>
                  </a:xfrm>
                  <a:prstGeom prst="rect">
                    <a:avLst/>
                  </a:prstGeom>
                  <a:noFill/>
                  <a:ln w="15875">
                    <a:solidFill>
                      <a:schemeClr val="tx1"/>
                    </a:solidFill>
                  </a:ln>
                </p:spPr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spcAft>
                        <a:spcPts val="0"/>
                      </a:spcAft>
                    </a:pPr>
                    <a:r>
                      <a:rPr lang="sr-Cyrl-C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Sensor / actuator</a:t>
                    </a:r>
                    <a:endParaRPr lang="sr-Latn-RS" sz="200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66" name="Text Box 79">
                    <a:extLst>
                      <a:ext uri="{FF2B5EF4-FFF2-40B4-BE49-F238E27FC236}">
                        <a16:creationId xmlns:a16="http://schemas.microsoft.com/office/drawing/2014/main" xmlns="" id="{ADB8BB5A-6D66-4762-8C1B-1DC7D1E67514}"/>
                      </a:ext>
                    </a:extLst>
                  </p:cNvPr>
                  <p:cNvSpPr txBox="1"/>
                  <p:nvPr/>
                </p:nvSpPr>
                <p:spPr>
                  <a:xfrm>
                    <a:off x="1733550" y="0"/>
                    <a:ext cx="523875" cy="287655"/>
                  </a:xfrm>
                  <a:prstGeom prst="rect">
                    <a:avLst/>
                  </a:prstGeom>
                  <a:noFill/>
                  <a:ln w="15875">
                    <a:solidFill>
                      <a:schemeClr val="tx1"/>
                    </a:solidFill>
                  </a:ln>
                </p:spPr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spcAft>
                        <a:spcPts val="0"/>
                      </a:spcAft>
                    </a:pPr>
                    <a:r>
                      <a:rPr lang="sr-Cyrl-C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Sensor / actuator</a:t>
                    </a:r>
                    <a:endParaRPr lang="sr-Latn-RS" sz="200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53" name="Text Box 80">
                  <a:extLst>
                    <a:ext uri="{FF2B5EF4-FFF2-40B4-BE49-F238E27FC236}">
                      <a16:creationId xmlns:a16="http://schemas.microsoft.com/office/drawing/2014/main" xmlns="" id="{CED8E15F-ABF8-4505-BCC1-A6142E5B273E}"/>
                    </a:ext>
                  </a:extLst>
                </p:cNvPr>
                <p:cNvSpPr txBox="1"/>
                <p:nvPr/>
              </p:nvSpPr>
              <p:spPr>
                <a:xfrm>
                  <a:off x="1905000" y="1895475"/>
                  <a:ext cx="523875" cy="192405"/>
                </a:xfrm>
                <a:prstGeom prst="rect">
                  <a:avLst/>
                </a:prstGeom>
                <a:noFill/>
                <a:ln w="15875">
                  <a:solidFill>
                    <a:schemeClr val="tx1"/>
                  </a:solidFill>
                </a:ln>
              </p:spPr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sr-Cyrl-CS" sz="1200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IPC</a:t>
                  </a:r>
                  <a:endParaRPr lang="sr-Latn-RS" sz="20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4" name="Text Box 81">
                  <a:extLst>
                    <a:ext uri="{FF2B5EF4-FFF2-40B4-BE49-F238E27FC236}">
                      <a16:creationId xmlns:a16="http://schemas.microsoft.com/office/drawing/2014/main" xmlns="" id="{D621DD55-5D24-4E1D-81C4-D7F02F49D3AF}"/>
                    </a:ext>
                  </a:extLst>
                </p:cNvPr>
                <p:cNvSpPr txBox="1"/>
                <p:nvPr/>
              </p:nvSpPr>
              <p:spPr>
                <a:xfrm>
                  <a:off x="2476138" y="1757043"/>
                  <a:ext cx="666750" cy="416885"/>
                </a:xfrm>
                <a:prstGeom prst="rect">
                  <a:avLst/>
                </a:prstGeom>
                <a:noFill/>
                <a:ln w="15875">
                  <a:solidFill>
                    <a:schemeClr val="tx1"/>
                  </a:solidFill>
                </a:ln>
              </p:spPr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sr-Cyrl-CS" sz="1200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Integrated management</a:t>
                  </a:r>
                  <a:endParaRPr lang="sr-Latn-RS" sz="20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5" name="Text Box 82">
                  <a:extLst>
                    <a:ext uri="{FF2B5EF4-FFF2-40B4-BE49-F238E27FC236}">
                      <a16:creationId xmlns:a16="http://schemas.microsoft.com/office/drawing/2014/main" xmlns="" id="{1EE293A0-FF02-4C2C-A346-D466B878BFC0}"/>
                    </a:ext>
                  </a:extLst>
                </p:cNvPr>
                <p:cNvSpPr txBox="1"/>
                <p:nvPr/>
              </p:nvSpPr>
              <p:spPr>
                <a:xfrm>
                  <a:off x="2828924" y="2466975"/>
                  <a:ext cx="523875" cy="375920"/>
                </a:xfrm>
                <a:prstGeom prst="round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 w="15875">
                  <a:solidFill>
                    <a:schemeClr val="tx1"/>
                  </a:solidFill>
                </a:ln>
              </p:spPr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sr-Cyrl-CS" sz="1200" b="1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System</a:t>
                  </a:r>
                  <a:endParaRPr lang="sr-Latn-RS" sz="20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6" name="Text Box 83">
                  <a:extLst>
                    <a:ext uri="{FF2B5EF4-FFF2-40B4-BE49-F238E27FC236}">
                      <a16:creationId xmlns:a16="http://schemas.microsoft.com/office/drawing/2014/main" xmlns="" id="{6038269C-FBC8-4EE2-9667-162F48465639}"/>
                    </a:ext>
                  </a:extLst>
                </p:cNvPr>
                <p:cNvSpPr txBox="1"/>
                <p:nvPr/>
              </p:nvSpPr>
              <p:spPr>
                <a:xfrm>
                  <a:off x="1276350" y="1152525"/>
                  <a:ext cx="581025" cy="254000"/>
                </a:xfrm>
                <a:prstGeom prst="rect">
                  <a:avLst/>
                </a:prstGeom>
                <a:noFill/>
                <a:ln w="15875">
                  <a:solidFill>
                    <a:schemeClr val="tx1"/>
                  </a:solidFill>
                </a:ln>
              </p:spPr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sr-Cyrl-CS" sz="1200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Software Hardware</a:t>
                  </a:r>
                  <a:endParaRPr lang="sr-Latn-RS" sz="20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7" name="Text Box 85">
                  <a:extLst>
                    <a:ext uri="{FF2B5EF4-FFF2-40B4-BE49-F238E27FC236}">
                      <a16:creationId xmlns:a16="http://schemas.microsoft.com/office/drawing/2014/main" xmlns="" id="{C9AF3BBC-650F-4FA0-A398-01B5043ABDBA}"/>
                    </a:ext>
                  </a:extLst>
                </p:cNvPr>
                <p:cNvSpPr txBox="1"/>
                <p:nvPr/>
              </p:nvSpPr>
              <p:spPr>
                <a:xfrm>
                  <a:off x="828591" y="514350"/>
                  <a:ext cx="429974" cy="182880"/>
                </a:xfrm>
                <a:prstGeom prst="rect">
                  <a:avLst/>
                </a:prstGeom>
                <a:noFill/>
                <a:ln w="15875">
                  <a:solidFill>
                    <a:schemeClr val="tx1"/>
                  </a:solidFill>
                </a:ln>
              </p:spPr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sr-Cyrl-CS" sz="1200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Cloud</a:t>
                  </a:r>
                  <a:endParaRPr lang="sr-Latn-RS" sz="20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8" name="Text Box 86">
                  <a:extLst>
                    <a:ext uri="{FF2B5EF4-FFF2-40B4-BE49-F238E27FC236}">
                      <a16:creationId xmlns:a16="http://schemas.microsoft.com/office/drawing/2014/main" xmlns="" id="{065E3CF1-EA24-41EE-9DF3-E030F96DA986}"/>
                    </a:ext>
                  </a:extLst>
                </p:cNvPr>
                <p:cNvSpPr txBox="1"/>
                <p:nvPr/>
              </p:nvSpPr>
              <p:spPr>
                <a:xfrm>
                  <a:off x="762000" y="0"/>
                  <a:ext cx="1099820" cy="220980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sr-Cyrl-CS" sz="1200" b="1">
                      <a:solidFill>
                        <a:srgbClr val="0000FF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Centralised approach</a:t>
                  </a:r>
                  <a:endParaRPr lang="sr-Latn-RS" sz="20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9" name="Text Box 87">
                  <a:extLst>
                    <a:ext uri="{FF2B5EF4-FFF2-40B4-BE49-F238E27FC236}">
                      <a16:creationId xmlns:a16="http://schemas.microsoft.com/office/drawing/2014/main" xmlns="" id="{C548DBAA-2246-46E9-9F42-602A5B36274D}"/>
                    </a:ext>
                  </a:extLst>
                </p:cNvPr>
                <p:cNvSpPr txBox="1"/>
                <p:nvPr/>
              </p:nvSpPr>
              <p:spPr>
                <a:xfrm>
                  <a:off x="2152648" y="-1"/>
                  <a:ext cx="1166153" cy="230505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sr-Cyrl-CS" sz="1200" b="1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Decentralised approach</a:t>
                  </a:r>
                  <a:endParaRPr lang="sr-Latn-RS" sz="20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xmlns="" id="{7802A09C-32D0-4079-A15A-82070CFE59C2}"/>
                    </a:ext>
                  </a:extLst>
                </p:cNvPr>
                <p:cNvSpPr/>
                <p:nvPr/>
              </p:nvSpPr>
              <p:spPr>
                <a:xfrm>
                  <a:off x="199750" y="981075"/>
                  <a:ext cx="3042608" cy="619125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sr-Latn-RS" sz="3600"/>
                </a:p>
              </p:txBody>
            </p:sp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xmlns="" id="{DFD9A55A-4B18-4BF8-B45E-E01D0251E48C}"/>
                    </a:ext>
                  </a:extLst>
                </p:cNvPr>
                <p:cNvSpPr/>
                <p:nvPr/>
              </p:nvSpPr>
              <p:spPr>
                <a:xfrm>
                  <a:off x="199750" y="1660525"/>
                  <a:ext cx="3042608" cy="619125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sr-Latn-RS" sz="3600"/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xmlns="" id="{9C0F967E-2596-43F4-AE18-B14114249737}"/>
                    </a:ext>
                  </a:extLst>
                </p:cNvPr>
                <p:cNvSpPr/>
                <p:nvPr/>
              </p:nvSpPr>
              <p:spPr>
                <a:xfrm>
                  <a:off x="199895" y="2343150"/>
                  <a:ext cx="3200882" cy="619125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sr-Latn-RS" sz="3600"/>
                </a:p>
              </p:txBody>
            </p:sp>
          </p:grp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xmlns="" id="{66FEAD9A-3629-40ED-807D-BB033C3A422F}"/>
                  </a:ext>
                </a:extLst>
              </p:cNvPr>
              <p:cNvCxnSpPr/>
              <p:nvPr/>
            </p:nvCxnSpPr>
            <p:spPr>
              <a:xfrm flipV="1">
                <a:off x="1038225" y="390525"/>
                <a:ext cx="0" cy="116522"/>
              </a:xfrm>
              <a:prstGeom prst="line">
                <a:avLst/>
              </a:prstGeom>
              <a:ln w="15875">
                <a:solidFill>
                  <a:schemeClr val="tx1"/>
                </a:solidFill>
                <a:head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xmlns="" id="{91DA1DCC-0115-408C-8679-00D3A84B1F9F}"/>
                  </a:ext>
                </a:extLst>
              </p:cNvPr>
              <p:cNvCxnSpPr/>
              <p:nvPr/>
            </p:nvCxnSpPr>
            <p:spPr>
              <a:xfrm flipV="1">
                <a:off x="1562100" y="390525"/>
                <a:ext cx="0" cy="759460"/>
              </a:xfrm>
              <a:prstGeom prst="line">
                <a:avLst/>
              </a:prstGeom>
              <a:ln w="15875">
                <a:solidFill>
                  <a:schemeClr val="tx1"/>
                </a:solidFill>
                <a:head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xmlns="" id="{AD24D87F-4791-4784-96A0-DAAFDA715E86}"/>
                  </a:ext>
                </a:extLst>
              </p:cNvPr>
              <p:cNvCxnSpPr/>
              <p:nvPr/>
            </p:nvCxnSpPr>
            <p:spPr>
              <a:xfrm flipV="1">
                <a:off x="2781300" y="219075"/>
                <a:ext cx="0" cy="1537970"/>
              </a:xfrm>
              <a:prstGeom prst="line">
                <a:avLst/>
              </a:prstGeom>
              <a:ln w="15875">
                <a:solidFill>
                  <a:schemeClr val="tx1"/>
                </a:solidFill>
                <a:head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xmlns="" id="{65B2A28F-B97F-4930-A86D-D101C035E4DD}"/>
                  </a:ext>
                </a:extLst>
              </p:cNvPr>
              <p:cNvCxnSpPr/>
              <p:nvPr/>
            </p:nvCxnSpPr>
            <p:spPr>
              <a:xfrm flipV="1">
                <a:off x="3190873" y="390525"/>
                <a:ext cx="0" cy="2071687"/>
              </a:xfrm>
              <a:prstGeom prst="line">
                <a:avLst/>
              </a:prstGeom>
              <a:ln w="15875">
                <a:solidFill>
                  <a:schemeClr val="tx1"/>
                </a:solidFill>
                <a:head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xmlns="" id="{3D97E98F-4D79-44FE-891E-D292EDE2FE16}"/>
                  </a:ext>
                </a:extLst>
              </p:cNvPr>
              <p:cNvCxnSpPr/>
              <p:nvPr/>
            </p:nvCxnSpPr>
            <p:spPr>
              <a:xfrm flipV="1">
                <a:off x="2162175" y="390525"/>
                <a:ext cx="0" cy="1498600"/>
              </a:xfrm>
              <a:prstGeom prst="line">
                <a:avLst/>
              </a:prstGeom>
              <a:ln w="15875">
                <a:solidFill>
                  <a:schemeClr val="tx1"/>
                </a:solidFill>
                <a:head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xmlns="" id="{E877287A-9CFA-48A6-B1A1-DD00AFA7FD22}"/>
                  </a:ext>
                </a:extLst>
              </p:cNvPr>
              <p:cNvCxnSpPr/>
              <p:nvPr/>
            </p:nvCxnSpPr>
            <p:spPr>
              <a:xfrm flipV="1">
                <a:off x="1038225" y="704850"/>
                <a:ext cx="0" cy="1814513"/>
              </a:xfrm>
              <a:prstGeom prst="line">
                <a:avLst/>
              </a:prstGeom>
              <a:ln w="15875">
                <a:solidFill>
                  <a:schemeClr val="tx1"/>
                </a:solidFill>
                <a:headEnd type="triangle" w="sm" len="med"/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xmlns="" id="{42799829-0084-49F6-B0C9-79292354190E}"/>
                  </a:ext>
                </a:extLst>
              </p:cNvPr>
              <p:cNvCxnSpPr/>
              <p:nvPr/>
            </p:nvCxnSpPr>
            <p:spPr>
              <a:xfrm flipV="1">
                <a:off x="1552575" y="1409700"/>
                <a:ext cx="0" cy="1110615"/>
              </a:xfrm>
              <a:prstGeom prst="line">
                <a:avLst/>
              </a:prstGeom>
              <a:ln w="15875">
                <a:solidFill>
                  <a:schemeClr val="tx1"/>
                </a:solidFill>
                <a:headEnd type="triangle" w="sm" len="med"/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xmlns="" id="{0C7B389C-93B4-4FFC-B638-D8F55A87906A}"/>
                  </a:ext>
                </a:extLst>
              </p:cNvPr>
              <p:cNvCxnSpPr/>
              <p:nvPr/>
            </p:nvCxnSpPr>
            <p:spPr>
              <a:xfrm flipV="1">
                <a:off x="2038350" y="2085975"/>
                <a:ext cx="0" cy="433070"/>
              </a:xfrm>
              <a:prstGeom prst="line">
                <a:avLst/>
              </a:prstGeom>
              <a:ln w="15875">
                <a:solidFill>
                  <a:schemeClr val="tx1"/>
                </a:solidFill>
                <a:headEnd type="triangle" w="sm" len="med"/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xmlns="" id="{8FB05F3B-7389-49E0-B583-FD7E450A117A}"/>
                  </a:ext>
                </a:extLst>
              </p:cNvPr>
              <p:cNvCxnSpPr/>
              <p:nvPr/>
            </p:nvCxnSpPr>
            <p:spPr>
              <a:xfrm flipV="1">
                <a:off x="2552332" y="2173930"/>
                <a:ext cx="0" cy="340670"/>
              </a:xfrm>
              <a:prstGeom prst="line">
                <a:avLst/>
              </a:prstGeom>
              <a:ln w="15875">
                <a:solidFill>
                  <a:schemeClr val="tx1"/>
                </a:solidFill>
                <a:headEnd type="triangle" w="sm" len="med"/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xmlns="" id="{ACE2ADC6-AF00-4287-9990-D93A51FF07B2}"/>
                  </a:ext>
                </a:extLst>
              </p:cNvPr>
              <p:cNvCxnSpPr/>
              <p:nvPr/>
            </p:nvCxnSpPr>
            <p:spPr>
              <a:xfrm flipH="1" flipV="1">
                <a:off x="1038225" y="400050"/>
                <a:ext cx="528320" cy="0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xmlns="" id="{3A05C9C4-2C28-41AA-9EF9-5852F8B6B0C0}"/>
                  </a:ext>
                </a:extLst>
              </p:cNvPr>
              <p:cNvCxnSpPr/>
              <p:nvPr/>
            </p:nvCxnSpPr>
            <p:spPr>
              <a:xfrm flipH="1">
                <a:off x="2162176" y="390525"/>
                <a:ext cx="1028697" cy="0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xmlns="" id="{32DF0771-0F3B-4F22-9D07-F78749085E68}"/>
                  </a:ext>
                </a:extLst>
              </p:cNvPr>
              <p:cNvCxnSpPr/>
              <p:nvPr/>
            </p:nvCxnSpPr>
            <p:spPr>
              <a:xfrm flipV="1">
                <a:off x="1304925" y="219075"/>
                <a:ext cx="0" cy="171450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CB4D5015-B7B9-43D6-AE98-42DA50586D3E}"/>
                </a:ext>
              </a:extLst>
            </p:cNvPr>
            <p:cNvGrpSpPr/>
            <p:nvPr/>
          </p:nvGrpSpPr>
          <p:grpSpPr>
            <a:xfrm>
              <a:off x="0" y="590550"/>
              <a:ext cx="2110743" cy="1777370"/>
              <a:chOff x="222257" y="0"/>
              <a:chExt cx="2110873" cy="1777371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xmlns="" id="{CA679387-2921-4902-993D-088D83DC006F}"/>
                  </a:ext>
                </a:extLst>
              </p:cNvPr>
              <p:cNvGrpSpPr/>
              <p:nvPr/>
            </p:nvGrpSpPr>
            <p:grpSpPr>
              <a:xfrm>
                <a:off x="222257" y="0"/>
                <a:ext cx="2062979" cy="1744964"/>
                <a:chOff x="222257" y="0"/>
                <a:chExt cx="2062979" cy="1744964"/>
              </a:xfrm>
            </p:grpSpPr>
            <p:grpSp>
              <p:nvGrpSpPr>
                <p:cNvPr id="24" name="Group 23">
                  <a:extLst>
                    <a:ext uri="{FF2B5EF4-FFF2-40B4-BE49-F238E27FC236}">
                      <a16:creationId xmlns:a16="http://schemas.microsoft.com/office/drawing/2014/main" xmlns="" id="{798323AB-9F3B-4136-B20E-8F2318F4B0E4}"/>
                    </a:ext>
                  </a:extLst>
                </p:cNvPr>
                <p:cNvGrpSpPr/>
                <p:nvPr/>
              </p:nvGrpSpPr>
              <p:grpSpPr>
                <a:xfrm>
                  <a:off x="222257" y="0"/>
                  <a:ext cx="774690" cy="1744964"/>
                  <a:chOff x="197018" y="0"/>
                  <a:chExt cx="686707" cy="1744964"/>
                </a:xfrm>
              </p:grpSpPr>
              <p:sp>
                <p:nvSpPr>
                  <p:cNvPr id="30" name="Text Box 57">
                    <a:extLst>
                      <a:ext uri="{FF2B5EF4-FFF2-40B4-BE49-F238E27FC236}">
                        <a16:creationId xmlns:a16="http://schemas.microsoft.com/office/drawing/2014/main" xmlns="" id="{AF164CAA-DC34-406E-95E3-02F1EFDDA0B8}"/>
                      </a:ext>
                    </a:extLst>
                  </p:cNvPr>
                  <p:cNvSpPr txBox="1"/>
                  <p:nvPr/>
                </p:nvSpPr>
                <p:spPr>
                  <a:xfrm>
                    <a:off x="197018" y="0"/>
                    <a:ext cx="686707" cy="287655"/>
                  </a:xfrm>
                  <a:prstGeom prst="rect">
                    <a:avLst/>
                  </a:prstGeom>
                  <a:noFill/>
                  <a:ln w="15875">
                    <a:solidFill>
                      <a:schemeClr val="tx1"/>
                    </a:solidFill>
                  </a:ln>
                </p:spPr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spcAft>
                        <a:spcPts val="0"/>
                      </a:spcAft>
                    </a:pPr>
                    <a:r>
                      <a:rPr lang="sr-Cyrl-C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Benefits (why)</a:t>
                    </a:r>
                    <a:endParaRPr lang="sr-Latn-RS" sz="200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1" name="Text Box 58">
                    <a:extLst>
                      <a:ext uri="{FF2B5EF4-FFF2-40B4-BE49-F238E27FC236}">
                        <a16:creationId xmlns:a16="http://schemas.microsoft.com/office/drawing/2014/main" xmlns="" id="{C414CBAB-0907-45F8-B230-FF3C074941CF}"/>
                      </a:ext>
                    </a:extLst>
                  </p:cNvPr>
                  <p:cNvSpPr txBox="1"/>
                  <p:nvPr/>
                </p:nvSpPr>
                <p:spPr>
                  <a:xfrm>
                    <a:off x="197018" y="485771"/>
                    <a:ext cx="686707" cy="287655"/>
                  </a:xfrm>
                  <a:prstGeom prst="rect">
                    <a:avLst/>
                  </a:prstGeom>
                  <a:noFill/>
                  <a:ln w="15875">
                    <a:solidFill>
                      <a:schemeClr val="tx1"/>
                    </a:solidFill>
                  </a:ln>
                </p:spPr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spcAft>
                        <a:spcPts val="0"/>
                      </a:spcAft>
                    </a:pPr>
                    <a:r>
                      <a:rPr lang="sr-Cyrl-C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Functional structure (what)</a:t>
                    </a:r>
                    <a:endParaRPr lang="sr-Latn-RS" sz="200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" name="Text Box 60">
                    <a:extLst>
                      <a:ext uri="{FF2B5EF4-FFF2-40B4-BE49-F238E27FC236}">
                        <a16:creationId xmlns:a16="http://schemas.microsoft.com/office/drawing/2014/main" xmlns="" id="{0B6F2B0F-2B77-4A67-806D-01700A225DD5}"/>
                      </a:ext>
                    </a:extLst>
                  </p:cNvPr>
                  <p:cNvSpPr txBox="1"/>
                  <p:nvPr/>
                </p:nvSpPr>
                <p:spPr>
                  <a:xfrm>
                    <a:off x="197018" y="971538"/>
                    <a:ext cx="686707" cy="287655"/>
                  </a:xfrm>
                  <a:prstGeom prst="rect">
                    <a:avLst/>
                  </a:prstGeom>
                  <a:noFill/>
                  <a:ln w="15875">
                    <a:solidFill>
                      <a:schemeClr val="tx1"/>
                    </a:solidFill>
                  </a:ln>
                </p:spPr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spcAft>
                        <a:spcPts val="0"/>
                      </a:spcAft>
                    </a:pPr>
                    <a:r>
                      <a:rPr lang="sr-Cyrl-C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Application (where)</a:t>
                    </a:r>
                    <a:endParaRPr lang="sr-Latn-RS" sz="200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3" name="Text Box 61">
                    <a:extLst>
                      <a:ext uri="{FF2B5EF4-FFF2-40B4-BE49-F238E27FC236}">
                        <a16:creationId xmlns:a16="http://schemas.microsoft.com/office/drawing/2014/main" xmlns="" id="{8F0CB707-6CE0-473D-9720-34B514C466F0}"/>
                      </a:ext>
                    </a:extLst>
                  </p:cNvPr>
                  <p:cNvSpPr txBox="1"/>
                  <p:nvPr/>
                </p:nvSpPr>
                <p:spPr>
                  <a:xfrm>
                    <a:off x="197018" y="1457309"/>
                    <a:ext cx="686707" cy="287655"/>
                  </a:xfrm>
                  <a:prstGeom prst="rect">
                    <a:avLst/>
                  </a:prstGeom>
                  <a:noFill/>
                  <a:ln w="15875">
                    <a:solidFill>
                      <a:schemeClr val="tx1"/>
                    </a:solidFill>
                  </a:ln>
                </p:spPr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spcAft>
                        <a:spcPts val="0"/>
                      </a:spcAft>
                    </a:pPr>
                    <a:r>
                      <a:rPr lang="sr-Cyrl-C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Automatisation (how)</a:t>
                    </a:r>
                    <a:endParaRPr lang="sr-Latn-RS" sz="200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25" name="Group 24">
                  <a:extLst>
                    <a:ext uri="{FF2B5EF4-FFF2-40B4-BE49-F238E27FC236}">
                      <a16:creationId xmlns:a16="http://schemas.microsoft.com/office/drawing/2014/main" xmlns="" id="{02ACFDE0-B97B-4929-9D01-9E81FE3910D3}"/>
                    </a:ext>
                  </a:extLst>
                </p:cNvPr>
                <p:cNvGrpSpPr/>
                <p:nvPr/>
              </p:nvGrpSpPr>
              <p:grpSpPr>
                <a:xfrm>
                  <a:off x="1085915" y="0"/>
                  <a:ext cx="1199321" cy="1744772"/>
                  <a:chOff x="81412" y="0"/>
                  <a:chExt cx="706623" cy="1744772"/>
                </a:xfrm>
              </p:grpSpPr>
              <p:sp>
                <p:nvSpPr>
                  <p:cNvPr id="26" name="Text Box 64">
                    <a:extLst>
                      <a:ext uri="{FF2B5EF4-FFF2-40B4-BE49-F238E27FC236}">
                        <a16:creationId xmlns:a16="http://schemas.microsoft.com/office/drawing/2014/main" xmlns="" id="{3A4C819C-7235-48C4-ADB9-C286BB0ECA4C}"/>
                      </a:ext>
                    </a:extLst>
                  </p:cNvPr>
                  <p:cNvSpPr txBox="1"/>
                  <p:nvPr/>
                </p:nvSpPr>
                <p:spPr>
                  <a:xfrm>
                    <a:off x="81412" y="0"/>
                    <a:ext cx="706334" cy="287655"/>
                  </a:xfrm>
                  <a:prstGeom prst="rect">
                    <a:avLst/>
                  </a:prstGeom>
                  <a:noFill/>
                  <a:ln w="15875">
                    <a:solidFill>
                      <a:schemeClr val="tx1"/>
                    </a:solidFill>
                  </a:ln>
                </p:spPr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spcAft>
                        <a:spcPts val="0"/>
                      </a:spcAft>
                    </a:pPr>
                    <a:r>
                      <a:rPr lang="sr-Cyrl-C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Identification of goals by levels (layers)</a:t>
                    </a:r>
                    <a:endParaRPr lang="sr-Latn-RS" sz="200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7" name="Text Box 65">
                    <a:extLst>
                      <a:ext uri="{FF2B5EF4-FFF2-40B4-BE49-F238E27FC236}">
                        <a16:creationId xmlns:a16="http://schemas.microsoft.com/office/drawing/2014/main" xmlns="" id="{7AF43557-65F9-41C0-BA46-90102F7E4497}"/>
                      </a:ext>
                    </a:extLst>
                  </p:cNvPr>
                  <p:cNvSpPr txBox="1"/>
                  <p:nvPr/>
                </p:nvSpPr>
                <p:spPr>
                  <a:xfrm>
                    <a:off x="81412" y="485566"/>
                    <a:ext cx="706334" cy="287655"/>
                  </a:xfrm>
                  <a:prstGeom prst="rect">
                    <a:avLst/>
                  </a:prstGeom>
                  <a:noFill/>
                  <a:ln w="15875">
                    <a:solidFill>
                      <a:schemeClr val="tx1"/>
                    </a:solidFill>
                  </a:ln>
                </p:spPr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spcAft>
                        <a:spcPts val="0"/>
                      </a:spcAft>
                    </a:pPr>
                    <a:r>
                      <a:rPr lang="sr-Cyrl-C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Digital machine structure model</a:t>
                    </a:r>
                    <a:endParaRPr lang="sr-Latn-RS" sz="200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8" name="Text Box 66">
                    <a:extLst>
                      <a:ext uri="{FF2B5EF4-FFF2-40B4-BE49-F238E27FC236}">
                        <a16:creationId xmlns:a16="http://schemas.microsoft.com/office/drawing/2014/main" xmlns="" id="{2CEC40E9-2175-4DF6-AAF6-EA1C9DBEBCAB}"/>
                      </a:ext>
                    </a:extLst>
                  </p:cNvPr>
                  <p:cNvSpPr txBox="1"/>
                  <p:nvPr/>
                </p:nvSpPr>
                <p:spPr>
                  <a:xfrm>
                    <a:off x="81412" y="971133"/>
                    <a:ext cx="706334" cy="287655"/>
                  </a:xfrm>
                  <a:prstGeom prst="rect">
                    <a:avLst/>
                  </a:prstGeom>
                  <a:noFill/>
                  <a:ln w="15875">
                    <a:solidFill>
                      <a:schemeClr val="tx1"/>
                    </a:solidFill>
                  </a:ln>
                </p:spPr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spcAft>
                        <a:spcPts val="0"/>
                      </a:spcAft>
                    </a:pPr>
                    <a:r>
                      <a:rPr lang="sr-Cyrl-C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Function and monitoring resources</a:t>
                    </a:r>
                    <a:endParaRPr lang="sr-Latn-RS" sz="200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9" name="Text Box 67">
                    <a:extLst>
                      <a:ext uri="{FF2B5EF4-FFF2-40B4-BE49-F238E27FC236}">
                        <a16:creationId xmlns:a16="http://schemas.microsoft.com/office/drawing/2014/main" xmlns="" id="{85F94AEF-0E58-4931-AD36-18B964CBDCA4}"/>
                      </a:ext>
                    </a:extLst>
                  </p:cNvPr>
                  <p:cNvSpPr txBox="1"/>
                  <p:nvPr/>
                </p:nvSpPr>
                <p:spPr>
                  <a:xfrm>
                    <a:off x="81412" y="1457117"/>
                    <a:ext cx="706623" cy="287655"/>
                  </a:xfrm>
                  <a:prstGeom prst="rect">
                    <a:avLst/>
                  </a:prstGeom>
                  <a:noFill/>
                  <a:ln w="15875">
                    <a:solidFill>
                      <a:schemeClr val="tx1"/>
                    </a:solidFill>
                  </a:ln>
                </p:spPr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spcAft>
                        <a:spcPts val="0"/>
                      </a:spcAft>
                    </a:pPr>
                    <a:r>
                      <a:rPr lang="sr-Cyrl-CS" sz="1200" b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Condition based maintenance I4.0 concept</a:t>
                    </a:r>
                    <a:endParaRPr lang="sr-Latn-RS" sz="200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</p:grpSp>
          </p:grpSp>
          <p:sp>
            <p:nvSpPr>
              <p:cNvPr id="23" name="Text Box 69">
                <a:extLst>
                  <a:ext uri="{FF2B5EF4-FFF2-40B4-BE49-F238E27FC236}">
                    <a16:creationId xmlns:a16="http://schemas.microsoft.com/office/drawing/2014/main" xmlns="" id="{53E4C118-DBE7-42D0-80AB-C2BDE939FA2B}"/>
                  </a:ext>
                </a:extLst>
              </p:cNvPr>
              <p:cNvSpPr txBox="1"/>
              <p:nvPr/>
            </p:nvSpPr>
            <p:spPr>
              <a:xfrm>
                <a:off x="1041463" y="1424946"/>
                <a:ext cx="1291667" cy="352425"/>
              </a:xfrm>
              <a:prstGeom prst="rect">
                <a:avLst/>
              </a:prstGeom>
              <a:noFill/>
              <a:ln w="15875">
                <a:solidFill>
                  <a:schemeClr val="tx1"/>
                </a:solidFill>
              </a:ln>
            </p:spPr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sr-Cyrl-CS" sz="1200" b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  <a:endParaRPr lang="sr-Latn-RS" sz="20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xmlns="" id="{ABF5C475-A0E4-4DC5-AFF1-8C8E8DE77B1C}"/>
                </a:ext>
              </a:extLst>
            </p:cNvPr>
            <p:cNvCxnSpPr/>
            <p:nvPr/>
          </p:nvCxnSpPr>
          <p:spPr>
            <a:xfrm>
              <a:off x="2089150" y="2362200"/>
              <a:ext cx="123501" cy="600075"/>
            </a:xfrm>
            <a:prstGeom prst="straightConnector1">
              <a:avLst/>
            </a:prstGeom>
            <a:ln w="254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xmlns="" id="{14E4F110-4B91-4CC8-8047-397851408C69}"/>
                </a:ext>
              </a:extLst>
            </p:cNvPr>
            <p:cNvSpPr/>
            <p:nvPr/>
          </p:nvSpPr>
          <p:spPr>
            <a:xfrm flipV="1">
              <a:off x="323850" y="914400"/>
              <a:ext cx="152400" cy="126999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sr-Latn-RS" sz="3600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xmlns="" id="{32E3FD8A-E764-4DA3-9EBA-5F8EC8B12FCC}"/>
                </a:ext>
              </a:extLst>
            </p:cNvPr>
            <p:cNvSpPr/>
            <p:nvPr/>
          </p:nvSpPr>
          <p:spPr>
            <a:xfrm flipV="1">
              <a:off x="323850" y="1403350"/>
              <a:ext cx="152400" cy="126999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sr-Latn-RS" sz="3600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xmlns="" id="{EE4E5A7C-70EE-4534-A6FA-D53E763C1792}"/>
                </a:ext>
              </a:extLst>
            </p:cNvPr>
            <p:cNvSpPr/>
            <p:nvPr/>
          </p:nvSpPr>
          <p:spPr>
            <a:xfrm flipV="1">
              <a:off x="323850" y="1892300"/>
              <a:ext cx="152400" cy="126999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sr-Latn-RS" sz="3600"/>
            </a:p>
          </p:txBody>
        </p:sp>
      </p:grpSp>
      <p:sp>
        <p:nvSpPr>
          <p:cNvPr id="67" name="Espace réservé du numéro de diapositive 3">
            <a:extLst>
              <a:ext uri="{FF2B5EF4-FFF2-40B4-BE49-F238E27FC236}">
                <a16:creationId xmlns:a16="http://schemas.microsoft.com/office/drawing/2014/main" xmlns="" id="{EA2C8B10-BE1F-45BF-9779-DB0A11588654}"/>
              </a:ext>
            </a:extLst>
          </p:cNvPr>
          <p:cNvSpPr txBox="1">
            <a:spLocks/>
          </p:cNvSpPr>
          <p:nvPr/>
        </p:nvSpPr>
        <p:spPr>
          <a:xfrm>
            <a:off x="10769600" y="6457950"/>
            <a:ext cx="1117600" cy="3238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 b="1" dirty="0">
                <a:latin typeface="Corbel" panose="020B0503020204020204" pitchFamily="34" charset="0"/>
              </a:rPr>
              <a:t> </a:t>
            </a:r>
            <a:fld id="{6A8FDE07-382F-4FF8-9EF5-D2EA26C890B1}" type="slidenum">
              <a:rPr lang="en-US" altLang="en-US" b="1" smtClean="0">
                <a:latin typeface="Corbel" panose="020B0503020204020204" pitchFamily="34" charset="0"/>
                <a:cs typeface="Calibri Light" panose="020F0302020204030204" pitchFamily="34" charset="0"/>
              </a:rPr>
              <a:pPr/>
              <a:t>30</a:t>
            </a:fld>
            <a:endParaRPr lang="en-US" altLang="en-US" b="1" dirty="0">
              <a:latin typeface="Corbel" panose="020B0503020204020204" pitchFamily="34" charset="0"/>
              <a:cs typeface="Calibri Light" panose="020F0302020204030204" pitchFamily="34" charset="0"/>
            </a:endParaRP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6214594A-48E4-497E-B66B-DE57D45A0C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178086"/>
            <a:ext cx="533400" cy="660148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FA78546F-C1AF-4821-9BDA-3FEADD4D3B7C}"/>
              </a:ext>
            </a:extLst>
          </p:cNvPr>
          <p:cNvSpPr txBox="1"/>
          <p:nvPr/>
        </p:nvSpPr>
        <p:spPr>
          <a:xfrm>
            <a:off x="745786" y="6396335"/>
            <a:ext cx="5867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Industrija</a:t>
            </a:r>
            <a:r>
              <a:rPr lang="en-GB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4.0 </a:t>
            </a:r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GB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njena</a:t>
            </a:r>
            <a:r>
              <a:rPr lang="en-GB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primena</a:t>
            </a:r>
            <a:r>
              <a:rPr lang="en-GB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 </a:t>
            </a:r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rudarstvu</a:t>
            </a:r>
            <a:r>
              <a:rPr lang="en-GB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GB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r-Latn-RS" sz="1200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Prošlost – sadašnjost – budućnost</a:t>
            </a:r>
            <a:endParaRPr lang="sr-Latn-R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7720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Line 6">
            <a:extLst>
              <a:ext uri="{FF2B5EF4-FFF2-40B4-BE49-F238E27FC236}">
                <a16:creationId xmlns:a16="http://schemas.microsoft.com/office/drawing/2014/main" xmlns="" id="{7F5C37D8-EB3A-47F0-AE81-4D2341A85359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47700"/>
            <a:ext cx="1219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5" name="Line 7">
            <a:extLst>
              <a:ext uri="{FF2B5EF4-FFF2-40B4-BE49-F238E27FC236}">
                <a16:creationId xmlns:a16="http://schemas.microsoft.com/office/drawing/2014/main" xmlns="" id="{92AA187F-464C-474E-A716-1414EA3EE1E7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400800"/>
            <a:ext cx="1219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pic>
        <p:nvPicPr>
          <p:cNvPr id="136" name="Picture 135">
            <a:extLst>
              <a:ext uri="{FF2B5EF4-FFF2-40B4-BE49-F238E27FC236}">
                <a16:creationId xmlns:a16="http://schemas.microsoft.com/office/drawing/2014/main" xmlns="" id="{A8B05642-A76A-4370-BD2A-4A1E46995E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178086"/>
            <a:ext cx="533400" cy="660148"/>
          </a:xfrm>
          <a:prstGeom prst="rect">
            <a:avLst/>
          </a:prstGeom>
        </p:spPr>
      </p:pic>
      <p:sp>
        <p:nvSpPr>
          <p:cNvPr id="138" name="Rectangle 7">
            <a:extLst>
              <a:ext uri="{FF2B5EF4-FFF2-40B4-BE49-F238E27FC236}">
                <a16:creationId xmlns:a16="http://schemas.microsoft.com/office/drawing/2014/main" xmlns="" id="{C19AE83D-964E-4F09-A8ED-B70525EC4E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sr-Latn-RS" sz="36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3. </a:t>
            </a:r>
            <a:r>
              <a:rPr lang="sr-Latn-R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Smernice za implementaciju I4.0 u rudarstvu</a:t>
            </a:r>
            <a:endParaRPr lang="it-IT" sz="3600" b="1" kern="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F54F057-E30E-49BD-8536-45467B6B9A2F}"/>
              </a:ext>
            </a:extLst>
          </p:cNvPr>
          <p:cNvSpPr txBox="1"/>
          <p:nvPr/>
        </p:nvSpPr>
        <p:spPr>
          <a:xfrm>
            <a:off x="193638" y="870414"/>
            <a:ext cx="3885602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Latn-R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Sajber-Fizički model za kontrolu mehanizacije u rudnicima</a:t>
            </a:r>
          </a:p>
          <a:p>
            <a:pPr marL="630238" indent="-630238"/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M1 – </a:t>
            </a:r>
            <a:r>
              <a:rPr lang="sr-Latn-R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baza znanja za održavanje i proizvodnju</a:t>
            </a:r>
          </a:p>
          <a:p>
            <a:pPr marL="630238" indent="-630238"/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M2 – </a:t>
            </a:r>
            <a:r>
              <a:rPr lang="sr-Latn-R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inteligentna analiza i sinteza</a:t>
            </a:r>
          </a:p>
          <a:p>
            <a:pPr marL="630238" indent="-630238"/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M3 – </a:t>
            </a:r>
            <a:r>
              <a:rPr lang="sr-Latn-R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mašinski sistem pomoćne mehanizacije sa strukturom 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HW / SW (M3.1), </a:t>
            </a:r>
            <a:endParaRPr lang="sr-Latn-RS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30238" indent="-630238"/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M4 – </a:t>
            </a:r>
            <a:r>
              <a:rPr lang="sr-Latn-R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analiza velikih podataka i izveštavanje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F254DEC-E4A0-4C9C-9A85-7A376D2483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6451" y="1073619"/>
            <a:ext cx="8021911" cy="4789399"/>
          </a:xfrm>
          <a:prstGeom prst="rect">
            <a:avLst/>
          </a:prstGeom>
        </p:spPr>
      </p:pic>
      <p:sp>
        <p:nvSpPr>
          <p:cNvPr id="51" name="Text Box 143">
            <a:extLst>
              <a:ext uri="{FF2B5EF4-FFF2-40B4-BE49-F238E27FC236}">
                <a16:creationId xmlns:a16="http://schemas.microsoft.com/office/drawing/2014/main" xmlns="" id="{05B7E5B9-0D46-458E-B22C-B0168537ACAE}"/>
              </a:ext>
            </a:extLst>
          </p:cNvPr>
          <p:cNvSpPr txBox="1"/>
          <p:nvPr/>
        </p:nvSpPr>
        <p:spPr>
          <a:xfrm>
            <a:off x="5486400" y="5887010"/>
            <a:ext cx="5810539" cy="32329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800"/>
              </a:spcAft>
            </a:pPr>
            <a:r>
              <a:rPr lang="sr-Latn-R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SaaS – Service and a Software model</a:t>
            </a:r>
            <a:endParaRPr lang="sr-Latn-R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2" name="Espace réservé du numéro de diapositive 3">
            <a:extLst>
              <a:ext uri="{FF2B5EF4-FFF2-40B4-BE49-F238E27FC236}">
                <a16:creationId xmlns:a16="http://schemas.microsoft.com/office/drawing/2014/main" xmlns="" id="{C034D3D2-41A7-4010-9A26-DFA08D6B0C88}"/>
              </a:ext>
            </a:extLst>
          </p:cNvPr>
          <p:cNvSpPr txBox="1">
            <a:spLocks/>
          </p:cNvSpPr>
          <p:nvPr/>
        </p:nvSpPr>
        <p:spPr>
          <a:xfrm>
            <a:off x="10769600" y="6457950"/>
            <a:ext cx="1117600" cy="3238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 b="1" dirty="0">
                <a:latin typeface="Corbel" panose="020B0503020204020204" pitchFamily="34" charset="0"/>
              </a:rPr>
              <a:t> </a:t>
            </a:r>
            <a:fld id="{6A8FDE07-382F-4FF8-9EF5-D2EA26C890B1}" type="slidenum">
              <a:rPr lang="en-US" altLang="en-US" b="1" smtClean="0">
                <a:latin typeface="Corbel" panose="020B0503020204020204" pitchFamily="34" charset="0"/>
                <a:cs typeface="Calibri Light" panose="020F0302020204030204" pitchFamily="34" charset="0"/>
              </a:rPr>
              <a:pPr/>
              <a:t>31</a:t>
            </a:fld>
            <a:endParaRPr lang="en-US" altLang="en-US" b="1" dirty="0">
              <a:latin typeface="Corbel" panose="020B0503020204020204" pitchFamily="34" charset="0"/>
              <a:cs typeface="Calibri Light" panose="020F030202020403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ECF7BCD6-B04F-4980-AAD2-361A912E4E64}"/>
              </a:ext>
            </a:extLst>
          </p:cNvPr>
          <p:cNvSpPr txBox="1"/>
          <p:nvPr/>
        </p:nvSpPr>
        <p:spPr>
          <a:xfrm>
            <a:off x="745786" y="6396335"/>
            <a:ext cx="5867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Industrija</a:t>
            </a:r>
            <a:r>
              <a:rPr lang="en-GB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4.0 </a:t>
            </a:r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GB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njena</a:t>
            </a:r>
            <a:r>
              <a:rPr lang="en-GB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primena</a:t>
            </a:r>
            <a:r>
              <a:rPr lang="en-GB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 </a:t>
            </a:r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rudarstvu</a:t>
            </a:r>
            <a:r>
              <a:rPr lang="en-GB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GB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r-Latn-RS" sz="1200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Prošlost – sadašnjost – budućnost</a:t>
            </a:r>
            <a:endParaRPr lang="sr-Latn-R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6398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Line 6">
            <a:extLst>
              <a:ext uri="{FF2B5EF4-FFF2-40B4-BE49-F238E27FC236}">
                <a16:creationId xmlns:a16="http://schemas.microsoft.com/office/drawing/2014/main" xmlns="" id="{7F5C37D8-EB3A-47F0-AE81-4D2341A85359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47700"/>
            <a:ext cx="1219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5" name="Line 7">
            <a:extLst>
              <a:ext uri="{FF2B5EF4-FFF2-40B4-BE49-F238E27FC236}">
                <a16:creationId xmlns:a16="http://schemas.microsoft.com/office/drawing/2014/main" xmlns="" id="{92AA187F-464C-474E-A716-1414EA3EE1E7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400800"/>
            <a:ext cx="1219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pic>
        <p:nvPicPr>
          <p:cNvPr id="136" name="Picture 135">
            <a:extLst>
              <a:ext uri="{FF2B5EF4-FFF2-40B4-BE49-F238E27FC236}">
                <a16:creationId xmlns:a16="http://schemas.microsoft.com/office/drawing/2014/main" xmlns="" id="{A8B05642-A76A-4370-BD2A-4A1E46995E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178086"/>
            <a:ext cx="533400" cy="660148"/>
          </a:xfrm>
          <a:prstGeom prst="rect">
            <a:avLst/>
          </a:prstGeom>
        </p:spPr>
      </p:pic>
      <p:sp>
        <p:nvSpPr>
          <p:cNvPr id="138" name="Rectangle 7">
            <a:extLst>
              <a:ext uri="{FF2B5EF4-FFF2-40B4-BE49-F238E27FC236}">
                <a16:creationId xmlns:a16="http://schemas.microsoft.com/office/drawing/2014/main" xmlns="" id="{C19AE83D-964E-4F09-A8ED-B70525EC4E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sr-Latn-RS" sz="36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3. </a:t>
            </a:r>
            <a:r>
              <a:rPr lang="sr-Latn-R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Smernice za implementaciju I4.0 u rudarstvu</a:t>
            </a:r>
            <a:endParaRPr lang="it-IT" sz="3600" b="1" kern="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780CFA6-AED6-42DD-809F-824C05DE46DE}"/>
              </a:ext>
            </a:extLst>
          </p:cNvPr>
          <p:cNvSpPr txBox="1"/>
          <p:nvPr/>
        </p:nvSpPr>
        <p:spPr>
          <a:xfrm>
            <a:off x="193638" y="870414"/>
            <a:ext cx="388560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Latn-R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ERP (Enterprise Resource Planning) model za upravljanje mehanizacijom u rudnicima</a:t>
            </a:r>
            <a:endParaRPr lang="sr-Latn-RS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65DAB8A-16D0-495E-92C6-94B0D30C78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7767" y="787128"/>
            <a:ext cx="7627469" cy="5505743"/>
          </a:xfrm>
          <a:prstGeom prst="rect">
            <a:avLst/>
          </a:prstGeom>
        </p:spPr>
      </p:pic>
      <p:sp>
        <p:nvSpPr>
          <p:cNvPr id="13" name="Espace réservé du numéro de diapositive 3">
            <a:extLst>
              <a:ext uri="{FF2B5EF4-FFF2-40B4-BE49-F238E27FC236}">
                <a16:creationId xmlns:a16="http://schemas.microsoft.com/office/drawing/2014/main" xmlns="" id="{5BAB93E6-7343-471A-96BD-496303A63EA3}"/>
              </a:ext>
            </a:extLst>
          </p:cNvPr>
          <p:cNvSpPr txBox="1">
            <a:spLocks/>
          </p:cNvSpPr>
          <p:nvPr/>
        </p:nvSpPr>
        <p:spPr>
          <a:xfrm>
            <a:off x="10769600" y="6457950"/>
            <a:ext cx="1117600" cy="3238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 b="1" dirty="0">
                <a:latin typeface="Corbel" panose="020B0503020204020204" pitchFamily="34" charset="0"/>
              </a:rPr>
              <a:t> </a:t>
            </a:r>
            <a:fld id="{6A8FDE07-382F-4FF8-9EF5-D2EA26C890B1}" type="slidenum">
              <a:rPr lang="en-US" altLang="en-US" b="1" smtClean="0">
                <a:latin typeface="Corbel" panose="020B0503020204020204" pitchFamily="34" charset="0"/>
                <a:cs typeface="Calibri Light" panose="020F0302020204030204" pitchFamily="34" charset="0"/>
              </a:rPr>
              <a:pPr/>
              <a:t>32</a:t>
            </a:fld>
            <a:endParaRPr lang="en-US" altLang="en-US" b="1" dirty="0">
              <a:latin typeface="Corbel" panose="020B050302020402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0687AD0-A9BC-4936-8079-8B6B3019DC89}"/>
              </a:ext>
            </a:extLst>
          </p:cNvPr>
          <p:cNvSpPr txBox="1"/>
          <p:nvPr/>
        </p:nvSpPr>
        <p:spPr>
          <a:xfrm>
            <a:off x="745786" y="6396335"/>
            <a:ext cx="5867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Industrija</a:t>
            </a:r>
            <a:r>
              <a:rPr lang="en-GB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4.0 </a:t>
            </a:r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GB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njena</a:t>
            </a:r>
            <a:r>
              <a:rPr lang="en-GB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primena</a:t>
            </a:r>
            <a:r>
              <a:rPr lang="en-GB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 </a:t>
            </a:r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rudarstvu</a:t>
            </a:r>
            <a:r>
              <a:rPr lang="en-GB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GB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r-Latn-RS" sz="1200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Prošlost – sadašnjost – budućnost</a:t>
            </a:r>
            <a:endParaRPr lang="sr-Latn-R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779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Line 6">
            <a:extLst>
              <a:ext uri="{FF2B5EF4-FFF2-40B4-BE49-F238E27FC236}">
                <a16:creationId xmlns:a16="http://schemas.microsoft.com/office/drawing/2014/main" xmlns="" id="{7F5C37D8-EB3A-47F0-AE81-4D2341A85359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47700"/>
            <a:ext cx="1219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5" name="Line 7">
            <a:extLst>
              <a:ext uri="{FF2B5EF4-FFF2-40B4-BE49-F238E27FC236}">
                <a16:creationId xmlns:a16="http://schemas.microsoft.com/office/drawing/2014/main" xmlns="" id="{92AA187F-464C-474E-A716-1414EA3EE1E7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400800"/>
            <a:ext cx="1219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pic>
        <p:nvPicPr>
          <p:cNvPr id="136" name="Picture 135">
            <a:extLst>
              <a:ext uri="{FF2B5EF4-FFF2-40B4-BE49-F238E27FC236}">
                <a16:creationId xmlns:a16="http://schemas.microsoft.com/office/drawing/2014/main" xmlns="" id="{A8B05642-A76A-4370-BD2A-4A1E46995E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178086"/>
            <a:ext cx="533400" cy="660148"/>
          </a:xfrm>
          <a:prstGeom prst="rect">
            <a:avLst/>
          </a:prstGeom>
        </p:spPr>
      </p:pic>
      <p:sp>
        <p:nvSpPr>
          <p:cNvPr id="138" name="Rectangle 7">
            <a:extLst>
              <a:ext uri="{FF2B5EF4-FFF2-40B4-BE49-F238E27FC236}">
                <a16:creationId xmlns:a16="http://schemas.microsoft.com/office/drawing/2014/main" xmlns="" id="{C19AE83D-964E-4F09-A8ED-B70525EC4E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sr-Latn-RS" sz="36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4. </a:t>
            </a:r>
            <a:r>
              <a:rPr lang="sr-Latn-R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Primeri dobre prakse – video materijal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7B2151F-80AD-4E17-BBD6-63B0307E9C1E}"/>
              </a:ext>
            </a:extLst>
          </p:cNvPr>
          <p:cNvSpPr txBox="1"/>
          <p:nvPr/>
        </p:nvSpPr>
        <p:spPr>
          <a:xfrm>
            <a:off x="193638" y="870414"/>
            <a:ext cx="2320962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Latn-R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Izvor</a:t>
            </a:r>
          </a:p>
          <a:p>
            <a:r>
              <a:rPr lang="sr-Latn-RS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YouTube: </a:t>
            </a:r>
            <a:r>
              <a:rPr lang="en-US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Mining Industry –</a:t>
            </a:r>
            <a:endParaRPr lang="sr-Latn-RS" sz="1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Future is Automation</a:t>
            </a:r>
            <a:endParaRPr lang="sr-Latn-RS" sz="1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sr-Latn-R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https://www.youtube.com/watch?v=POqw0rIJe78&amp;list=PLZPLCjvYYsqhIhLvLBSHHuRYS5nF_imNs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B1E95AB-AAC8-40E0-B9B7-C6E62E692A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557520"/>
            <a:ext cx="1409700" cy="1409700"/>
          </a:xfrm>
          <a:prstGeom prst="rect">
            <a:avLst/>
          </a:prstGeom>
        </p:spPr>
      </p:pic>
      <p:sp>
        <p:nvSpPr>
          <p:cNvPr id="14" name="Espace réservé du numéro de diapositive 3">
            <a:extLst>
              <a:ext uri="{FF2B5EF4-FFF2-40B4-BE49-F238E27FC236}">
                <a16:creationId xmlns:a16="http://schemas.microsoft.com/office/drawing/2014/main" xmlns="" id="{31A71E7D-395F-4859-AF46-1889979237AE}"/>
              </a:ext>
            </a:extLst>
          </p:cNvPr>
          <p:cNvSpPr txBox="1">
            <a:spLocks/>
          </p:cNvSpPr>
          <p:nvPr/>
        </p:nvSpPr>
        <p:spPr>
          <a:xfrm>
            <a:off x="10769600" y="6457950"/>
            <a:ext cx="1117600" cy="3238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 b="1" dirty="0">
                <a:latin typeface="Corbel" panose="020B0503020204020204" pitchFamily="34" charset="0"/>
              </a:rPr>
              <a:t> </a:t>
            </a:r>
            <a:fld id="{6A8FDE07-382F-4FF8-9EF5-D2EA26C890B1}" type="slidenum">
              <a:rPr lang="en-US" altLang="en-US" b="1" smtClean="0">
                <a:latin typeface="Corbel" panose="020B0503020204020204" pitchFamily="34" charset="0"/>
                <a:cs typeface="Calibri Light" panose="020F0302020204030204" pitchFamily="34" charset="0"/>
              </a:rPr>
              <a:pPr/>
              <a:t>33</a:t>
            </a:fld>
            <a:endParaRPr lang="en-US" altLang="en-US" b="1" dirty="0">
              <a:latin typeface="Corbel" panose="020B0503020204020204" pitchFamily="34" charset="0"/>
              <a:cs typeface="Calibri Light" panose="020F03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894CA09-C1C1-42CC-9251-B3994BFDDA6C}"/>
              </a:ext>
            </a:extLst>
          </p:cNvPr>
          <p:cNvSpPr txBox="1"/>
          <p:nvPr/>
        </p:nvSpPr>
        <p:spPr>
          <a:xfrm>
            <a:off x="745786" y="6396335"/>
            <a:ext cx="5867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Industrija</a:t>
            </a:r>
            <a:r>
              <a:rPr lang="en-GB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4.0 </a:t>
            </a:r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GB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njena</a:t>
            </a:r>
            <a:r>
              <a:rPr lang="en-GB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primena</a:t>
            </a:r>
            <a:r>
              <a:rPr lang="en-GB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 </a:t>
            </a:r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rudarstvu</a:t>
            </a:r>
            <a:r>
              <a:rPr lang="en-GB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GB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r-Latn-RS" sz="1200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Prošlost – sadašnjost – budućnost</a:t>
            </a:r>
            <a:endParaRPr lang="sr-Latn-R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FormatFactory Mux Mining Industry">
            <a:hlinkClick r:id="" action="ppaction://media"/>
            <a:extLst>
              <a:ext uri="{FF2B5EF4-FFF2-40B4-BE49-F238E27FC236}">
                <a16:creationId xmlns:a16="http://schemas.microsoft.com/office/drawing/2014/main" xmlns="" id="{94136DD5-C07A-4F33-957B-8E436A6386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47579" y="824196"/>
            <a:ext cx="9466023" cy="532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03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3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Line 6">
            <a:extLst>
              <a:ext uri="{FF2B5EF4-FFF2-40B4-BE49-F238E27FC236}">
                <a16:creationId xmlns:a16="http://schemas.microsoft.com/office/drawing/2014/main" xmlns="" id="{7F5C37D8-EB3A-47F0-AE81-4D2341A85359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47700"/>
            <a:ext cx="1219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5" name="Line 7">
            <a:extLst>
              <a:ext uri="{FF2B5EF4-FFF2-40B4-BE49-F238E27FC236}">
                <a16:creationId xmlns:a16="http://schemas.microsoft.com/office/drawing/2014/main" xmlns="" id="{92AA187F-464C-474E-A716-1414EA3EE1E7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400800"/>
            <a:ext cx="1219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pic>
        <p:nvPicPr>
          <p:cNvPr id="136" name="Picture 135">
            <a:extLst>
              <a:ext uri="{FF2B5EF4-FFF2-40B4-BE49-F238E27FC236}">
                <a16:creationId xmlns:a16="http://schemas.microsoft.com/office/drawing/2014/main" xmlns="" id="{A8B05642-A76A-4370-BD2A-4A1E46995E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178086"/>
            <a:ext cx="533400" cy="660148"/>
          </a:xfrm>
          <a:prstGeom prst="rect">
            <a:avLst/>
          </a:prstGeom>
        </p:spPr>
      </p:pic>
      <p:sp>
        <p:nvSpPr>
          <p:cNvPr id="138" name="Rectangle 7">
            <a:extLst>
              <a:ext uri="{FF2B5EF4-FFF2-40B4-BE49-F238E27FC236}">
                <a16:creationId xmlns:a16="http://schemas.microsoft.com/office/drawing/2014/main" xmlns="" id="{C19AE83D-964E-4F09-A8ED-B70525EC4E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sr-Latn-RS" sz="36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5. </a:t>
            </a:r>
            <a:r>
              <a:rPr lang="sr-Latn-R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Zaključna razmatranja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DB3BD44-4A1A-42A2-AF6B-8FE8AC90479D}"/>
              </a:ext>
            </a:extLst>
          </p:cNvPr>
          <p:cNvSpPr txBox="1"/>
          <p:nvPr/>
        </p:nvSpPr>
        <p:spPr>
          <a:xfrm>
            <a:off x="193638" y="762000"/>
            <a:ext cx="11845962" cy="3385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r-Latn-RS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TEMA ZA RAZMIŠLJANJE I DISKUSIJU</a:t>
            </a:r>
          </a:p>
          <a:p>
            <a:pPr algn="ctr"/>
            <a:endParaRPr lang="sr-Latn-RS" sz="11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sr-Latn-R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Socijalne promene koje će izazvati primena Industrije 4.0 u rudarstvu: </a:t>
            </a:r>
          </a:p>
          <a:p>
            <a:pPr algn="ctr"/>
            <a:r>
              <a:rPr lang="sr-Latn-R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Otvaranje novih radnih mesta VS. Gašenje starih radnih mesta (posledica automatizacije)</a:t>
            </a:r>
            <a:r>
              <a:rPr lang="sr-Latn-R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sr-Latn-R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ili</a:t>
            </a:r>
          </a:p>
          <a:p>
            <a:pPr algn="ctr"/>
            <a:r>
              <a:rPr lang="sr-Latn-R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’Da li će primena robota u rudarstvu učiniti ljude suvišnim’?</a:t>
            </a:r>
            <a:endParaRPr lang="sr-Latn-RS" sz="20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AAFE48D-C10A-42C3-BA06-5EE580C915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93" t="16188" r="27586" b="11399"/>
          <a:stretch/>
        </p:blipFill>
        <p:spPr>
          <a:xfrm flipH="1">
            <a:off x="4572000" y="4038600"/>
            <a:ext cx="3048000" cy="2510118"/>
          </a:xfrm>
          <a:prstGeom prst="rect">
            <a:avLst/>
          </a:prstGeom>
        </p:spPr>
      </p:pic>
      <p:sp>
        <p:nvSpPr>
          <p:cNvPr id="12" name="Espace réservé du numéro de diapositive 3">
            <a:extLst>
              <a:ext uri="{FF2B5EF4-FFF2-40B4-BE49-F238E27FC236}">
                <a16:creationId xmlns:a16="http://schemas.microsoft.com/office/drawing/2014/main" xmlns="" id="{09A4DE49-57B8-4675-BE2D-D2DB3348E7DF}"/>
              </a:ext>
            </a:extLst>
          </p:cNvPr>
          <p:cNvSpPr txBox="1">
            <a:spLocks/>
          </p:cNvSpPr>
          <p:nvPr/>
        </p:nvSpPr>
        <p:spPr>
          <a:xfrm>
            <a:off x="10769600" y="6457950"/>
            <a:ext cx="1117600" cy="3238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 b="1" dirty="0">
                <a:latin typeface="Corbel" panose="020B0503020204020204" pitchFamily="34" charset="0"/>
              </a:rPr>
              <a:t> </a:t>
            </a:r>
            <a:fld id="{6A8FDE07-382F-4FF8-9EF5-D2EA26C890B1}" type="slidenum">
              <a:rPr lang="en-US" altLang="en-US" b="1" smtClean="0">
                <a:latin typeface="Corbel" panose="020B0503020204020204" pitchFamily="34" charset="0"/>
                <a:cs typeface="Calibri Light" panose="020F0302020204030204" pitchFamily="34" charset="0"/>
              </a:rPr>
              <a:pPr/>
              <a:t>34</a:t>
            </a:fld>
            <a:endParaRPr lang="en-US" altLang="en-US" b="1" dirty="0">
              <a:latin typeface="Corbel" panose="020B0503020204020204" pitchFamily="34" charset="0"/>
              <a:cs typeface="Calibri Light" panose="020F03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A59B5AC-B195-4FA4-9161-C01E464E3018}"/>
              </a:ext>
            </a:extLst>
          </p:cNvPr>
          <p:cNvSpPr txBox="1"/>
          <p:nvPr/>
        </p:nvSpPr>
        <p:spPr>
          <a:xfrm>
            <a:off x="745786" y="6396335"/>
            <a:ext cx="5867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Industrija</a:t>
            </a:r>
            <a:r>
              <a:rPr lang="en-GB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4.0 </a:t>
            </a:r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GB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njena</a:t>
            </a:r>
            <a:r>
              <a:rPr lang="en-GB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primena</a:t>
            </a:r>
            <a:r>
              <a:rPr lang="en-GB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 </a:t>
            </a:r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rudarstvu</a:t>
            </a:r>
            <a:r>
              <a:rPr lang="en-GB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GB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r-Latn-RS" sz="1200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Prošlost – sadašnjost – budućnost</a:t>
            </a:r>
            <a:endParaRPr lang="sr-Latn-R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48499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Line 6">
            <a:extLst>
              <a:ext uri="{FF2B5EF4-FFF2-40B4-BE49-F238E27FC236}">
                <a16:creationId xmlns:a16="http://schemas.microsoft.com/office/drawing/2014/main" xmlns="" id="{7F5C37D8-EB3A-47F0-AE81-4D2341A85359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47700"/>
            <a:ext cx="1219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5" name="Line 7">
            <a:extLst>
              <a:ext uri="{FF2B5EF4-FFF2-40B4-BE49-F238E27FC236}">
                <a16:creationId xmlns:a16="http://schemas.microsoft.com/office/drawing/2014/main" xmlns="" id="{92AA187F-464C-474E-A716-1414EA3EE1E7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400800"/>
            <a:ext cx="1219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pic>
        <p:nvPicPr>
          <p:cNvPr id="136" name="Picture 135">
            <a:extLst>
              <a:ext uri="{FF2B5EF4-FFF2-40B4-BE49-F238E27FC236}">
                <a16:creationId xmlns:a16="http://schemas.microsoft.com/office/drawing/2014/main" xmlns="" id="{A8B05642-A76A-4370-BD2A-4A1E46995E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178086"/>
            <a:ext cx="533400" cy="660148"/>
          </a:xfrm>
          <a:prstGeom prst="rect">
            <a:avLst/>
          </a:prstGeom>
        </p:spPr>
      </p:pic>
      <p:sp>
        <p:nvSpPr>
          <p:cNvPr id="137" name="TextBox 136">
            <a:extLst>
              <a:ext uri="{FF2B5EF4-FFF2-40B4-BE49-F238E27FC236}">
                <a16:creationId xmlns:a16="http://schemas.microsoft.com/office/drawing/2014/main" xmlns="" id="{174D74B8-9BB1-4FD1-8B5E-4650B58B4084}"/>
              </a:ext>
            </a:extLst>
          </p:cNvPr>
          <p:cNvSpPr txBox="1"/>
          <p:nvPr/>
        </p:nvSpPr>
        <p:spPr>
          <a:xfrm>
            <a:off x="745786" y="6396335"/>
            <a:ext cx="5867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Industrija</a:t>
            </a:r>
            <a:r>
              <a:rPr lang="en-GB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4.0 </a:t>
            </a:r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GB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njena</a:t>
            </a:r>
            <a:r>
              <a:rPr lang="en-GB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primena</a:t>
            </a:r>
            <a:r>
              <a:rPr lang="en-GB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 </a:t>
            </a:r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rudarstvu</a:t>
            </a:r>
            <a:r>
              <a:rPr lang="en-GB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GB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r-Latn-RS" sz="1200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Prošlost – sadašnjost – budućnost</a:t>
            </a:r>
            <a:endParaRPr lang="sr-Latn-R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Espace réservé du numéro de diapositive 3">
            <a:extLst>
              <a:ext uri="{FF2B5EF4-FFF2-40B4-BE49-F238E27FC236}">
                <a16:creationId xmlns:a16="http://schemas.microsoft.com/office/drawing/2014/main" xmlns="" id="{09A4DE49-57B8-4675-BE2D-D2DB3348E7DF}"/>
              </a:ext>
            </a:extLst>
          </p:cNvPr>
          <p:cNvSpPr txBox="1">
            <a:spLocks/>
          </p:cNvSpPr>
          <p:nvPr/>
        </p:nvSpPr>
        <p:spPr>
          <a:xfrm>
            <a:off x="10769600" y="6457950"/>
            <a:ext cx="1117600" cy="3238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 b="1" dirty="0">
                <a:latin typeface="Corbel" panose="020B0503020204020204" pitchFamily="34" charset="0"/>
              </a:rPr>
              <a:t> </a:t>
            </a:r>
            <a:fld id="{6A8FDE07-382F-4FF8-9EF5-D2EA26C890B1}" type="slidenum">
              <a:rPr lang="en-US" altLang="en-US" b="1" smtClean="0">
                <a:latin typeface="Corbel" panose="020B0503020204020204" pitchFamily="34" charset="0"/>
                <a:cs typeface="Calibri Light" panose="020F0302020204030204" pitchFamily="34" charset="0"/>
              </a:rPr>
              <a:pPr/>
              <a:t>35</a:t>
            </a:fld>
            <a:endParaRPr lang="en-US" altLang="en-US" b="1" dirty="0">
              <a:latin typeface="Corbel" panose="020B0503020204020204" pitchFamily="34" charset="0"/>
              <a:cs typeface="Calibri Light" panose="020F0302020204030204" pitchFamily="34" charset="0"/>
            </a:endParaRP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xmlns="" id="{4C8B35BF-B0D8-48DD-9587-8195BF4071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5257" y="2242930"/>
            <a:ext cx="8761486" cy="1826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sr-Latn-R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HVALA NA PAŽNJI!</a:t>
            </a:r>
            <a:endParaRPr lang="sr-Latn-RS" sz="4400" b="1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algn="ctr">
              <a:defRPr/>
            </a:pPr>
            <a:endParaRPr lang="sr-Latn-RS" sz="1807" b="1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algn="ctr">
              <a:defRPr/>
            </a:pPr>
            <a:r>
              <a:rPr lang="sr-Latn-RS" sz="253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Kontakt: </a:t>
            </a:r>
            <a:r>
              <a:rPr lang="sr-Latn-RS" sz="253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Doc. dr. Žarko Mišković</a:t>
            </a:r>
          </a:p>
          <a:p>
            <a:pPr algn="ctr">
              <a:defRPr/>
            </a:pPr>
            <a:r>
              <a:rPr lang="sr-Latn-RS" sz="253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zmiskovic@mas.bg.ac.rs</a:t>
            </a:r>
          </a:p>
        </p:txBody>
      </p:sp>
      <p:grpSp>
        <p:nvGrpSpPr>
          <p:cNvPr id="11" name="Group 9">
            <a:extLst>
              <a:ext uri="{FF2B5EF4-FFF2-40B4-BE49-F238E27FC236}">
                <a16:creationId xmlns:a16="http://schemas.microsoft.com/office/drawing/2014/main" xmlns="" id="{03E6777C-D800-4899-8D78-FCF3BEA919E9}"/>
              </a:ext>
            </a:extLst>
          </p:cNvPr>
          <p:cNvGrpSpPr>
            <a:grpSpLocks/>
          </p:cNvGrpSpPr>
          <p:nvPr/>
        </p:nvGrpSpPr>
        <p:grpSpPr bwMode="auto">
          <a:xfrm>
            <a:off x="30480" y="19766"/>
            <a:ext cx="12085320" cy="2037622"/>
            <a:chOff x="-1542284" y="4306527"/>
            <a:chExt cx="12382348" cy="1953492"/>
          </a:xfrm>
        </p:grpSpPr>
        <p:pic>
          <p:nvPicPr>
            <p:cNvPr id="13" name="Picture 5" descr="C:\Users\zare\Desktop\samo R. M. prezentacije\Materijal za novu prezentaciju\Srbija\Tara.jpg">
              <a:extLst>
                <a:ext uri="{FF2B5EF4-FFF2-40B4-BE49-F238E27FC236}">
                  <a16:creationId xmlns:a16="http://schemas.microsoft.com/office/drawing/2014/main" xmlns="" id="{F0D9C6B8-24C6-44F7-9A82-0B32B37059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lum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6607" y="4311615"/>
              <a:ext cx="2899093" cy="19327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6" descr="C:\Users\zare\Desktop\samo R. M. prezentacije\Materijal za novu prezentaciju\Srbija\Tara 24.jpg">
              <a:extLst>
                <a:ext uri="{FF2B5EF4-FFF2-40B4-BE49-F238E27FC236}">
                  <a16:creationId xmlns:a16="http://schemas.microsoft.com/office/drawing/2014/main" xmlns="" id="{23BD445C-8108-41D5-A875-F82AF705AB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4376" y="4306529"/>
              <a:ext cx="3083364" cy="1917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7" descr="C:\Users\zare\Desktop\samo R. M. prezentacije\Materijal za novu prezentaciju\Srbija\Uvac 05.jpg">
              <a:extLst>
                <a:ext uri="{FF2B5EF4-FFF2-40B4-BE49-F238E27FC236}">
                  <a16:creationId xmlns:a16="http://schemas.microsoft.com/office/drawing/2014/main" xmlns="" id="{4F256DB9-9AB8-47A2-8DC6-912AB789C6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5987" y="4306527"/>
              <a:ext cx="1534077" cy="1908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8" descr="C:\Users\zare\Desktop\samo R. M. prezentacije\Materijal za novu prezentaciju\Srbija\ticije polje 02.jpg">
              <a:extLst>
                <a:ext uri="{FF2B5EF4-FFF2-40B4-BE49-F238E27FC236}">
                  <a16:creationId xmlns:a16="http://schemas.microsoft.com/office/drawing/2014/main" xmlns="" id="{657A3C97-6D8C-4D70-8C8B-592639A90A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lum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42284" y="4315380"/>
              <a:ext cx="1542284" cy="1923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9" descr="C:\Users\zare\Desktop\samo R. M. prezentacije\Materijal za novu prezentaciju\Srbija\P4120102 copy.jpg">
              <a:extLst>
                <a:ext uri="{FF2B5EF4-FFF2-40B4-BE49-F238E27FC236}">
                  <a16:creationId xmlns:a16="http://schemas.microsoft.com/office/drawing/2014/main" xmlns="" id="{0A0C53F2-2BBD-4AD2-A2F7-1FF1E4D239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651" y="4319283"/>
              <a:ext cx="2940509" cy="1940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" name="Group 34">
            <a:extLst>
              <a:ext uri="{FF2B5EF4-FFF2-40B4-BE49-F238E27FC236}">
                <a16:creationId xmlns:a16="http://schemas.microsoft.com/office/drawing/2014/main" xmlns="" id="{D3017E4E-EE91-4EF8-AD76-7E6CDE2DBA7D}"/>
              </a:ext>
            </a:extLst>
          </p:cNvPr>
          <p:cNvGrpSpPr>
            <a:grpSpLocks/>
          </p:cNvGrpSpPr>
          <p:nvPr/>
        </p:nvGrpSpPr>
        <p:grpSpPr bwMode="auto">
          <a:xfrm>
            <a:off x="25400" y="4264634"/>
            <a:ext cx="12090400" cy="2024316"/>
            <a:chOff x="0" y="3629"/>
            <a:chExt cx="6394" cy="902"/>
          </a:xfrm>
        </p:grpSpPr>
        <p:pic>
          <p:nvPicPr>
            <p:cNvPr id="19" name="Picture 2" descr="C:\Users\zare\Desktop\samo R. M. prezentacije\Materijal za novu prezentaciju\26333745.jpg">
              <a:extLst>
                <a:ext uri="{FF2B5EF4-FFF2-40B4-BE49-F238E27FC236}">
                  <a16:creationId xmlns:a16="http://schemas.microsoft.com/office/drawing/2014/main" xmlns="" id="{F94C08D5-0121-4735-8A6A-592315603B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lum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7" y="3629"/>
              <a:ext cx="1271" cy="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3" descr="C:\Users\zare\Desktop\samo R. M. prezentacije\Materijal za novu prezentaciju\29433391.jpg">
              <a:extLst>
                <a:ext uri="{FF2B5EF4-FFF2-40B4-BE49-F238E27FC236}">
                  <a16:creationId xmlns:a16="http://schemas.microsoft.com/office/drawing/2014/main" xmlns="" id="{BBAE8A2F-0C9F-4908-93F0-015EA93DA8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lum bright="6000"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0" y="3648"/>
              <a:ext cx="1270" cy="8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4" descr="C:\Users\zare\Desktop\samo R. M. prezentacije\Materijal za novu prezentaciju\42080891.jpg">
              <a:extLst>
                <a:ext uri="{FF2B5EF4-FFF2-40B4-BE49-F238E27FC236}">
                  <a16:creationId xmlns:a16="http://schemas.microsoft.com/office/drawing/2014/main" xmlns="" id="{A33E5C54-8052-45D6-9776-3D241F84D5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lum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9" y="3654"/>
              <a:ext cx="1061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5" descr="C:\Users\zare\Desktop\samo R. M. prezentacije\Materijal za novu prezentaciju\382609544tPEVil_fs.jpg">
              <a:extLst>
                <a:ext uri="{FF2B5EF4-FFF2-40B4-BE49-F238E27FC236}">
                  <a16:creationId xmlns:a16="http://schemas.microsoft.com/office/drawing/2014/main" xmlns="" id="{4F23B8E7-9726-49AE-AC6E-621370F669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lum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637"/>
              <a:ext cx="1280" cy="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6" descr="C:\Users\zare\Desktop\samo R. M. prezentacije\Materijal za novu prezentaciju\Beautiful_Serbia_2_by_bijinesuga_ru.jpg">
              <a:extLst>
                <a:ext uri="{FF2B5EF4-FFF2-40B4-BE49-F238E27FC236}">
                  <a16:creationId xmlns:a16="http://schemas.microsoft.com/office/drawing/2014/main" xmlns="" id="{19D13CE0-3228-45C6-8FA4-D2BED26FD9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lum bright="6000"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5" y="3644"/>
              <a:ext cx="1279" cy="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1521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10769600" y="6457950"/>
            <a:ext cx="1117600" cy="3238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800" b="1" dirty="0">
                <a:latin typeface="Corbel" panose="020B0503020204020204" pitchFamily="34" charset="0"/>
              </a:rPr>
              <a:t> </a:t>
            </a:r>
            <a:fld id="{6A8FDE07-382F-4FF8-9EF5-D2EA26C890B1}" type="slidenum">
              <a:rPr lang="en-US" altLang="en-US" sz="1800" b="1">
                <a:latin typeface="Corbel" panose="020B0503020204020204" pitchFamily="34" charset="0"/>
                <a:cs typeface="Calibri Light" panose="020F0302020204030204" pitchFamily="34" charset="0"/>
              </a:rPr>
              <a:pPr/>
              <a:t>4</a:t>
            </a:fld>
            <a:endParaRPr lang="en-US" altLang="en-US" sz="1800" b="1" dirty="0">
              <a:latin typeface="Corbel" panose="020B0503020204020204" pitchFamily="34" charset="0"/>
              <a:cs typeface="Calibri Light" panose="020F0302020204030204" pitchFamily="34" charset="0"/>
            </a:endParaRPr>
          </a:p>
        </p:txBody>
      </p:sp>
      <p:sp>
        <p:nvSpPr>
          <p:cNvPr id="16" name="Line 6"/>
          <p:cNvSpPr>
            <a:spLocks noChangeShapeType="1"/>
          </p:cNvSpPr>
          <p:nvPr/>
        </p:nvSpPr>
        <p:spPr bwMode="auto">
          <a:xfrm>
            <a:off x="0" y="647700"/>
            <a:ext cx="1219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" name="Line 7"/>
          <p:cNvSpPr>
            <a:spLocks noChangeShapeType="1"/>
          </p:cNvSpPr>
          <p:nvPr/>
        </p:nvSpPr>
        <p:spPr bwMode="auto">
          <a:xfrm>
            <a:off x="0" y="6400800"/>
            <a:ext cx="1219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A33DE62-1055-45C7-895F-49B78DD1C4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178086"/>
            <a:ext cx="533400" cy="660148"/>
          </a:xfrm>
          <a:prstGeom prst="rect">
            <a:avLst/>
          </a:prstGeom>
        </p:spPr>
      </p:pic>
      <p:sp>
        <p:nvSpPr>
          <p:cNvPr id="13" name="Rectangle 7">
            <a:extLst>
              <a:ext uri="{FF2B5EF4-FFF2-40B4-BE49-F238E27FC236}">
                <a16:creationId xmlns:a16="http://schemas.microsoft.com/office/drawing/2014/main" xmlns="" id="{F821CAB8-C66F-4C44-B26C-A11034D935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36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1. </a:t>
            </a:r>
            <a:r>
              <a:rPr lang="sr-Latn-RS" sz="36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Uvod</a:t>
            </a:r>
            <a:r>
              <a:rPr lang="en-GB" sz="36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 </a:t>
            </a:r>
            <a:r>
              <a:rPr lang="en-GB" sz="3600" b="1" kern="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– </a:t>
            </a:r>
            <a:r>
              <a:rPr lang="sr-Latn-RS" sz="3600" b="1" kern="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trenutno stanje u rudarstvu Republike Srbije</a:t>
            </a:r>
            <a:endParaRPr lang="it-IT" sz="36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  <a:cs typeface="Calibri Light" panose="020F03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78E4143-CB2A-4FD1-8E48-F0FC9BFCD4FE}"/>
              </a:ext>
            </a:extLst>
          </p:cNvPr>
          <p:cNvSpPr txBox="1"/>
          <p:nvPr/>
        </p:nvSpPr>
        <p:spPr>
          <a:xfrm>
            <a:off x="50321" y="609600"/>
            <a:ext cx="1198927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Latn-R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RUDARSTVO U SRBIJI?</a:t>
            </a:r>
          </a:p>
          <a:p>
            <a:pPr marL="285750" indent="-285750">
              <a:buFontTx/>
              <a:buChar char="-"/>
            </a:pPr>
            <a:r>
              <a:rPr lang="sr-Latn-R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Rude na teritoriji Republike Srbije – crna metalurgija: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484463C-2680-441E-8053-9CA843923B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53000" y="1632204"/>
            <a:ext cx="3124200" cy="431139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43B4238-7B2C-4A56-A260-A9FAB0CE114B}"/>
              </a:ext>
            </a:extLst>
          </p:cNvPr>
          <p:cNvSpPr txBox="1"/>
          <p:nvPr/>
        </p:nvSpPr>
        <p:spPr>
          <a:xfrm>
            <a:off x="106680" y="2133600"/>
            <a:ext cx="4664414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Latn-R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Ruda gvožđa </a:t>
            </a:r>
            <a:r>
              <a:rPr lang="sr-Latn-R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 javlja na više mesta u Srbiji – na Kopaoniku (Suva Ruda i Suvo Rudište), Rudniku, Boranji, u okolini Majdanpeka. Međutim, ova rudišta se ne eksploatišu zbog slabog kvaliteta rude. Oplemenjivači čelika (</a:t>
            </a:r>
            <a:r>
              <a:rPr lang="sr-Latn-R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hrom, molibden, nikl, kobalt, volfram i kadmijum</a:t>
            </a:r>
            <a:r>
              <a:rPr lang="sr-Latn-R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dodaju se čeliku da bi mu se povećala otpornost, elastičnost, električna provodljivost, antikorozivnost i druga svojstva. Oni se </a:t>
            </a:r>
            <a:r>
              <a:rPr lang="sr-Latn-R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uglavnom uvoze </a:t>
            </a:r>
            <a:r>
              <a:rPr lang="sr-Latn-R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jer su nalazišta u R. Srbiji nerentabilna.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13BC7AC-D426-4561-9983-8FF1A6E63047}"/>
              </a:ext>
            </a:extLst>
          </p:cNvPr>
          <p:cNvSpPr txBox="1"/>
          <p:nvPr/>
        </p:nvSpPr>
        <p:spPr>
          <a:xfrm>
            <a:off x="5486400" y="5955268"/>
            <a:ext cx="25354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Latn-R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Crna metalurgija</a:t>
            </a:r>
            <a:endParaRPr lang="sr-Latn-R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2FA6C82-B976-4D35-8A09-4420519CDC1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859" t="15960" r="8621" b="8247"/>
          <a:stretch/>
        </p:blipFill>
        <p:spPr>
          <a:xfrm>
            <a:off x="8259106" y="2590800"/>
            <a:ext cx="3801131" cy="2499995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xmlns="" id="{994F8E8E-9647-46E0-8F94-8413CADA3CE6}"/>
              </a:ext>
            </a:extLst>
          </p:cNvPr>
          <p:cNvSpPr/>
          <p:nvPr/>
        </p:nvSpPr>
        <p:spPr>
          <a:xfrm>
            <a:off x="6176306" y="3105835"/>
            <a:ext cx="457200" cy="369332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xmlns="" id="{6F051F19-D346-4F8C-8965-BE82E60F9075}"/>
              </a:ext>
            </a:extLst>
          </p:cNvPr>
          <p:cNvCxnSpPr>
            <a:stCxn id="15" idx="6"/>
          </p:cNvCxnSpPr>
          <p:nvPr/>
        </p:nvCxnSpPr>
        <p:spPr>
          <a:xfrm>
            <a:off x="6633506" y="3290501"/>
            <a:ext cx="1900894" cy="33417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5EACBEC9-97A6-4EAD-BB02-D21265A030BF}"/>
              </a:ext>
            </a:extLst>
          </p:cNvPr>
          <p:cNvSpPr txBox="1"/>
          <p:nvPr/>
        </p:nvSpPr>
        <p:spPr>
          <a:xfrm>
            <a:off x="745786" y="6396335"/>
            <a:ext cx="5867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Industrija</a:t>
            </a:r>
            <a:r>
              <a:rPr lang="en-GB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4.0 </a:t>
            </a:r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GB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njena</a:t>
            </a:r>
            <a:r>
              <a:rPr lang="en-GB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primena</a:t>
            </a:r>
            <a:r>
              <a:rPr lang="en-GB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 </a:t>
            </a:r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rudarstvu</a:t>
            </a:r>
            <a:r>
              <a:rPr lang="en-GB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GB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r-Latn-RS" sz="1200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Prošlost – sadašnjost – budućnost</a:t>
            </a:r>
            <a:endParaRPr lang="sr-Latn-R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9754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10769600" y="6457950"/>
            <a:ext cx="1117600" cy="3238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800" b="1" dirty="0">
                <a:latin typeface="Corbel" panose="020B0503020204020204" pitchFamily="34" charset="0"/>
              </a:rPr>
              <a:t> </a:t>
            </a:r>
            <a:fld id="{6A8FDE07-382F-4FF8-9EF5-D2EA26C890B1}" type="slidenum">
              <a:rPr lang="en-US" altLang="en-US" sz="1800" b="1">
                <a:latin typeface="Corbel" panose="020B0503020204020204" pitchFamily="34" charset="0"/>
                <a:cs typeface="Calibri Light" panose="020F0302020204030204" pitchFamily="34" charset="0"/>
              </a:rPr>
              <a:pPr/>
              <a:t>5</a:t>
            </a:fld>
            <a:endParaRPr lang="en-US" altLang="en-US" sz="1800" b="1" dirty="0">
              <a:latin typeface="Corbel" panose="020B0503020204020204" pitchFamily="34" charset="0"/>
              <a:cs typeface="Calibri Light" panose="020F0302020204030204" pitchFamily="34" charset="0"/>
            </a:endParaRPr>
          </a:p>
        </p:txBody>
      </p:sp>
      <p:sp>
        <p:nvSpPr>
          <p:cNvPr id="16" name="Line 6"/>
          <p:cNvSpPr>
            <a:spLocks noChangeShapeType="1"/>
          </p:cNvSpPr>
          <p:nvPr/>
        </p:nvSpPr>
        <p:spPr bwMode="auto">
          <a:xfrm>
            <a:off x="0" y="647700"/>
            <a:ext cx="1219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" name="Line 7"/>
          <p:cNvSpPr>
            <a:spLocks noChangeShapeType="1"/>
          </p:cNvSpPr>
          <p:nvPr/>
        </p:nvSpPr>
        <p:spPr bwMode="auto">
          <a:xfrm>
            <a:off x="0" y="6324600"/>
            <a:ext cx="1219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A33DE62-1055-45C7-895F-49B78DD1C4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178086"/>
            <a:ext cx="533400" cy="660148"/>
          </a:xfrm>
          <a:prstGeom prst="rect">
            <a:avLst/>
          </a:prstGeom>
        </p:spPr>
      </p:pic>
      <p:sp>
        <p:nvSpPr>
          <p:cNvPr id="13" name="Rectangle 7">
            <a:extLst>
              <a:ext uri="{FF2B5EF4-FFF2-40B4-BE49-F238E27FC236}">
                <a16:creationId xmlns:a16="http://schemas.microsoft.com/office/drawing/2014/main" xmlns="" id="{F821CAB8-C66F-4C44-B26C-A11034D935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36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1. </a:t>
            </a:r>
            <a:r>
              <a:rPr lang="sr-Latn-RS" sz="36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Uvod</a:t>
            </a:r>
            <a:r>
              <a:rPr lang="en-GB" sz="36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 </a:t>
            </a:r>
            <a:r>
              <a:rPr lang="en-GB" sz="3600" b="1" kern="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– </a:t>
            </a:r>
            <a:r>
              <a:rPr lang="sr-Latn-RS" sz="3600" b="1" kern="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trenutno stanje u rudarstvu Republike Srbije</a:t>
            </a:r>
            <a:endParaRPr lang="it-IT" sz="36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  <a:cs typeface="Calibri Light" panose="020F03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78E4143-CB2A-4FD1-8E48-F0FC9BFCD4FE}"/>
              </a:ext>
            </a:extLst>
          </p:cNvPr>
          <p:cNvSpPr txBox="1"/>
          <p:nvPr/>
        </p:nvSpPr>
        <p:spPr>
          <a:xfrm>
            <a:off x="0" y="772868"/>
            <a:ext cx="1198927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Latn-R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RUDARSTVO U SRBIJI?</a:t>
            </a:r>
          </a:p>
          <a:p>
            <a:pPr marL="285750" indent="-285750">
              <a:buFontTx/>
              <a:buChar char="-"/>
            </a:pPr>
            <a:r>
              <a:rPr lang="sr-Latn-R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Elektroprivreda Republike Srbije (EPS) </a:t>
            </a:r>
            <a:r>
              <a:rPr lang="sr-Latn-R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 bazirana prvenstveno na </a:t>
            </a:r>
            <a:r>
              <a:rPr lang="sr-Latn-R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upotrebi fosilnih goriva (lignit, ugalj) </a:t>
            </a:r>
            <a:r>
              <a:rPr lang="sr-Latn-R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znači da je </a:t>
            </a:r>
            <a:r>
              <a:rPr lang="sr-Latn-R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 potpunosti zavisna od rudarstva: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D78943A-BC2F-4D25-9473-340A62D87C5E}"/>
              </a:ext>
            </a:extLst>
          </p:cNvPr>
          <p:cNvSpPr txBox="1"/>
          <p:nvPr/>
        </p:nvSpPr>
        <p:spPr>
          <a:xfrm>
            <a:off x="0" y="2133600"/>
            <a:ext cx="614366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Latn-R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Ugalj</a:t>
            </a:r>
            <a:r>
              <a:rPr lang="sr-Latn-R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 eksploatiše na prostoru današnje Srbije od </a:t>
            </a:r>
            <a:r>
              <a:rPr lang="sr-Latn-RS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1804. godine</a:t>
            </a:r>
            <a:r>
              <a:rPr lang="sr-Latn-R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kada je otvoren rudnik u Vrdniku na Fruškoj gori. Energetska vrednost uglja zavisi od sadržaja ugljenika, pepela i vlage. Najveću energetsku vrednost imaju antracit i kameni ugalj, srednju vrednost ima mrki ugalj, a malu imaju lignit i treset.</a:t>
            </a:r>
          </a:p>
          <a:p>
            <a:r>
              <a:rPr lang="sr-Latn-R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Rezerve uglja u Srbiji su procenjene na oko </a:t>
            </a:r>
            <a:r>
              <a:rPr lang="sr-Latn-RS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 milijarde tona</a:t>
            </a:r>
            <a:r>
              <a:rPr lang="sr-Latn-R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Međutim, </a:t>
            </a:r>
            <a:r>
              <a:rPr lang="sr-Latn-RS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najveći deo rezervi čine niskokalorični lignit (preko 97%)</a:t>
            </a:r>
            <a:r>
              <a:rPr lang="sr-Latn-R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 manji deo srednjekalorični mrki ugalj i još manji deo zauzima visokokalorični kameni ugalj. Ukupna </a:t>
            </a:r>
            <a:r>
              <a:rPr lang="sr-Latn-RS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proizvodnja uglja u Srbiji iznosi oko 36 miliona tona</a:t>
            </a:r>
            <a:r>
              <a:rPr lang="sr-Latn-R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endParaRPr lang="sr-Latn-R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sr-Latn-R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Lignit</a:t>
            </a:r>
            <a:r>
              <a:rPr lang="sr-Latn-R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ima malu toplotnu vrednost i sadrži mnogo vlage i pepela, pa se ne isplati prevoziti ga na veće daljine. Osnovna pogodnost ležišta lignita je u velikim rezervama, niskim cena ma dobijenog uglja i mogućnosti proizvodnje na površinskim kopovima. Nepovoljna okolnost je što </a:t>
            </a:r>
            <a:r>
              <a:rPr lang="sr-Latn-RS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masovna proizvodnja i sagorevanje uglja veoma mnogo zagađuju životnu sredinu (vazduh, vodu i zemlju)</a:t>
            </a:r>
            <a:r>
              <a:rPr lang="sr-Latn-R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Najveći deo proizvodnje lignita (preko 80%) sagoreva u termoelektranama, koje su podignute blizu površinskih kopova. Najveći baseni lignita u Srbiji su Kosovski, Kolubarski i Kostolački.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FE06FAE-DED0-4EC5-A2C0-3A99266CE8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72200" y="2286000"/>
            <a:ext cx="2769574" cy="37151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D94BEC1-1F9F-402A-B314-5A960ABB83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67800" y="2303026"/>
            <a:ext cx="2971800" cy="3715186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xmlns="" id="{CA72EE46-4ED2-4972-BC3C-B7DF4420DDFC}"/>
              </a:ext>
            </a:extLst>
          </p:cNvPr>
          <p:cNvCxnSpPr>
            <a:cxnSpLocks/>
          </p:cNvCxnSpPr>
          <p:nvPr/>
        </p:nvCxnSpPr>
        <p:spPr>
          <a:xfrm>
            <a:off x="8686800" y="3733800"/>
            <a:ext cx="685800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63B104F5-48B6-4421-A957-D1533CAD4089}"/>
              </a:ext>
            </a:extLst>
          </p:cNvPr>
          <p:cNvSpPr txBox="1"/>
          <p:nvPr/>
        </p:nvSpPr>
        <p:spPr>
          <a:xfrm>
            <a:off x="745786" y="6396335"/>
            <a:ext cx="5867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Industrija</a:t>
            </a:r>
            <a:r>
              <a:rPr lang="en-GB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4.0 </a:t>
            </a:r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GB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njena</a:t>
            </a:r>
            <a:r>
              <a:rPr lang="en-GB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primena</a:t>
            </a:r>
            <a:r>
              <a:rPr lang="en-GB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 </a:t>
            </a:r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rudarstvu</a:t>
            </a:r>
            <a:r>
              <a:rPr lang="en-GB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GB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r-Latn-RS" sz="1200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Prošlost – sadašnjost – budućnost</a:t>
            </a:r>
            <a:endParaRPr lang="sr-Latn-R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0923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10769600" y="6457950"/>
            <a:ext cx="1117600" cy="3238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800" b="1" dirty="0">
                <a:latin typeface="Corbel" panose="020B0503020204020204" pitchFamily="34" charset="0"/>
              </a:rPr>
              <a:t> </a:t>
            </a:r>
            <a:fld id="{6A8FDE07-382F-4FF8-9EF5-D2EA26C890B1}" type="slidenum">
              <a:rPr lang="en-US" altLang="en-US" sz="1800" b="1">
                <a:latin typeface="Corbel" panose="020B0503020204020204" pitchFamily="34" charset="0"/>
                <a:cs typeface="Calibri Light" panose="020F0302020204030204" pitchFamily="34" charset="0"/>
              </a:rPr>
              <a:pPr/>
              <a:t>6</a:t>
            </a:fld>
            <a:endParaRPr lang="en-US" altLang="en-US" sz="1800" b="1" dirty="0">
              <a:latin typeface="Corbel" panose="020B0503020204020204" pitchFamily="34" charset="0"/>
              <a:cs typeface="Calibri Light" panose="020F0302020204030204" pitchFamily="34" charset="0"/>
            </a:endParaRPr>
          </a:p>
        </p:txBody>
      </p:sp>
      <p:sp>
        <p:nvSpPr>
          <p:cNvPr id="16" name="Line 6"/>
          <p:cNvSpPr>
            <a:spLocks noChangeShapeType="1"/>
          </p:cNvSpPr>
          <p:nvPr/>
        </p:nvSpPr>
        <p:spPr bwMode="auto">
          <a:xfrm>
            <a:off x="0" y="647700"/>
            <a:ext cx="1219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" name="Line 7"/>
          <p:cNvSpPr>
            <a:spLocks noChangeShapeType="1"/>
          </p:cNvSpPr>
          <p:nvPr/>
        </p:nvSpPr>
        <p:spPr bwMode="auto">
          <a:xfrm>
            <a:off x="0" y="6400800"/>
            <a:ext cx="1219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A33DE62-1055-45C7-895F-49B78DD1C4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178086"/>
            <a:ext cx="533400" cy="660148"/>
          </a:xfrm>
          <a:prstGeom prst="rect">
            <a:avLst/>
          </a:prstGeom>
        </p:spPr>
      </p:pic>
      <p:sp>
        <p:nvSpPr>
          <p:cNvPr id="13" name="Rectangle 7">
            <a:extLst>
              <a:ext uri="{FF2B5EF4-FFF2-40B4-BE49-F238E27FC236}">
                <a16:creationId xmlns:a16="http://schemas.microsoft.com/office/drawing/2014/main" xmlns="" id="{F821CAB8-C66F-4C44-B26C-A11034D935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36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1. </a:t>
            </a:r>
            <a:r>
              <a:rPr lang="sr-Latn-RS" sz="36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Uvod</a:t>
            </a:r>
            <a:r>
              <a:rPr lang="en-GB" sz="36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 </a:t>
            </a:r>
            <a:r>
              <a:rPr lang="en-GB" sz="3600" b="1" kern="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– </a:t>
            </a:r>
            <a:r>
              <a:rPr lang="sr-Latn-RS" sz="3600" b="1" kern="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trenutno stanje u rudarstvu Republike Srbije</a:t>
            </a:r>
            <a:endParaRPr lang="it-IT" sz="36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  <a:cs typeface="Calibri Light" panose="020F03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78E4143-CB2A-4FD1-8E48-F0FC9BFCD4FE}"/>
              </a:ext>
            </a:extLst>
          </p:cNvPr>
          <p:cNvSpPr txBox="1"/>
          <p:nvPr/>
        </p:nvSpPr>
        <p:spPr>
          <a:xfrm>
            <a:off x="126521" y="772868"/>
            <a:ext cx="102366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sr-Latn-R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PROBLEMI U RUDARSKOM SEKTORU?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D16DA9C-1861-4A9D-8352-4111A0BAFABA}"/>
              </a:ext>
            </a:extLst>
          </p:cNvPr>
          <p:cNvSpPr txBox="1"/>
          <p:nvPr/>
        </p:nvSpPr>
        <p:spPr>
          <a:xfrm>
            <a:off x="1026160" y="1219200"/>
            <a:ext cx="975360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sr-Latn-R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Rast potražnje, posebno u zemljama u razvoju, doveo je do toga da su </a:t>
            </a:r>
            <a:r>
              <a:rPr lang="sr-Latn-R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poboljšanje rezultata poslovanja i ostvarivanje ušteda </a:t>
            </a:r>
            <a:r>
              <a:rPr lang="sr-Latn-R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postali </a:t>
            </a:r>
            <a:r>
              <a:rPr lang="sr-Latn-R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ključni izazovi </a:t>
            </a:r>
            <a:r>
              <a:rPr lang="sr-Latn-R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 sektoru rudarstva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sr-Latn-R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politika i poslovanje sve više međusobno isprepletani, što se direktno odražava na neto rezultate poslovanja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sr-Latn-R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rudarska preduzeća se takođe bore sa </a:t>
            </a:r>
            <a:r>
              <a:rPr lang="sr-Latn-R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nedostatkom kvalifikovane radne snage</a:t>
            </a:r>
            <a:r>
              <a:rPr lang="sr-Latn-R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sr-Latn-R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rudarske kompanije poseduju značajna gotovinska sredstva, te traže </a:t>
            </a:r>
            <a:r>
              <a:rPr lang="sr-Latn-R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pristup novim rezervama ruda ili, pak, teže ekspanziji na nova tržišta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sr-Latn-R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povećanje bezbednosti procesa i smanjenje negativnih uticaja po životnu sredinu</a:t>
            </a:r>
            <a:r>
              <a:rPr lang="sr-Latn-R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 trajan zadatak sektora za rudarstvo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BA1F0F1-8DC1-4DBF-ABBD-ED5849B8FC72}"/>
              </a:ext>
            </a:extLst>
          </p:cNvPr>
          <p:cNvSpPr txBox="1"/>
          <p:nvPr/>
        </p:nvSpPr>
        <p:spPr>
          <a:xfrm>
            <a:off x="745786" y="6396335"/>
            <a:ext cx="5867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Industrija</a:t>
            </a:r>
            <a:r>
              <a:rPr lang="en-GB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4.0 </a:t>
            </a:r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GB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njena</a:t>
            </a:r>
            <a:r>
              <a:rPr lang="en-GB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primena</a:t>
            </a:r>
            <a:r>
              <a:rPr lang="en-GB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 </a:t>
            </a:r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rudarstvu</a:t>
            </a:r>
            <a:r>
              <a:rPr lang="en-GB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GB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r-Latn-RS" sz="1200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Prošlost – sadašnjost – budućnost</a:t>
            </a:r>
            <a:endParaRPr lang="sr-Latn-R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931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10769600" y="6457950"/>
            <a:ext cx="1117600" cy="3238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800" b="1" dirty="0">
                <a:latin typeface="Corbel" panose="020B0503020204020204" pitchFamily="34" charset="0"/>
              </a:rPr>
              <a:t> </a:t>
            </a:r>
            <a:fld id="{6A8FDE07-382F-4FF8-9EF5-D2EA26C890B1}" type="slidenum">
              <a:rPr lang="en-US" altLang="en-US" sz="1800" b="1">
                <a:latin typeface="Corbel" panose="020B0503020204020204" pitchFamily="34" charset="0"/>
                <a:cs typeface="Calibri Light" panose="020F0302020204030204" pitchFamily="34" charset="0"/>
              </a:rPr>
              <a:pPr/>
              <a:t>7</a:t>
            </a:fld>
            <a:endParaRPr lang="en-US" altLang="en-US" sz="1800" b="1" dirty="0">
              <a:latin typeface="Corbel" panose="020B0503020204020204" pitchFamily="34" charset="0"/>
              <a:cs typeface="Calibri Light" panose="020F0302020204030204" pitchFamily="34" charset="0"/>
            </a:endParaRPr>
          </a:p>
        </p:txBody>
      </p:sp>
      <p:sp>
        <p:nvSpPr>
          <p:cNvPr id="16" name="Line 6"/>
          <p:cNvSpPr>
            <a:spLocks noChangeShapeType="1"/>
          </p:cNvSpPr>
          <p:nvPr/>
        </p:nvSpPr>
        <p:spPr bwMode="auto">
          <a:xfrm>
            <a:off x="0" y="647700"/>
            <a:ext cx="1219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" name="Line 7"/>
          <p:cNvSpPr>
            <a:spLocks noChangeShapeType="1"/>
          </p:cNvSpPr>
          <p:nvPr/>
        </p:nvSpPr>
        <p:spPr bwMode="auto">
          <a:xfrm>
            <a:off x="0" y="6400800"/>
            <a:ext cx="1219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A33DE62-1055-45C7-895F-49B78DD1C4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178086"/>
            <a:ext cx="533400" cy="660148"/>
          </a:xfrm>
          <a:prstGeom prst="rect">
            <a:avLst/>
          </a:prstGeom>
        </p:spPr>
      </p:pic>
      <p:sp>
        <p:nvSpPr>
          <p:cNvPr id="13" name="Rectangle 7">
            <a:extLst>
              <a:ext uri="{FF2B5EF4-FFF2-40B4-BE49-F238E27FC236}">
                <a16:creationId xmlns:a16="http://schemas.microsoft.com/office/drawing/2014/main" xmlns="" id="{F821CAB8-C66F-4C44-B26C-A11034D935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36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1. </a:t>
            </a:r>
            <a:r>
              <a:rPr lang="sr-Latn-RS" sz="36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Uvod</a:t>
            </a:r>
            <a:r>
              <a:rPr lang="en-GB" sz="36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 </a:t>
            </a:r>
            <a:r>
              <a:rPr lang="en-GB" sz="3600" b="1" kern="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– </a:t>
            </a:r>
            <a:r>
              <a:rPr lang="sr-Latn-RS" sz="3600" b="1" kern="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trenutno stanje u rudarstvu Republike Srbije</a:t>
            </a:r>
            <a:endParaRPr lang="it-IT" sz="36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  <a:cs typeface="Calibri Light" panose="020F03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78E4143-CB2A-4FD1-8E48-F0FC9BFCD4FE}"/>
              </a:ext>
            </a:extLst>
          </p:cNvPr>
          <p:cNvSpPr txBox="1"/>
          <p:nvPr/>
        </p:nvSpPr>
        <p:spPr>
          <a:xfrm>
            <a:off x="126521" y="685800"/>
            <a:ext cx="10236679" cy="9079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sr-Latn-R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PROBLEMI U RUDARSKOM SEKTORU?</a:t>
            </a:r>
          </a:p>
          <a:p>
            <a:pPr marL="342900" indent="-342900">
              <a:spcAft>
                <a:spcPts val="600"/>
              </a:spcAft>
              <a:buFontTx/>
              <a:buChar char="-"/>
            </a:pPr>
            <a:r>
              <a:rPr lang="sr-Latn-R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Nedostatak</a:t>
            </a:r>
            <a:r>
              <a:rPr lang="sr-Latn-R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integracije različitih podsistema na rudniku!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466756D-0945-4C17-9DAE-B40D1716C1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164" t="6666" r="6875" b="2222"/>
          <a:stretch/>
        </p:blipFill>
        <p:spPr>
          <a:xfrm>
            <a:off x="342900" y="1805254"/>
            <a:ext cx="6960080" cy="424838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96A8564-4700-49B4-9709-C0886BAE8CE8}"/>
              </a:ext>
            </a:extLst>
          </p:cNvPr>
          <p:cNvSpPr txBox="1"/>
          <p:nvPr/>
        </p:nvSpPr>
        <p:spPr>
          <a:xfrm>
            <a:off x="7543800" y="1633478"/>
            <a:ext cx="443499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Latn-R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KLJUČNI PODSISTEMI U PROIZVODNJI I PRERADI RUDE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Kop </a:t>
            </a:r>
            <a:r>
              <a:rPr lang="sr-Latn-R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(podzemni ili nadzemni) – bageri (rotorni ili obični), ljudski rad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Topionica </a:t>
            </a:r>
            <a:r>
              <a:rPr lang="sr-Latn-R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(za termički tretman rude)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Transportni sistem </a:t>
            </a:r>
            <a:r>
              <a:rPr lang="sr-Latn-R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(trakasti transporteri, kamioni, vozovi, brodovi itd.)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Mlinovi </a:t>
            </a:r>
            <a:r>
              <a:rPr lang="sr-Latn-R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(za mehanički tretman rude)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... </a:t>
            </a:r>
            <a:endParaRPr lang="sr-Latn-R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625B8D9-D888-4966-BCA5-23E937E61EBE}"/>
              </a:ext>
            </a:extLst>
          </p:cNvPr>
          <p:cNvSpPr txBox="1"/>
          <p:nvPr/>
        </p:nvSpPr>
        <p:spPr>
          <a:xfrm>
            <a:off x="7505700" y="4560637"/>
            <a:ext cx="4381500" cy="1477328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sr-Latn-R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PRIMENA PRINCIPA INDUSTRIJE 4.0 MOŽE DA UNAPREDI TRENUTNO STANJE UPRAVO INTEGRACIJOM I AUTOMATIZACIJOM RAZLIČITIH RUDARSKIH PODSISTEMA </a:t>
            </a:r>
            <a:endParaRPr lang="sr-Latn-RS" dirty="0">
              <a:solidFill>
                <a:srgbClr val="FF0000"/>
              </a:solidFill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xmlns="" id="{F2406E3C-B3C1-465E-82E8-3CBEDD481774}"/>
              </a:ext>
            </a:extLst>
          </p:cNvPr>
          <p:cNvCxnSpPr>
            <a:cxnSpLocks/>
          </p:cNvCxnSpPr>
          <p:nvPr/>
        </p:nvCxnSpPr>
        <p:spPr>
          <a:xfrm flipV="1">
            <a:off x="5892306" y="3200400"/>
            <a:ext cx="1651494" cy="15240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xmlns="" id="{C3F6FD17-4E94-4524-9E79-BCC751FD078A}"/>
              </a:ext>
            </a:extLst>
          </p:cNvPr>
          <p:cNvCxnSpPr>
            <a:cxnSpLocks/>
          </p:cNvCxnSpPr>
          <p:nvPr/>
        </p:nvCxnSpPr>
        <p:spPr>
          <a:xfrm>
            <a:off x="4648201" y="2514600"/>
            <a:ext cx="2895599" cy="38100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xmlns="" id="{BE65A2DC-D41C-4018-B92B-242DA28FE94C}"/>
              </a:ext>
            </a:extLst>
          </p:cNvPr>
          <p:cNvCxnSpPr>
            <a:cxnSpLocks/>
          </p:cNvCxnSpPr>
          <p:nvPr/>
        </p:nvCxnSpPr>
        <p:spPr>
          <a:xfrm flipV="1">
            <a:off x="3886200" y="4038600"/>
            <a:ext cx="3619500" cy="82020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2E174BFE-5838-4421-ABCD-E2648B0691A0}"/>
              </a:ext>
            </a:extLst>
          </p:cNvPr>
          <p:cNvSpPr txBox="1"/>
          <p:nvPr/>
        </p:nvSpPr>
        <p:spPr>
          <a:xfrm>
            <a:off x="745786" y="6396335"/>
            <a:ext cx="5867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Industrija</a:t>
            </a:r>
            <a:r>
              <a:rPr lang="en-GB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4.0 </a:t>
            </a:r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GB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njena</a:t>
            </a:r>
            <a:r>
              <a:rPr lang="en-GB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primena</a:t>
            </a:r>
            <a:r>
              <a:rPr lang="en-GB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 </a:t>
            </a:r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rudarstvu</a:t>
            </a:r>
            <a:r>
              <a:rPr lang="en-GB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GB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r-Latn-RS" sz="1200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Prošlost – sadašnjost – budućnost</a:t>
            </a:r>
            <a:endParaRPr lang="sr-Latn-R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83809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10769600" y="6457950"/>
            <a:ext cx="1117600" cy="3238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800" b="1" dirty="0">
                <a:latin typeface="Corbel" panose="020B0503020204020204" pitchFamily="34" charset="0"/>
              </a:rPr>
              <a:t> </a:t>
            </a:r>
            <a:fld id="{6A8FDE07-382F-4FF8-9EF5-D2EA26C890B1}" type="slidenum">
              <a:rPr lang="en-US" altLang="en-US" sz="1800" b="1">
                <a:latin typeface="Corbel" panose="020B0503020204020204" pitchFamily="34" charset="0"/>
                <a:cs typeface="Calibri Light" panose="020F0302020204030204" pitchFamily="34" charset="0"/>
              </a:rPr>
              <a:pPr/>
              <a:t>8</a:t>
            </a:fld>
            <a:endParaRPr lang="en-US" altLang="en-US" sz="1800" b="1" dirty="0">
              <a:latin typeface="Corbel" panose="020B0503020204020204" pitchFamily="34" charset="0"/>
              <a:cs typeface="Calibri Light" panose="020F0302020204030204" pitchFamily="34" charset="0"/>
            </a:endParaRPr>
          </a:p>
        </p:txBody>
      </p:sp>
      <p:sp>
        <p:nvSpPr>
          <p:cNvPr id="16" name="Line 6"/>
          <p:cNvSpPr>
            <a:spLocks noChangeShapeType="1"/>
          </p:cNvSpPr>
          <p:nvPr/>
        </p:nvSpPr>
        <p:spPr bwMode="auto">
          <a:xfrm>
            <a:off x="0" y="647700"/>
            <a:ext cx="1219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" name="Line 7"/>
          <p:cNvSpPr>
            <a:spLocks noChangeShapeType="1"/>
          </p:cNvSpPr>
          <p:nvPr/>
        </p:nvSpPr>
        <p:spPr bwMode="auto">
          <a:xfrm>
            <a:off x="0" y="6400800"/>
            <a:ext cx="1219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A33DE62-1055-45C7-895F-49B78DD1C4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178086"/>
            <a:ext cx="533400" cy="660148"/>
          </a:xfrm>
          <a:prstGeom prst="rect">
            <a:avLst/>
          </a:prstGeom>
        </p:spPr>
      </p:pic>
      <p:sp>
        <p:nvSpPr>
          <p:cNvPr id="13" name="Rectangle 7">
            <a:extLst>
              <a:ext uri="{FF2B5EF4-FFF2-40B4-BE49-F238E27FC236}">
                <a16:creationId xmlns:a16="http://schemas.microsoft.com/office/drawing/2014/main" xmlns="" id="{F821CAB8-C66F-4C44-B26C-A11034D935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sr-Latn-RS" sz="32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2. </a:t>
            </a:r>
            <a:r>
              <a:rPr lang="sr-Latn-R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Industrija 4.0 i rudarstvo – analogija sa proizvodnim sistemima</a:t>
            </a:r>
            <a:endParaRPr lang="it-IT" sz="3200" b="1" kern="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  <a:cs typeface="Calibri Light" panose="020F03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78E4143-CB2A-4FD1-8E48-F0FC9BFCD4FE}"/>
              </a:ext>
            </a:extLst>
          </p:cNvPr>
          <p:cNvSpPr txBox="1"/>
          <p:nvPr/>
        </p:nvSpPr>
        <p:spPr>
          <a:xfrm>
            <a:off x="50321" y="609600"/>
            <a:ext cx="119892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Latn-R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KAKO PRIMENITI SMERNICE INDUSTRIJE 4.0 U RUDARSTVU?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35E8EAC-6EE3-4B14-8C00-73AE3DE0DAFE}"/>
              </a:ext>
            </a:extLst>
          </p:cNvPr>
          <p:cNvSpPr txBox="1"/>
          <p:nvPr/>
        </p:nvSpPr>
        <p:spPr>
          <a:xfrm>
            <a:off x="5081903" y="5905497"/>
            <a:ext cx="26878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Latn-R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ANALOGIJA </a:t>
            </a:r>
            <a:endParaRPr lang="sr-Latn-RS" sz="2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848C0F5-2822-4076-9DA3-16D873D3CED9}"/>
              </a:ext>
            </a:extLst>
          </p:cNvPr>
          <p:cNvSpPr/>
          <p:nvPr/>
        </p:nvSpPr>
        <p:spPr>
          <a:xfrm>
            <a:off x="228600" y="1143000"/>
            <a:ext cx="5029200" cy="47345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F0EB536-1BEB-4BC0-A1E1-586D9FD12F1C}"/>
              </a:ext>
            </a:extLst>
          </p:cNvPr>
          <p:cNvSpPr/>
          <p:nvPr/>
        </p:nvSpPr>
        <p:spPr>
          <a:xfrm>
            <a:off x="6858000" y="1137285"/>
            <a:ext cx="5029200" cy="47345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79571D5-622D-438A-8FA7-BCD61BDB43F8}"/>
              </a:ext>
            </a:extLst>
          </p:cNvPr>
          <p:cNvSpPr txBox="1"/>
          <p:nvPr/>
        </p:nvSpPr>
        <p:spPr>
          <a:xfrm>
            <a:off x="304800" y="1187111"/>
            <a:ext cx="26878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Latn-R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Proizvodni sistem </a:t>
            </a:r>
            <a:endParaRPr lang="sr-Latn-R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01ECA37E-C232-46A9-BBB7-A513F52647CE}"/>
              </a:ext>
            </a:extLst>
          </p:cNvPr>
          <p:cNvSpPr txBox="1"/>
          <p:nvPr/>
        </p:nvSpPr>
        <p:spPr>
          <a:xfrm>
            <a:off x="6934200" y="1225159"/>
            <a:ext cx="26878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Latn-R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Rudnik</a:t>
            </a:r>
            <a:endParaRPr lang="sr-Latn-R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0B248BB-F7FC-44C3-98BB-985601DF523C}"/>
              </a:ext>
            </a:extLst>
          </p:cNvPr>
          <p:cNvSpPr txBox="1"/>
          <p:nvPr/>
        </p:nvSpPr>
        <p:spPr>
          <a:xfrm>
            <a:off x="533400" y="1676399"/>
            <a:ext cx="4343400" cy="11565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>
            <a:defPPr>
              <a:defRPr lang="en-US"/>
            </a:defPPr>
          </a:lstStyle>
          <a:p>
            <a:r>
              <a:rPr lang="sr-Latn-RS" b="1" dirty="0"/>
              <a:t>Resursi</a:t>
            </a:r>
            <a:r>
              <a:rPr lang="sr-Latn-RS" dirty="0"/>
              <a:t>: </a:t>
            </a:r>
          </a:p>
          <a:p>
            <a:r>
              <a:rPr lang="sr-Latn-RS" dirty="0">
                <a:solidFill>
                  <a:srgbClr val="FF0000"/>
                </a:solidFill>
              </a:rPr>
              <a:t>materijalni</a:t>
            </a:r>
            <a:r>
              <a:rPr lang="sr-Latn-RS" dirty="0"/>
              <a:t> (repromaterijal/mašine) i </a:t>
            </a:r>
            <a:r>
              <a:rPr lang="sr-Latn-RS" dirty="0">
                <a:solidFill>
                  <a:srgbClr val="FF0000"/>
                </a:solidFill>
              </a:rPr>
              <a:t>nematerijalni</a:t>
            </a:r>
            <a:r>
              <a:rPr lang="sr-Latn-RS" dirty="0"/>
              <a:t> (ljudski rad, znanje, vreme, INFORMACIJE...)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1DEE9FCD-BC2C-49C2-8D88-5D599A3706E8}"/>
              </a:ext>
            </a:extLst>
          </p:cNvPr>
          <p:cNvSpPr txBox="1"/>
          <p:nvPr/>
        </p:nvSpPr>
        <p:spPr>
          <a:xfrm>
            <a:off x="518160" y="3055692"/>
            <a:ext cx="4333240" cy="13639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sr-Latn-RS" b="1" dirty="0"/>
              <a:t>Proizvodni proces: </a:t>
            </a:r>
          </a:p>
          <a:p>
            <a:r>
              <a:rPr lang="sr-Latn-RS" dirty="0"/>
              <a:t>transformiše resurse u krajnje proizvode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155E1256-9C3E-4515-8F3D-5E41C3FAAAF0}"/>
              </a:ext>
            </a:extLst>
          </p:cNvPr>
          <p:cNvSpPr txBox="1"/>
          <p:nvPr/>
        </p:nvSpPr>
        <p:spPr>
          <a:xfrm>
            <a:off x="543560" y="4688825"/>
            <a:ext cx="4333240" cy="9499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sr-Latn-RS" b="1" dirty="0"/>
              <a:t>Krajnji proizvod: </a:t>
            </a:r>
          </a:p>
          <a:p>
            <a:r>
              <a:rPr lang="sr-Latn-RS" dirty="0"/>
              <a:t>mašinski deo,  podsklop, sklop ili sistem </a:t>
            </a:r>
          </a:p>
        </p:txBody>
      </p:sp>
      <p:pic>
        <p:nvPicPr>
          <p:cNvPr id="1026" name="Picture 2" descr="Plastic pipework - Wikiwand">
            <a:extLst>
              <a:ext uri="{FF2B5EF4-FFF2-40B4-BE49-F238E27FC236}">
                <a16:creationId xmlns:a16="http://schemas.microsoft.com/office/drawing/2014/main" xmlns="" id="{0B080F6E-FF72-4474-8A81-8D11CC551F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48" t="13505"/>
          <a:stretch/>
        </p:blipFill>
        <p:spPr bwMode="auto">
          <a:xfrm>
            <a:off x="4349900" y="1768162"/>
            <a:ext cx="446812" cy="44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chining and The Most Popular Machining Operations - Yena Engineering">
            <a:extLst>
              <a:ext uri="{FF2B5EF4-FFF2-40B4-BE49-F238E27FC236}">
                <a16:creationId xmlns:a16="http://schemas.microsoft.com/office/drawing/2014/main" xmlns="" id="{302F86E0-EC57-4B5C-9009-1764361FB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41" y="3709983"/>
            <a:ext cx="942975" cy="62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asic Grinding 101 - Bob Vila">
            <a:extLst>
              <a:ext uri="{FF2B5EF4-FFF2-40B4-BE49-F238E27FC236}">
                <a16:creationId xmlns:a16="http://schemas.microsoft.com/office/drawing/2014/main" xmlns="" id="{3FBB6FA6-2B6D-45A7-B1DB-F944A57AB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097" y="3732804"/>
            <a:ext cx="848160" cy="605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rash Course in Machining – Turning | cnc-proto.eu">
            <a:extLst>
              <a:ext uri="{FF2B5EF4-FFF2-40B4-BE49-F238E27FC236}">
                <a16:creationId xmlns:a16="http://schemas.microsoft.com/office/drawing/2014/main" xmlns="" id="{101BA5C3-DA6E-473D-800C-3EFAF00EB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1616" y="3726792"/>
            <a:ext cx="914400" cy="611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94ACA7F-BB58-4F81-BEB9-C6F9111A61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94344" y="3737435"/>
            <a:ext cx="903438" cy="6011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547536D-D19E-426B-90F9-27DBEF478C4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303" y="5370379"/>
            <a:ext cx="1699897" cy="88917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46160B8A-82CE-44A5-AE4D-FFC6ABEBF033}"/>
              </a:ext>
            </a:extLst>
          </p:cNvPr>
          <p:cNvSpPr txBox="1"/>
          <p:nvPr/>
        </p:nvSpPr>
        <p:spPr>
          <a:xfrm>
            <a:off x="7249159" y="1660511"/>
            <a:ext cx="4343400" cy="11565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>
            <a:defPPr>
              <a:defRPr lang="en-US"/>
            </a:defPPr>
          </a:lstStyle>
          <a:p>
            <a:r>
              <a:rPr lang="sr-Latn-RS" b="1" dirty="0"/>
              <a:t>Resursi</a:t>
            </a:r>
            <a:r>
              <a:rPr lang="sr-Latn-RS" dirty="0"/>
              <a:t>: </a:t>
            </a:r>
          </a:p>
          <a:p>
            <a:r>
              <a:rPr lang="sr-Latn-RS" dirty="0">
                <a:solidFill>
                  <a:srgbClr val="FF0000"/>
                </a:solidFill>
              </a:rPr>
              <a:t>materijalni</a:t>
            </a:r>
            <a:r>
              <a:rPr lang="sr-Latn-RS" dirty="0"/>
              <a:t> (sirovina / mehanizacija) i </a:t>
            </a:r>
            <a:r>
              <a:rPr lang="sr-Latn-RS" dirty="0">
                <a:solidFill>
                  <a:srgbClr val="FF0000"/>
                </a:solidFill>
              </a:rPr>
              <a:t>nematerijalni</a:t>
            </a:r>
            <a:r>
              <a:rPr lang="sr-Latn-RS" dirty="0"/>
              <a:t> (ljudski rad, </a:t>
            </a:r>
          </a:p>
          <a:p>
            <a:r>
              <a:rPr lang="sr-Latn-RS" dirty="0"/>
              <a:t>znanje, vreme, INFORMACIJE...)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D6B41370-A1F5-4040-9D6D-8AE8FDA115A5}"/>
              </a:ext>
            </a:extLst>
          </p:cNvPr>
          <p:cNvSpPr txBox="1"/>
          <p:nvPr/>
        </p:nvSpPr>
        <p:spPr>
          <a:xfrm>
            <a:off x="7233919" y="3039804"/>
            <a:ext cx="4333240" cy="13639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sr-Latn-RS" b="1" dirty="0"/>
              <a:t>Proces iskopavanja i obrade: </a:t>
            </a:r>
          </a:p>
          <a:p>
            <a:r>
              <a:rPr lang="sr-Latn-RS" dirty="0"/>
              <a:t>transformiše sirovinu u krajnji proizvod – rudu spremnu za upotrebu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40D10BDD-6C95-49B7-BED1-9F3BF9EB867E}"/>
              </a:ext>
            </a:extLst>
          </p:cNvPr>
          <p:cNvSpPr txBox="1"/>
          <p:nvPr/>
        </p:nvSpPr>
        <p:spPr>
          <a:xfrm>
            <a:off x="7259319" y="4672937"/>
            <a:ext cx="4333240" cy="9499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sr-Latn-RS" b="1" dirty="0"/>
              <a:t>Krajnji proizvod: </a:t>
            </a:r>
          </a:p>
          <a:p>
            <a:r>
              <a:rPr lang="sr-Latn-RS" dirty="0"/>
              <a:t>ruda spremna za transport i dalju upotrebu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FC3DA9B-F141-43E4-ABB3-B52EAE1342F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0680" y="1314366"/>
            <a:ext cx="1219200" cy="57799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84E5F516-E11E-41E5-8321-B9712509626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49204" y="3735790"/>
            <a:ext cx="1356996" cy="607610"/>
          </a:xfrm>
          <a:prstGeom prst="rect">
            <a:avLst/>
          </a:prstGeom>
        </p:spPr>
      </p:pic>
      <p:pic>
        <p:nvPicPr>
          <p:cNvPr id="1036" name="Picture 12" descr="bne IntelliNews - Poland's coal production falls to all-time low in May">
            <a:extLst>
              <a:ext uri="{FF2B5EF4-FFF2-40B4-BE49-F238E27FC236}">
                <a16:creationId xmlns:a16="http://schemas.microsoft.com/office/drawing/2014/main" xmlns="" id="{D672F0BF-01A9-4450-A0EE-213CB5985B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950"/>
          <a:stretch/>
        </p:blipFill>
        <p:spPr bwMode="auto">
          <a:xfrm>
            <a:off x="10767495" y="4740416"/>
            <a:ext cx="738705" cy="80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xmlns="" id="{67DEF880-A448-479D-9A71-1C8D1319AF13}"/>
              </a:ext>
            </a:extLst>
          </p:cNvPr>
          <p:cNvCxnSpPr>
            <a:cxnSpLocks/>
          </p:cNvCxnSpPr>
          <p:nvPr/>
        </p:nvCxnSpPr>
        <p:spPr>
          <a:xfrm>
            <a:off x="5029200" y="2214974"/>
            <a:ext cx="2057400" cy="0"/>
          </a:xfrm>
          <a:prstGeom prst="straightConnector1">
            <a:avLst/>
          </a:prstGeom>
          <a:ln w="31750">
            <a:solidFill>
              <a:srgbClr val="FF0000"/>
            </a:solidFill>
            <a:headEnd type="stealth" w="lg" len="med"/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xmlns="" id="{E23EBD22-7400-4FB9-8F72-AE3A480BF0EF}"/>
              </a:ext>
            </a:extLst>
          </p:cNvPr>
          <p:cNvCxnSpPr>
            <a:cxnSpLocks/>
          </p:cNvCxnSpPr>
          <p:nvPr/>
        </p:nvCxnSpPr>
        <p:spPr>
          <a:xfrm>
            <a:off x="5027252" y="3709983"/>
            <a:ext cx="2057400" cy="0"/>
          </a:xfrm>
          <a:prstGeom prst="straightConnector1">
            <a:avLst/>
          </a:prstGeom>
          <a:ln w="31750">
            <a:solidFill>
              <a:srgbClr val="FF0000"/>
            </a:solidFill>
            <a:headEnd type="stealth" w="lg" len="med"/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xmlns="" id="{F50B1BB9-9E85-4B46-A6F0-5D7B58DC8208}"/>
              </a:ext>
            </a:extLst>
          </p:cNvPr>
          <p:cNvCxnSpPr>
            <a:cxnSpLocks/>
          </p:cNvCxnSpPr>
          <p:nvPr/>
        </p:nvCxnSpPr>
        <p:spPr>
          <a:xfrm>
            <a:off x="5029200" y="5105400"/>
            <a:ext cx="2057400" cy="0"/>
          </a:xfrm>
          <a:prstGeom prst="straightConnector1">
            <a:avLst/>
          </a:prstGeom>
          <a:ln w="31750">
            <a:solidFill>
              <a:srgbClr val="FF0000"/>
            </a:solidFill>
            <a:headEnd type="stealth" w="lg" len="med"/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5C561D67-3769-4B4B-846B-35B1988DD7A0}"/>
              </a:ext>
            </a:extLst>
          </p:cNvPr>
          <p:cNvSpPr txBox="1"/>
          <p:nvPr/>
        </p:nvSpPr>
        <p:spPr>
          <a:xfrm>
            <a:off x="745786" y="6396335"/>
            <a:ext cx="5867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Industrija</a:t>
            </a:r>
            <a:r>
              <a:rPr lang="en-GB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4.0 </a:t>
            </a:r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GB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njena</a:t>
            </a:r>
            <a:r>
              <a:rPr lang="en-GB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primena</a:t>
            </a:r>
            <a:r>
              <a:rPr lang="en-GB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 </a:t>
            </a:r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rudarstvu</a:t>
            </a:r>
            <a:r>
              <a:rPr lang="en-GB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GB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r-Latn-RS" sz="1200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Prošlost – sadašnjost – budućnost</a:t>
            </a:r>
            <a:endParaRPr lang="sr-Latn-R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13562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10769600" y="6457950"/>
            <a:ext cx="1117600" cy="3238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800" b="1" dirty="0">
                <a:latin typeface="Corbel" panose="020B0503020204020204" pitchFamily="34" charset="0"/>
              </a:rPr>
              <a:t> </a:t>
            </a:r>
            <a:fld id="{6A8FDE07-382F-4FF8-9EF5-D2EA26C890B1}" type="slidenum">
              <a:rPr lang="en-US" altLang="en-US" sz="1800" b="1">
                <a:latin typeface="Corbel" panose="020B0503020204020204" pitchFamily="34" charset="0"/>
                <a:cs typeface="Calibri Light" panose="020F0302020204030204" pitchFamily="34" charset="0"/>
              </a:rPr>
              <a:pPr/>
              <a:t>9</a:t>
            </a:fld>
            <a:endParaRPr lang="en-US" altLang="en-US" sz="1800" b="1" dirty="0">
              <a:latin typeface="Corbel" panose="020B0503020204020204" pitchFamily="34" charset="0"/>
              <a:cs typeface="Calibri Light" panose="020F0302020204030204" pitchFamily="34" charset="0"/>
            </a:endParaRPr>
          </a:p>
        </p:txBody>
      </p:sp>
      <p:sp>
        <p:nvSpPr>
          <p:cNvPr id="16" name="Line 6"/>
          <p:cNvSpPr>
            <a:spLocks noChangeShapeType="1"/>
          </p:cNvSpPr>
          <p:nvPr/>
        </p:nvSpPr>
        <p:spPr bwMode="auto">
          <a:xfrm>
            <a:off x="0" y="647700"/>
            <a:ext cx="1219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" name="Line 7"/>
          <p:cNvSpPr>
            <a:spLocks noChangeShapeType="1"/>
          </p:cNvSpPr>
          <p:nvPr/>
        </p:nvSpPr>
        <p:spPr bwMode="auto">
          <a:xfrm>
            <a:off x="0" y="6400800"/>
            <a:ext cx="1219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A33DE62-1055-45C7-895F-49B78DD1C4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178086"/>
            <a:ext cx="533400" cy="660148"/>
          </a:xfrm>
          <a:prstGeom prst="rect">
            <a:avLst/>
          </a:prstGeom>
        </p:spPr>
      </p:pic>
      <p:sp>
        <p:nvSpPr>
          <p:cNvPr id="13" name="Rectangle 7">
            <a:extLst>
              <a:ext uri="{FF2B5EF4-FFF2-40B4-BE49-F238E27FC236}">
                <a16:creationId xmlns:a16="http://schemas.microsoft.com/office/drawing/2014/main" xmlns="" id="{F821CAB8-C66F-4C44-B26C-A11034D935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sr-Latn-RS" sz="36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3. </a:t>
            </a:r>
            <a:r>
              <a:rPr lang="sr-Latn-R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Smernice za implementaciju I4.0 u rudarstvu</a:t>
            </a:r>
            <a:endParaRPr lang="it-IT" sz="3600" b="1" kern="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  <a:cs typeface="Calibri Light" panose="020F03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48A48267-DB16-4B40-930D-61A838F02037}"/>
              </a:ext>
            </a:extLst>
          </p:cNvPr>
          <p:cNvSpPr txBox="1"/>
          <p:nvPr/>
        </p:nvSpPr>
        <p:spPr>
          <a:xfrm>
            <a:off x="378460" y="870414"/>
            <a:ext cx="634541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Latn-R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ŠTA JE TO INDUSTRIJA 4.0? </a:t>
            </a:r>
            <a:endParaRPr lang="sr-Latn-RS" sz="4400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AEF7EC4B-4219-428D-AABD-CDF43CED2569}"/>
              </a:ext>
            </a:extLst>
          </p:cNvPr>
          <p:cNvGrpSpPr>
            <a:grpSpLocks/>
          </p:cNvGrpSpPr>
          <p:nvPr/>
        </p:nvGrpSpPr>
        <p:grpSpPr bwMode="auto">
          <a:xfrm>
            <a:off x="5408295" y="2382984"/>
            <a:ext cx="6489065" cy="3738245"/>
            <a:chOff x="0" y="0"/>
            <a:chExt cx="10219" cy="5887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xmlns="" id="{B92BB6A6-55EE-4CC0-BC85-5FF844E083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1567"/>
              <a:ext cx="3358" cy="3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xmlns="" id="{9539F376-E025-4685-B178-3AFBBEBAB2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4" y="784"/>
              <a:ext cx="1368" cy="1371"/>
            </a:xfrm>
            <a:custGeom>
              <a:avLst/>
              <a:gdLst>
                <a:gd name="T0" fmla="+- 0 1771 1085"/>
                <a:gd name="T1" fmla="*/ T0 w 1368"/>
                <a:gd name="T2" fmla="+- 0 2155 785"/>
                <a:gd name="T3" fmla="*/ 2155 h 1371"/>
                <a:gd name="T4" fmla="+- 0 1696 1085"/>
                <a:gd name="T5" fmla="*/ T4 w 1368"/>
                <a:gd name="T6" fmla="+- 0 2151 785"/>
                <a:gd name="T7" fmla="*/ 2151 h 1371"/>
                <a:gd name="T8" fmla="+- 0 1624 1085"/>
                <a:gd name="T9" fmla="*/ T8 w 1368"/>
                <a:gd name="T10" fmla="+- 0 2139 785"/>
                <a:gd name="T11" fmla="*/ 2139 h 1371"/>
                <a:gd name="T12" fmla="+- 0 1554 1085"/>
                <a:gd name="T13" fmla="*/ T12 w 1368"/>
                <a:gd name="T14" fmla="+- 0 2120 785"/>
                <a:gd name="T15" fmla="*/ 2120 h 1371"/>
                <a:gd name="T16" fmla="+- 0 1488 1085"/>
                <a:gd name="T17" fmla="*/ T16 w 1368"/>
                <a:gd name="T18" fmla="+- 0 2094 785"/>
                <a:gd name="T19" fmla="*/ 2094 h 1371"/>
                <a:gd name="T20" fmla="+- 0 1425 1085"/>
                <a:gd name="T21" fmla="*/ T20 w 1368"/>
                <a:gd name="T22" fmla="+- 0 2062 785"/>
                <a:gd name="T23" fmla="*/ 2062 h 1371"/>
                <a:gd name="T24" fmla="+- 0 1366 1085"/>
                <a:gd name="T25" fmla="*/ T24 w 1368"/>
                <a:gd name="T26" fmla="+- 0 2023 785"/>
                <a:gd name="T27" fmla="*/ 2023 h 1371"/>
                <a:gd name="T28" fmla="+- 0 1311 1085"/>
                <a:gd name="T29" fmla="*/ T28 w 1368"/>
                <a:gd name="T30" fmla="+- 0 1978 785"/>
                <a:gd name="T31" fmla="*/ 1978 h 1371"/>
                <a:gd name="T32" fmla="+- 0 1262 1085"/>
                <a:gd name="T33" fmla="*/ T32 w 1368"/>
                <a:gd name="T34" fmla="+- 0 1929 785"/>
                <a:gd name="T35" fmla="*/ 1929 h 1371"/>
                <a:gd name="T36" fmla="+- 0 1217 1085"/>
                <a:gd name="T37" fmla="*/ T36 w 1368"/>
                <a:gd name="T38" fmla="+- 0 1874 785"/>
                <a:gd name="T39" fmla="*/ 1874 h 1371"/>
                <a:gd name="T40" fmla="+- 0 1178 1085"/>
                <a:gd name="T41" fmla="*/ T40 w 1368"/>
                <a:gd name="T42" fmla="+- 0 1815 785"/>
                <a:gd name="T43" fmla="*/ 1815 h 1371"/>
                <a:gd name="T44" fmla="+- 0 1146 1085"/>
                <a:gd name="T45" fmla="*/ T44 w 1368"/>
                <a:gd name="T46" fmla="+- 0 1752 785"/>
                <a:gd name="T47" fmla="*/ 1752 h 1371"/>
                <a:gd name="T48" fmla="+- 0 1120 1085"/>
                <a:gd name="T49" fmla="*/ T48 w 1368"/>
                <a:gd name="T50" fmla="+- 0 1686 785"/>
                <a:gd name="T51" fmla="*/ 1686 h 1371"/>
                <a:gd name="T52" fmla="+- 0 1101 1085"/>
                <a:gd name="T53" fmla="*/ T52 w 1368"/>
                <a:gd name="T54" fmla="+- 0 1616 785"/>
                <a:gd name="T55" fmla="*/ 1616 h 1371"/>
                <a:gd name="T56" fmla="+- 0 1089 1085"/>
                <a:gd name="T57" fmla="*/ T56 w 1368"/>
                <a:gd name="T58" fmla="+- 0 1544 785"/>
                <a:gd name="T59" fmla="*/ 1544 h 1371"/>
                <a:gd name="T60" fmla="+- 0 1085 1085"/>
                <a:gd name="T61" fmla="*/ T60 w 1368"/>
                <a:gd name="T62" fmla="+- 0 1469 785"/>
                <a:gd name="T63" fmla="*/ 1469 h 1371"/>
                <a:gd name="T64" fmla="+- 0 1089 1085"/>
                <a:gd name="T65" fmla="*/ T64 w 1368"/>
                <a:gd name="T66" fmla="+- 0 1394 785"/>
                <a:gd name="T67" fmla="*/ 1394 h 1371"/>
                <a:gd name="T68" fmla="+- 0 1101 1085"/>
                <a:gd name="T69" fmla="*/ T68 w 1368"/>
                <a:gd name="T70" fmla="+- 0 1322 785"/>
                <a:gd name="T71" fmla="*/ 1322 h 1371"/>
                <a:gd name="T72" fmla="+- 0 1120 1085"/>
                <a:gd name="T73" fmla="*/ T72 w 1368"/>
                <a:gd name="T74" fmla="+- 0 1252 785"/>
                <a:gd name="T75" fmla="*/ 1252 h 1371"/>
                <a:gd name="T76" fmla="+- 0 1146 1085"/>
                <a:gd name="T77" fmla="*/ T76 w 1368"/>
                <a:gd name="T78" fmla="+- 0 1186 785"/>
                <a:gd name="T79" fmla="*/ 1186 h 1371"/>
                <a:gd name="T80" fmla="+- 0 1178 1085"/>
                <a:gd name="T81" fmla="*/ T80 w 1368"/>
                <a:gd name="T82" fmla="+- 0 1123 785"/>
                <a:gd name="T83" fmla="*/ 1123 h 1371"/>
                <a:gd name="T84" fmla="+- 0 1217 1085"/>
                <a:gd name="T85" fmla="*/ T84 w 1368"/>
                <a:gd name="T86" fmla="+- 0 1064 785"/>
                <a:gd name="T87" fmla="*/ 1064 h 1371"/>
                <a:gd name="T88" fmla="+- 0 1262 1085"/>
                <a:gd name="T89" fmla="*/ T88 w 1368"/>
                <a:gd name="T90" fmla="+- 0 1010 785"/>
                <a:gd name="T91" fmla="*/ 1010 h 1371"/>
                <a:gd name="T92" fmla="+- 0 1311 1085"/>
                <a:gd name="T93" fmla="*/ T92 w 1368"/>
                <a:gd name="T94" fmla="+- 0 961 785"/>
                <a:gd name="T95" fmla="*/ 961 h 1371"/>
                <a:gd name="T96" fmla="+- 0 1366 1085"/>
                <a:gd name="T97" fmla="*/ T96 w 1368"/>
                <a:gd name="T98" fmla="+- 0 916 785"/>
                <a:gd name="T99" fmla="*/ 916 h 1371"/>
                <a:gd name="T100" fmla="+- 0 1425 1085"/>
                <a:gd name="T101" fmla="*/ T100 w 1368"/>
                <a:gd name="T102" fmla="+- 0 878 785"/>
                <a:gd name="T103" fmla="*/ 878 h 1371"/>
                <a:gd name="T104" fmla="+- 0 1488 1085"/>
                <a:gd name="T105" fmla="*/ T104 w 1368"/>
                <a:gd name="T106" fmla="+- 0 845 785"/>
                <a:gd name="T107" fmla="*/ 845 h 1371"/>
                <a:gd name="T108" fmla="+- 0 1554 1085"/>
                <a:gd name="T109" fmla="*/ T108 w 1368"/>
                <a:gd name="T110" fmla="+- 0 820 785"/>
                <a:gd name="T111" fmla="*/ 820 h 1371"/>
                <a:gd name="T112" fmla="+- 0 1624 1085"/>
                <a:gd name="T113" fmla="*/ T112 w 1368"/>
                <a:gd name="T114" fmla="+- 0 801 785"/>
                <a:gd name="T115" fmla="*/ 801 h 1371"/>
                <a:gd name="T116" fmla="+- 0 1696 1085"/>
                <a:gd name="T117" fmla="*/ T116 w 1368"/>
                <a:gd name="T118" fmla="+- 0 789 785"/>
                <a:gd name="T119" fmla="*/ 789 h 1371"/>
                <a:gd name="T120" fmla="+- 0 1771 1085"/>
                <a:gd name="T121" fmla="*/ T120 w 1368"/>
                <a:gd name="T122" fmla="+- 0 785 785"/>
                <a:gd name="T123" fmla="*/ 785 h 1371"/>
                <a:gd name="T124" fmla="+- 0 1846 1085"/>
                <a:gd name="T125" fmla="*/ T124 w 1368"/>
                <a:gd name="T126" fmla="+- 0 789 785"/>
                <a:gd name="T127" fmla="*/ 789 h 1371"/>
                <a:gd name="T128" fmla="+- 0 1918 1085"/>
                <a:gd name="T129" fmla="*/ T128 w 1368"/>
                <a:gd name="T130" fmla="+- 0 801 785"/>
                <a:gd name="T131" fmla="*/ 801 h 1371"/>
                <a:gd name="T132" fmla="+- 0 1987 1085"/>
                <a:gd name="T133" fmla="*/ T132 w 1368"/>
                <a:gd name="T134" fmla="+- 0 820 785"/>
                <a:gd name="T135" fmla="*/ 820 h 1371"/>
                <a:gd name="T136" fmla="+- 0 2054 1085"/>
                <a:gd name="T137" fmla="*/ T136 w 1368"/>
                <a:gd name="T138" fmla="+- 0 845 785"/>
                <a:gd name="T139" fmla="*/ 845 h 1371"/>
                <a:gd name="T140" fmla="+- 0 2117 1085"/>
                <a:gd name="T141" fmla="*/ T140 w 1368"/>
                <a:gd name="T142" fmla="+- 0 878 785"/>
                <a:gd name="T143" fmla="*/ 878 h 1371"/>
                <a:gd name="T144" fmla="+- 0 2176 1085"/>
                <a:gd name="T145" fmla="*/ T144 w 1368"/>
                <a:gd name="T146" fmla="+- 0 916 785"/>
                <a:gd name="T147" fmla="*/ 916 h 1371"/>
                <a:gd name="T148" fmla="+- 0 2230 1085"/>
                <a:gd name="T149" fmla="*/ T148 w 1368"/>
                <a:gd name="T150" fmla="+- 0 961 785"/>
                <a:gd name="T151" fmla="*/ 961 h 1371"/>
                <a:gd name="T152" fmla="+- 0 2280 1085"/>
                <a:gd name="T153" fmla="*/ T152 w 1368"/>
                <a:gd name="T154" fmla="+- 0 1010 785"/>
                <a:gd name="T155" fmla="*/ 1010 h 1371"/>
                <a:gd name="T156" fmla="+- 0 2325 1085"/>
                <a:gd name="T157" fmla="*/ T156 w 1368"/>
                <a:gd name="T158" fmla="+- 0 1064 785"/>
                <a:gd name="T159" fmla="*/ 1064 h 1371"/>
                <a:gd name="T160" fmla="+- 0 2363 1085"/>
                <a:gd name="T161" fmla="*/ T160 w 1368"/>
                <a:gd name="T162" fmla="+- 0 1123 785"/>
                <a:gd name="T163" fmla="*/ 1123 h 1371"/>
                <a:gd name="T164" fmla="+- 0 2396 1085"/>
                <a:gd name="T165" fmla="*/ T164 w 1368"/>
                <a:gd name="T166" fmla="+- 0 1186 785"/>
                <a:gd name="T167" fmla="*/ 1186 h 1371"/>
                <a:gd name="T168" fmla="+- 0 2422 1085"/>
                <a:gd name="T169" fmla="*/ T168 w 1368"/>
                <a:gd name="T170" fmla="+- 0 1252 785"/>
                <a:gd name="T171" fmla="*/ 1252 h 1371"/>
                <a:gd name="T172" fmla="+- 0 2442 1085"/>
                <a:gd name="T173" fmla="*/ T172 w 1368"/>
                <a:gd name="T174" fmla="+- 0 1322 785"/>
                <a:gd name="T175" fmla="*/ 1322 h 1371"/>
                <a:gd name="T176" fmla="+- 0 2453 1085"/>
                <a:gd name="T177" fmla="*/ T176 w 1368"/>
                <a:gd name="T178" fmla="+- 0 1389 785"/>
                <a:gd name="T179" fmla="*/ 1389 h 1371"/>
                <a:gd name="T180" fmla="+- 0 2453 1085"/>
                <a:gd name="T181" fmla="*/ T180 w 1368"/>
                <a:gd name="T182" fmla="+- 0 1548 785"/>
                <a:gd name="T183" fmla="*/ 1548 h 1371"/>
                <a:gd name="T184" fmla="+- 0 2442 1085"/>
                <a:gd name="T185" fmla="*/ T184 w 1368"/>
                <a:gd name="T186" fmla="+- 0 1616 785"/>
                <a:gd name="T187" fmla="*/ 1616 h 1371"/>
                <a:gd name="T188" fmla="+- 0 2422 1085"/>
                <a:gd name="T189" fmla="*/ T188 w 1368"/>
                <a:gd name="T190" fmla="+- 0 1686 785"/>
                <a:gd name="T191" fmla="*/ 1686 h 1371"/>
                <a:gd name="T192" fmla="+- 0 2396 1085"/>
                <a:gd name="T193" fmla="*/ T192 w 1368"/>
                <a:gd name="T194" fmla="+- 0 1752 785"/>
                <a:gd name="T195" fmla="*/ 1752 h 1371"/>
                <a:gd name="T196" fmla="+- 0 2363 1085"/>
                <a:gd name="T197" fmla="*/ T196 w 1368"/>
                <a:gd name="T198" fmla="+- 0 1815 785"/>
                <a:gd name="T199" fmla="*/ 1815 h 1371"/>
                <a:gd name="T200" fmla="+- 0 2325 1085"/>
                <a:gd name="T201" fmla="*/ T200 w 1368"/>
                <a:gd name="T202" fmla="+- 0 1874 785"/>
                <a:gd name="T203" fmla="*/ 1874 h 1371"/>
                <a:gd name="T204" fmla="+- 0 2280 1085"/>
                <a:gd name="T205" fmla="*/ T204 w 1368"/>
                <a:gd name="T206" fmla="+- 0 1929 785"/>
                <a:gd name="T207" fmla="*/ 1929 h 1371"/>
                <a:gd name="T208" fmla="+- 0 2230 1085"/>
                <a:gd name="T209" fmla="*/ T208 w 1368"/>
                <a:gd name="T210" fmla="+- 0 1978 785"/>
                <a:gd name="T211" fmla="*/ 1978 h 1371"/>
                <a:gd name="T212" fmla="+- 0 2176 1085"/>
                <a:gd name="T213" fmla="*/ T212 w 1368"/>
                <a:gd name="T214" fmla="+- 0 2023 785"/>
                <a:gd name="T215" fmla="*/ 2023 h 1371"/>
                <a:gd name="T216" fmla="+- 0 2117 1085"/>
                <a:gd name="T217" fmla="*/ T216 w 1368"/>
                <a:gd name="T218" fmla="+- 0 2062 785"/>
                <a:gd name="T219" fmla="*/ 2062 h 1371"/>
                <a:gd name="T220" fmla="+- 0 2054 1085"/>
                <a:gd name="T221" fmla="*/ T220 w 1368"/>
                <a:gd name="T222" fmla="+- 0 2094 785"/>
                <a:gd name="T223" fmla="*/ 2094 h 1371"/>
                <a:gd name="T224" fmla="+- 0 1987 1085"/>
                <a:gd name="T225" fmla="*/ T224 w 1368"/>
                <a:gd name="T226" fmla="+- 0 2120 785"/>
                <a:gd name="T227" fmla="*/ 2120 h 1371"/>
                <a:gd name="T228" fmla="+- 0 1918 1085"/>
                <a:gd name="T229" fmla="*/ T228 w 1368"/>
                <a:gd name="T230" fmla="+- 0 2139 785"/>
                <a:gd name="T231" fmla="*/ 2139 h 1371"/>
                <a:gd name="T232" fmla="+- 0 1846 1085"/>
                <a:gd name="T233" fmla="*/ T232 w 1368"/>
                <a:gd name="T234" fmla="+- 0 2151 785"/>
                <a:gd name="T235" fmla="*/ 2151 h 1371"/>
                <a:gd name="T236" fmla="+- 0 1771 1085"/>
                <a:gd name="T237" fmla="*/ T236 w 1368"/>
                <a:gd name="T238" fmla="+- 0 2155 785"/>
                <a:gd name="T239" fmla="*/ 2155 h 137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  <a:cxn ang="0">
                  <a:pos x="T229" y="T231"/>
                </a:cxn>
                <a:cxn ang="0">
                  <a:pos x="T233" y="T235"/>
                </a:cxn>
                <a:cxn ang="0">
                  <a:pos x="T237" y="T239"/>
                </a:cxn>
              </a:cxnLst>
              <a:rect l="0" t="0" r="r" b="b"/>
              <a:pathLst>
                <a:path w="1368" h="1371">
                  <a:moveTo>
                    <a:pt x="686" y="1370"/>
                  </a:moveTo>
                  <a:lnTo>
                    <a:pt x="611" y="1366"/>
                  </a:lnTo>
                  <a:lnTo>
                    <a:pt x="539" y="1354"/>
                  </a:lnTo>
                  <a:lnTo>
                    <a:pt x="469" y="1335"/>
                  </a:lnTo>
                  <a:lnTo>
                    <a:pt x="403" y="1309"/>
                  </a:lnTo>
                  <a:lnTo>
                    <a:pt x="340" y="1277"/>
                  </a:lnTo>
                  <a:lnTo>
                    <a:pt x="281" y="1238"/>
                  </a:lnTo>
                  <a:lnTo>
                    <a:pt x="226" y="1193"/>
                  </a:lnTo>
                  <a:lnTo>
                    <a:pt x="177" y="1144"/>
                  </a:lnTo>
                  <a:lnTo>
                    <a:pt x="132" y="1089"/>
                  </a:lnTo>
                  <a:lnTo>
                    <a:pt x="93" y="1030"/>
                  </a:lnTo>
                  <a:lnTo>
                    <a:pt x="61" y="967"/>
                  </a:lnTo>
                  <a:lnTo>
                    <a:pt x="35" y="901"/>
                  </a:lnTo>
                  <a:lnTo>
                    <a:pt x="16" y="831"/>
                  </a:lnTo>
                  <a:lnTo>
                    <a:pt x="4" y="759"/>
                  </a:lnTo>
                  <a:lnTo>
                    <a:pt x="0" y="684"/>
                  </a:lnTo>
                  <a:lnTo>
                    <a:pt x="4" y="609"/>
                  </a:lnTo>
                  <a:lnTo>
                    <a:pt x="16" y="537"/>
                  </a:lnTo>
                  <a:lnTo>
                    <a:pt x="35" y="467"/>
                  </a:lnTo>
                  <a:lnTo>
                    <a:pt x="61" y="401"/>
                  </a:lnTo>
                  <a:lnTo>
                    <a:pt x="93" y="338"/>
                  </a:lnTo>
                  <a:lnTo>
                    <a:pt x="132" y="279"/>
                  </a:lnTo>
                  <a:lnTo>
                    <a:pt x="177" y="225"/>
                  </a:lnTo>
                  <a:lnTo>
                    <a:pt x="226" y="176"/>
                  </a:lnTo>
                  <a:lnTo>
                    <a:pt x="281" y="131"/>
                  </a:lnTo>
                  <a:lnTo>
                    <a:pt x="340" y="93"/>
                  </a:lnTo>
                  <a:lnTo>
                    <a:pt x="403" y="60"/>
                  </a:lnTo>
                  <a:lnTo>
                    <a:pt x="469" y="35"/>
                  </a:lnTo>
                  <a:lnTo>
                    <a:pt x="539" y="16"/>
                  </a:lnTo>
                  <a:lnTo>
                    <a:pt x="611" y="4"/>
                  </a:lnTo>
                  <a:lnTo>
                    <a:pt x="686" y="0"/>
                  </a:lnTo>
                  <a:lnTo>
                    <a:pt x="761" y="4"/>
                  </a:lnTo>
                  <a:lnTo>
                    <a:pt x="833" y="16"/>
                  </a:lnTo>
                  <a:lnTo>
                    <a:pt x="902" y="35"/>
                  </a:lnTo>
                  <a:lnTo>
                    <a:pt x="969" y="60"/>
                  </a:lnTo>
                  <a:lnTo>
                    <a:pt x="1032" y="93"/>
                  </a:lnTo>
                  <a:lnTo>
                    <a:pt x="1091" y="131"/>
                  </a:lnTo>
                  <a:lnTo>
                    <a:pt x="1145" y="176"/>
                  </a:lnTo>
                  <a:lnTo>
                    <a:pt x="1195" y="225"/>
                  </a:lnTo>
                  <a:lnTo>
                    <a:pt x="1240" y="279"/>
                  </a:lnTo>
                  <a:lnTo>
                    <a:pt x="1278" y="338"/>
                  </a:lnTo>
                  <a:lnTo>
                    <a:pt x="1311" y="401"/>
                  </a:lnTo>
                  <a:lnTo>
                    <a:pt x="1337" y="467"/>
                  </a:lnTo>
                  <a:lnTo>
                    <a:pt x="1357" y="537"/>
                  </a:lnTo>
                  <a:lnTo>
                    <a:pt x="1368" y="604"/>
                  </a:lnTo>
                  <a:lnTo>
                    <a:pt x="1368" y="763"/>
                  </a:lnTo>
                  <a:lnTo>
                    <a:pt x="1357" y="831"/>
                  </a:lnTo>
                  <a:lnTo>
                    <a:pt x="1337" y="901"/>
                  </a:lnTo>
                  <a:lnTo>
                    <a:pt x="1311" y="967"/>
                  </a:lnTo>
                  <a:lnTo>
                    <a:pt x="1278" y="1030"/>
                  </a:lnTo>
                  <a:lnTo>
                    <a:pt x="1240" y="1089"/>
                  </a:lnTo>
                  <a:lnTo>
                    <a:pt x="1195" y="1144"/>
                  </a:lnTo>
                  <a:lnTo>
                    <a:pt x="1145" y="1193"/>
                  </a:lnTo>
                  <a:lnTo>
                    <a:pt x="1091" y="1238"/>
                  </a:lnTo>
                  <a:lnTo>
                    <a:pt x="1032" y="1277"/>
                  </a:lnTo>
                  <a:lnTo>
                    <a:pt x="969" y="1309"/>
                  </a:lnTo>
                  <a:lnTo>
                    <a:pt x="902" y="1335"/>
                  </a:lnTo>
                  <a:lnTo>
                    <a:pt x="833" y="1354"/>
                  </a:lnTo>
                  <a:lnTo>
                    <a:pt x="761" y="1366"/>
                  </a:lnTo>
                  <a:lnTo>
                    <a:pt x="686" y="1370"/>
                  </a:lnTo>
                  <a:close/>
                </a:path>
              </a:pathLst>
            </a:custGeom>
            <a:solidFill>
              <a:srgbClr val="182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cxnSp>
          <p:nvCxnSpPr>
            <p:cNvPr id="36" name="Line 1212">
              <a:extLst>
                <a:ext uri="{FF2B5EF4-FFF2-40B4-BE49-F238E27FC236}">
                  <a16:creationId xmlns:a16="http://schemas.microsoft.com/office/drawing/2014/main" xmlns="" id="{055D9E1E-FF9A-4B7B-A7A5-D22BCBECB6C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531" y="1811"/>
              <a:ext cx="631" cy="0"/>
            </a:xfrm>
            <a:prstGeom prst="line">
              <a:avLst/>
            </a:prstGeom>
            <a:noFill/>
            <a:ln w="35052">
              <a:solidFill>
                <a:srgbClr val="FDFDF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7" name="AutoShape 1211">
              <a:extLst>
                <a:ext uri="{FF2B5EF4-FFF2-40B4-BE49-F238E27FC236}">
                  <a16:creationId xmlns:a16="http://schemas.microsoft.com/office/drawing/2014/main" xmlns="" id="{9E3E979F-8715-401F-B1A9-DC666A6AEDB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2" y="1392"/>
              <a:ext cx="548" cy="360"/>
            </a:xfrm>
            <a:custGeom>
              <a:avLst/>
              <a:gdLst>
                <a:gd name="T0" fmla="+- 0 1896 1572"/>
                <a:gd name="T1" fmla="*/ T0 w 548"/>
                <a:gd name="T2" fmla="+- 0 1394 1392"/>
                <a:gd name="T3" fmla="*/ 1394 h 360"/>
                <a:gd name="T4" fmla="+- 0 1795 1572"/>
                <a:gd name="T5" fmla="*/ T4 w 548"/>
                <a:gd name="T6" fmla="+- 0 1394 1392"/>
                <a:gd name="T7" fmla="*/ 1394 h 360"/>
                <a:gd name="T8" fmla="+- 0 1807 1572"/>
                <a:gd name="T9" fmla="*/ T8 w 548"/>
                <a:gd name="T10" fmla="+- 0 1392 1392"/>
                <a:gd name="T11" fmla="*/ 1392 h 360"/>
                <a:gd name="T12" fmla="+- 0 1829 1572"/>
                <a:gd name="T13" fmla="*/ T12 w 548"/>
                <a:gd name="T14" fmla="+- 0 1392 1392"/>
                <a:gd name="T15" fmla="*/ 1392 h 360"/>
                <a:gd name="T16" fmla="+- 0 1845 1572"/>
                <a:gd name="T17" fmla="*/ T16 w 548"/>
                <a:gd name="T18" fmla="+- 0 1393 1392"/>
                <a:gd name="T19" fmla="*/ 1393 h 360"/>
                <a:gd name="T20" fmla="+- 0 1879 1572"/>
                <a:gd name="T21" fmla="*/ T20 w 548"/>
                <a:gd name="T22" fmla="+- 0 1393 1392"/>
                <a:gd name="T23" fmla="*/ 1393 h 360"/>
                <a:gd name="T24" fmla="+- 0 1896 1572"/>
                <a:gd name="T25" fmla="*/ T24 w 548"/>
                <a:gd name="T26" fmla="+- 0 1394 1392"/>
                <a:gd name="T27" fmla="*/ 1394 h 360"/>
                <a:gd name="T28" fmla="+- 0 1884 1572"/>
                <a:gd name="T29" fmla="*/ T28 w 548"/>
                <a:gd name="T30" fmla="+- 0 1442 1392"/>
                <a:gd name="T31" fmla="*/ 1442 h 360"/>
                <a:gd name="T32" fmla="+- 0 1798 1572"/>
                <a:gd name="T33" fmla="*/ T32 w 548"/>
                <a:gd name="T34" fmla="+- 0 1442 1392"/>
                <a:gd name="T35" fmla="*/ 1442 h 360"/>
                <a:gd name="T36" fmla="+- 0 1783 1572"/>
                <a:gd name="T37" fmla="*/ T36 w 548"/>
                <a:gd name="T38" fmla="+- 0 1440 1392"/>
                <a:gd name="T39" fmla="*/ 1440 h 360"/>
                <a:gd name="T40" fmla="+- 0 1774 1572"/>
                <a:gd name="T41" fmla="*/ T40 w 548"/>
                <a:gd name="T42" fmla="+- 0 1430 1392"/>
                <a:gd name="T43" fmla="*/ 1430 h 360"/>
                <a:gd name="T44" fmla="+- 0 1774 1572"/>
                <a:gd name="T45" fmla="*/ T44 w 548"/>
                <a:gd name="T46" fmla="+- 0 1404 1392"/>
                <a:gd name="T47" fmla="*/ 1404 h 360"/>
                <a:gd name="T48" fmla="+- 0 1783 1572"/>
                <a:gd name="T49" fmla="*/ T48 w 548"/>
                <a:gd name="T50" fmla="+- 0 1394 1392"/>
                <a:gd name="T51" fmla="*/ 1394 h 360"/>
                <a:gd name="T52" fmla="+- 0 1906 1572"/>
                <a:gd name="T53" fmla="*/ T52 w 548"/>
                <a:gd name="T54" fmla="+- 0 1394 1392"/>
                <a:gd name="T55" fmla="*/ 1394 h 360"/>
                <a:gd name="T56" fmla="+- 0 1913 1572"/>
                <a:gd name="T57" fmla="*/ T56 w 548"/>
                <a:gd name="T58" fmla="+- 0 1402 1392"/>
                <a:gd name="T59" fmla="*/ 1402 h 360"/>
                <a:gd name="T60" fmla="+- 0 1918 1572"/>
                <a:gd name="T61" fmla="*/ T60 w 548"/>
                <a:gd name="T62" fmla="+- 0 1411 1392"/>
                <a:gd name="T63" fmla="*/ 1411 h 360"/>
                <a:gd name="T64" fmla="+- 0 1920 1572"/>
                <a:gd name="T65" fmla="*/ T64 w 548"/>
                <a:gd name="T66" fmla="+- 0 1418 1392"/>
                <a:gd name="T67" fmla="*/ 1418 h 360"/>
                <a:gd name="T68" fmla="+- 0 1918 1572"/>
                <a:gd name="T69" fmla="*/ T68 w 548"/>
                <a:gd name="T70" fmla="+- 0 1430 1392"/>
                <a:gd name="T71" fmla="*/ 1430 h 360"/>
                <a:gd name="T72" fmla="+- 0 1908 1572"/>
                <a:gd name="T73" fmla="*/ T72 w 548"/>
                <a:gd name="T74" fmla="+- 0 1435 1392"/>
                <a:gd name="T75" fmla="*/ 1435 h 360"/>
                <a:gd name="T76" fmla="+- 0 1903 1572"/>
                <a:gd name="T77" fmla="*/ T76 w 548"/>
                <a:gd name="T78" fmla="+- 0 1440 1392"/>
                <a:gd name="T79" fmla="*/ 1440 h 360"/>
                <a:gd name="T80" fmla="+- 0 1891 1572"/>
                <a:gd name="T81" fmla="*/ T80 w 548"/>
                <a:gd name="T82" fmla="+- 0 1440 1392"/>
                <a:gd name="T83" fmla="*/ 1440 h 360"/>
                <a:gd name="T84" fmla="+- 0 1884 1572"/>
                <a:gd name="T85" fmla="*/ T84 w 548"/>
                <a:gd name="T86" fmla="+- 0 1442 1392"/>
                <a:gd name="T87" fmla="*/ 1442 h 360"/>
                <a:gd name="T88" fmla="+- 0 2090 1572"/>
                <a:gd name="T89" fmla="*/ T88 w 548"/>
                <a:gd name="T90" fmla="+- 0 1752 1392"/>
                <a:gd name="T91" fmla="*/ 1752 h 360"/>
                <a:gd name="T92" fmla="+- 0 1601 1572"/>
                <a:gd name="T93" fmla="*/ T92 w 548"/>
                <a:gd name="T94" fmla="+- 0 1752 1392"/>
                <a:gd name="T95" fmla="*/ 1752 h 360"/>
                <a:gd name="T96" fmla="+- 0 1589 1572"/>
                <a:gd name="T97" fmla="*/ T96 w 548"/>
                <a:gd name="T98" fmla="+- 0 1750 1392"/>
                <a:gd name="T99" fmla="*/ 1750 h 360"/>
                <a:gd name="T100" fmla="+- 0 1580 1572"/>
                <a:gd name="T101" fmla="*/ T100 w 548"/>
                <a:gd name="T102" fmla="+- 0 1744 1392"/>
                <a:gd name="T103" fmla="*/ 1744 h 360"/>
                <a:gd name="T104" fmla="+- 0 1574 1572"/>
                <a:gd name="T105" fmla="*/ T104 w 548"/>
                <a:gd name="T106" fmla="+- 0 1735 1392"/>
                <a:gd name="T107" fmla="*/ 1735 h 360"/>
                <a:gd name="T108" fmla="+- 0 1572 1572"/>
                <a:gd name="T109" fmla="*/ T108 w 548"/>
                <a:gd name="T110" fmla="+- 0 1723 1392"/>
                <a:gd name="T111" fmla="*/ 1723 h 360"/>
                <a:gd name="T112" fmla="+- 0 1572 1572"/>
                <a:gd name="T113" fmla="*/ T112 w 548"/>
                <a:gd name="T114" fmla="+- 0 1709 1392"/>
                <a:gd name="T115" fmla="*/ 1709 h 360"/>
                <a:gd name="T116" fmla="+- 0 1582 1572"/>
                <a:gd name="T117" fmla="*/ T116 w 548"/>
                <a:gd name="T118" fmla="+- 0 1697 1392"/>
                <a:gd name="T119" fmla="*/ 1697 h 360"/>
                <a:gd name="T120" fmla="+- 0 1594 1572"/>
                <a:gd name="T121" fmla="*/ T120 w 548"/>
                <a:gd name="T122" fmla="+- 0 1694 1392"/>
                <a:gd name="T123" fmla="*/ 1694 h 360"/>
                <a:gd name="T124" fmla="+- 0 1605 1572"/>
                <a:gd name="T125" fmla="*/ T124 w 548"/>
                <a:gd name="T126" fmla="+- 0 1643 1392"/>
                <a:gd name="T127" fmla="*/ 1643 h 360"/>
                <a:gd name="T128" fmla="+- 0 1625 1572"/>
                <a:gd name="T129" fmla="*/ T128 w 548"/>
                <a:gd name="T130" fmla="+- 0 1596 1392"/>
                <a:gd name="T131" fmla="*/ 1596 h 360"/>
                <a:gd name="T132" fmla="+- 0 1655 1572"/>
                <a:gd name="T133" fmla="*/ T132 w 548"/>
                <a:gd name="T134" fmla="+- 0 1555 1392"/>
                <a:gd name="T135" fmla="*/ 1555 h 360"/>
                <a:gd name="T136" fmla="+- 0 1694 1572"/>
                <a:gd name="T137" fmla="*/ T136 w 548"/>
                <a:gd name="T138" fmla="+- 0 1519 1392"/>
                <a:gd name="T139" fmla="*/ 1519 h 360"/>
                <a:gd name="T140" fmla="+- 0 1725 1572"/>
                <a:gd name="T141" fmla="*/ T140 w 548"/>
                <a:gd name="T142" fmla="+- 0 1500 1392"/>
                <a:gd name="T143" fmla="*/ 1500 h 360"/>
                <a:gd name="T144" fmla="+- 0 1757 1572"/>
                <a:gd name="T145" fmla="*/ T144 w 548"/>
                <a:gd name="T146" fmla="+- 0 1485 1392"/>
                <a:gd name="T147" fmla="*/ 1485 h 360"/>
                <a:gd name="T148" fmla="+- 0 1789 1572"/>
                <a:gd name="T149" fmla="*/ T148 w 548"/>
                <a:gd name="T150" fmla="+- 0 1476 1392"/>
                <a:gd name="T151" fmla="*/ 1476 h 360"/>
                <a:gd name="T152" fmla="+- 0 1822 1572"/>
                <a:gd name="T153" fmla="*/ T152 w 548"/>
                <a:gd name="T154" fmla="+- 0 1471 1392"/>
                <a:gd name="T155" fmla="*/ 1471 h 360"/>
                <a:gd name="T156" fmla="+- 0 1822 1572"/>
                <a:gd name="T157" fmla="*/ T156 w 548"/>
                <a:gd name="T158" fmla="+- 0 1442 1392"/>
                <a:gd name="T159" fmla="*/ 1442 h 360"/>
                <a:gd name="T160" fmla="+- 0 1870 1572"/>
                <a:gd name="T161" fmla="*/ T160 w 548"/>
                <a:gd name="T162" fmla="+- 0 1442 1392"/>
                <a:gd name="T163" fmla="*/ 1442 h 360"/>
                <a:gd name="T164" fmla="+- 0 1870 1572"/>
                <a:gd name="T165" fmla="*/ T164 w 548"/>
                <a:gd name="T166" fmla="+- 0 1471 1392"/>
                <a:gd name="T167" fmla="*/ 1471 h 360"/>
                <a:gd name="T168" fmla="+- 0 1897 1572"/>
                <a:gd name="T169" fmla="*/ T168 w 548"/>
                <a:gd name="T170" fmla="+- 0 1475 1392"/>
                <a:gd name="T171" fmla="*/ 1475 h 360"/>
                <a:gd name="T172" fmla="+- 0 1923 1572"/>
                <a:gd name="T173" fmla="*/ T172 w 548"/>
                <a:gd name="T174" fmla="+- 0 1483 1392"/>
                <a:gd name="T175" fmla="*/ 1483 h 360"/>
                <a:gd name="T176" fmla="+- 0 1950 1572"/>
                <a:gd name="T177" fmla="*/ T176 w 548"/>
                <a:gd name="T178" fmla="+- 0 1494 1392"/>
                <a:gd name="T179" fmla="*/ 1494 h 360"/>
                <a:gd name="T180" fmla="+- 0 1975 1572"/>
                <a:gd name="T181" fmla="*/ T180 w 548"/>
                <a:gd name="T182" fmla="+- 0 1507 1392"/>
                <a:gd name="T183" fmla="*/ 1507 h 360"/>
                <a:gd name="T184" fmla="+- 0 2023 1572"/>
                <a:gd name="T185" fmla="*/ T184 w 548"/>
                <a:gd name="T186" fmla="+- 0 1543 1392"/>
                <a:gd name="T187" fmla="*/ 1543 h 360"/>
                <a:gd name="T188" fmla="+- 0 2060 1572"/>
                <a:gd name="T189" fmla="*/ T188 w 548"/>
                <a:gd name="T190" fmla="+- 0 1586 1392"/>
                <a:gd name="T191" fmla="*/ 1586 h 360"/>
                <a:gd name="T192" fmla="+- 0 2085 1572"/>
                <a:gd name="T193" fmla="*/ T192 w 548"/>
                <a:gd name="T194" fmla="+- 0 1636 1392"/>
                <a:gd name="T195" fmla="*/ 1636 h 360"/>
                <a:gd name="T196" fmla="+- 0 2098 1572"/>
                <a:gd name="T197" fmla="*/ T196 w 548"/>
                <a:gd name="T198" fmla="+- 0 1692 1392"/>
                <a:gd name="T199" fmla="*/ 1692 h 360"/>
                <a:gd name="T200" fmla="+- 0 2106 1572"/>
                <a:gd name="T201" fmla="*/ T200 w 548"/>
                <a:gd name="T202" fmla="+- 0 1697 1392"/>
                <a:gd name="T203" fmla="*/ 1697 h 360"/>
                <a:gd name="T204" fmla="+- 0 2114 1572"/>
                <a:gd name="T205" fmla="*/ T204 w 548"/>
                <a:gd name="T206" fmla="+- 0 1704 1392"/>
                <a:gd name="T207" fmla="*/ 1704 h 360"/>
                <a:gd name="T208" fmla="+- 0 2119 1572"/>
                <a:gd name="T209" fmla="*/ T208 w 548"/>
                <a:gd name="T210" fmla="+- 0 1713 1392"/>
                <a:gd name="T211" fmla="*/ 1713 h 360"/>
                <a:gd name="T212" fmla="+- 0 2119 1572"/>
                <a:gd name="T213" fmla="*/ T212 w 548"/>
                <a:gd name="T214" fmla="+- 0 1723 1392"/>
                <a:gd name="T215" fmla="*/ 1723 h 360"/>
                <a:gd name="T216" fmla="+- 0 2117 1572"/>
                <a:gd name="T217" fmla="*/ T216 w 548"/>
                <a:gd name="T218" fmla="+- 0 1735 1392"/>
                <a:gd name="T219" fmla="*/ 1735 h 360"/>
                <a:gd name="T220" fmla="+- 0 2111 1572"/>
                <a:gd name="T221" fmla="*/ T220 w 548"/>
                <a:gd name="T222" fmla="+- 0 1744 1392"/>
                <a:gd name="T223" fmla="*/ 1744 h 360"/>
                <a:gd name="T224" fmla="+- 0 2102 1572"/>
                <a:gd name="T225" fmla="*/ T224 w 548"/>
                <a:gd name="T226" fmla="+- 0 1750 1392"/>
                <a:gd name="T227" fmla="*/ 1750 h 360"/>
                <a:gd name="T228" fmla="+- 0 2090 1572"/>
                <a:gd name="T229" fmla="*/ T228 w 548"/>
                <a:gd name="T230" fmla="+- 0 1752 1392"/>
                <a:gd name="T231" fmla="*/ 1752 h 36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  <a:cxn ang="0">
                  <a:pos x="T229" y="T231"/>
                </a:cxn>
              </a:cxnLst>
              <a:rect l="0" t="0" r="r" b="b"/>
              <a:pathLst>
                <a:path w="548" h="360">
                  <a:moveTo>
                    <a:pt x="324" y="2"/>
                  </a:moveTo>
                  <a:lnTo>
                    <a:pt x="223" y="2"/>
                  </a:lnTo>
                  <a:lnTo>
                    <a:pt x="235" y="0"/>
                  </a:lnTo>
                  <a:lnTo>
                    <a:pt x="257" y="0"/>
                  </a:lnTo>
                  <a:lnTo>
                    <a:pt x="273" y="1"/>
                  </a:lnTo>
                  <a:lnTo>
                    <a:pt x="307" y="1"/>
                  </a:lnTo>
                  <a:lnTo>
                    <a:pt x="324" y="2"/>
                  </a:lnTo>
                  <a:close/>
                  <a:moveTo>
                    <a:pt x="312" y="50"/>
                  </a:moveTo>
                  <a:lnTo>
                    <a:pt x="226" y="50"/>
                  </a:lnTo>
                  <a:lnTo>
                    <a:pt x="211" y="48"/>
                  </a:lnTo>
                  <a:lnTo>
                    <a:pt x="202" y="38"/>
                  </a:lnTo>
                  <a:lnTo>
                    <a:pt x="202" y="12"/>
                  </a:lnTo>
                  <a:lnTo>
                    <a:pt x="211" y="2"/>
                  </a:lnTo>
                  <a:lnTo>
                    <a:pt x="334" y="2"/>
                  </a:lnTo>
                  <a:lnTo>
                    <a:pt x="341" y="10"/>
                  </a:lnTo>
                  <a:lnTo>
                    <a:pt x="346" y="19"/>
                  </a:lnTo>
                  <a:lnTo>
                    <a:pt x="348" y="26"/>
                  </a:lnTo>
                  <a:lnTo>
                    <a:pt x="346" y="38"/>
                  </a:lnTo>
                  <a:lnTo>
                    <a:pt x="336" y="43"/>
                  </a:lnTo>
                  <a:lnTo>
                    <a:pt x="331" y="48"/>
                  </a:lnTo>
                  <a:lnTo>
                    <a:pt x="319" y="48"/>
                  </a:lnTo>
                  <a:lnTo>
                    <a:pt x="312" y="50"/>
                  </a:lnTo>
                  <a:close/>
                  <a:moveTo>
                    <a:pt x="518" y="360"/>
                  </a:moveTo>
                  <a:lnTo>
                    <a:pt x="29" y="360"/>
                  </a:lnTo>
                  <a:lnTo>
                    <a:pt x="17" y="358"/>
                  </a:lnTo>
                  <a:lnTo>
                    <a:pt x="8" y="352"/>
                  </a:lnTo>
                  <a:lnTo>
                    <a:pt x="2" y="343"/>
                  </a:lnTo>
                  <a:lnTo>
                    <a:pt x="0" y="331"/>
                  </a:lnTo>
                  <a:lnTo>
                    <a:pt x="0" y="317"/>
                  </a:lnTo>
                  <a:lnTo>
                    <a:pt x="10" y="305"/>
                  </a:lnTo>
                  <a:lnTo>
                    <a:pt x="22" y="302"/>
                  </a:lnTo>
                  <a:lnTo>
                    <a:pt x="33" y="251"/>
                  </a:lnTo>
                  <a:lnTo>
                    <a:pt x="53" y="204"/>
                  </a:lnTo>
                  <a:lnTo>
                    <a:pt x="83" y="163"/>
                  </a:lnTo>
                  <a:lnTo>
                    <a:pt x="122" y="127"/>
                  </a:lnTo>
                  <a:lnTo>
                    <a:pt x="153" y="108"/>
                  </a:lnTo>
                  <a:lnTo>
                    <a:pt x="185" y="93"/>
                  </a:lnTo>
                  <a:lnTo>
                    <a:pt x="217" y="84"/>
                  </a:lnTo>
                  <a:lnTo>
                    <a:pt x="250" y="79"/>
                  </a:lnTo>
                  <a:lnTo>
                    <a:pt x="250" y="50"/>
                  </a:lnTo>
                  <a:lnTo>
                    <a:pt x="298" y="50"/>
                  </a:lnTo>
                  <a:lnTo>
                    <a:pt x="298" y="79"/>
                  </a:lnTo>
                  <a:lnTo>
                    <a:pt x="325" y="83"/>
                  </a:lnTo>
                  <a:lnTo>
                    <a:pt x="351" y="91"/>
                  </a:lnTo>
                  <a:lnTo>
                    <a:pt x="378" y="102"/>
                  </a:lnTo>
                  <a:lnTo>
                    <a:pt x="403" y="115"/>
                  </a:lnTo>
                  <a:lnTo>
                    <a:pt x="451" y="151"/>
                  </a:lnTo>
                  <a:lnTo>
                    <a:pt x="488" y="194"/>
                  </a:lnTo>
                  <a:lnTo>
                    <a:pt x="513" y="244"/>
                  </a:lnTo>
                  <a:lnTo>
                    <a:pt x="526" y="300"/>
                  </a:lnTo>
                  <a:lnTo>
                    <a:pt x="534" y="305"/>
                  </a:lnTo>
                  <a:lnTo>
                    <a:pt x="542" y="312"/>
                  </a:lnTo>
                  <a:lnTo>
                    <a:pt x="547" y="321"/>
                  </a:lnTo>
                  <a:lnTo>
                    <a:pt x="547" y="331"/>
                  </a:lnTo>
                  <a:lnTo>
                    <a:pt x="545" y="343"/>
                  </a:lnTo>
                  <a:lnTo>
                    <a:pt x="539" y="352"/>
                  </a:lnTo>
                  <a:lnTo>
                    <a:pt x="530" y="358"/>
                  </a:lnTo>
                  <a:lnTo>
                    <a:pt x="518" y="36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38" name="AutoShape 1210">
              <a:extLst>
                <a:ext uri="{FF2B5EF4-FFF2-40B4-BE49-F238E27FC236}">
                  <a16:creationId xmlns:a16="http://schemas.microsoft.com/office/drawing/2014/main" xmlns="" id="{3762449B-5528-4B70-8A54-AB0E61E80B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6" y="1101"/>
              <a:ext cx="869" cy="282"/>
            </a:xfrm>
            <a:custGeom>
              <a:avLst/>
              <a:gdLst>
                <a:gd name="T0" fmla="+- 0 1468 1337"/>
                <a:gd name="T1" fmla="*/ T0 w 869"/>
                <a:gd name="T2" fmla="+- 0 1192 1101"/>
                <a:gd name="T3" fmla="*/ 1192 h 282"/>
                <a:gd name="T4" fmla="+- 0 1538 1337"/>
                <a:gd name="T5" fmla="*/ T4 w 869"/>
                <a:gd name="T6" fmla="+- 0 1169 1101"/>
                <a:gd name="T7" fmla="*/ 1169 h 282"/>
                <a:gd name="T8" fmla="+- 0 1576 1337"/>
                <a:gd name="T9" fmla="*/ T8 w 869"/>
                <a:gd name="T10" fmla="+- 0 1146 1101"/>
                <a:gd name="T11" fmla="*/ 1146 h 282"/>
                <a:gd name="T12" fmla="+- 0 1696 1337"/>
                <a:gd name="T13" fmla="*/ T12 w 869"/>
                <a:gd name="T14" fmla="+- 0 1102 1101"/>
                <a:gd name="T15" fmla="*/ 1102 h 282"/>
                <a:gd name="T16" fmla="+- 0 1860 1337"/>
                <a:gd name="T17" fmla="*/ T16 w 869"/>
                <a:gd name="T18" fmla="+- 0 1132 1101"/>
                <a:gd name="T19" fmla="*/ 1132 h 282"/>
                <a:gd name="T20" fmla="+- 0 1993 1337"/>
                <a:gd name="T21" fmla="*/ T20 w 869"/>
                <a:gd name="T22" fmla="+- 0 1193 1101"/>
                <a:gd name="T23" fmla="*/ 1193 h 282"/>
                <a:gd name="T24" fmla="+- 0 1478 1337"/>
                <a:gd name="T25" fmla="*/ T24 w 869"/>
                <a:gd name="T26" fmla="+- 0 1374 1101"/>
                <a:gd name="T27" fmla="*/ 1374 h 282"/>
                <a:gd name="T28" fmla="+- 0 1389 1337"/>
                <a:gd name="T29" fmla="*/ T28 w 869"/>
                <a:gd name="T30" fmla="+- 0 1340 1101"/>
                <a:gd name="T31" fmla="*/ 1340 h 282"/>
                <a:gd name="T32" fmla="+- 0 1337 1337"/>
                <a:gd name="T33" fmla="*/ T32 w 869"/>
                <a:gd name="T34" fmla="+- 0 1306 1101"/>
                <a:gd name="T35" fmla="*/ 1306 h 282"/>
                <a:gd name="T36" fmla="+- 0 1406 1337"/>
                <a:gd name="T37" fmla="*/ T36 w 869"/>
                <a:gd name="T38" fmla="+- 0 1198 1101"/>
                <a:gd name="T39" fmla="*/ 1198 h 282"/>
                <a:gd name="T40" fmla="+- 0 1426 1337"/>
                <a:gd name="T41" fmla="*/ T40 w 869"/>
                <a:gd name="T42" fmla="+- 0 1188 1101"/>
                <a:gd name="T43" fmla="*/ 1188 h 282"/>
                <a:gd name="T44" fmla="+- 0 1993 1337"/>
                <a:gd name="T45" fmla="*/ T44 w 869"/>
                <a:gd name="T46" fmla="+- 0 1193 1101"/>
                <a:gd name="T47" fmla="*/ 1193 h 282"/>
                <a:gd name="T48" fmla="+- 0 1792 1337"/>
                <a:gd name="T49" fmla="*/ T48 w 869"/>
                <a:gd name="T50" fmla="+- 0 1218 1101"/>
                <a:gd name="T51" fmla="*/ 1218 h 282"/>
                <a:gd name="T52" fmla="+- 0 1745 1337"/>
                <a:gd name="T53" fmla="*/ T52 w 869"/>
                <a:gd name="T54" fmla="+- 0 1238 1101"/>
                <a:gd name="T55" fmla="*/ 1238 h 282"/>
                <a:gd name="T56" fmla="+- 0 1762 1337"/>
                <a:gd name="T57" fmla="*/ T56 w 869"/>
                <a:gd name="T58" fmla="+- 0 1253 1101"/>
                <a:gd name="T59" fmla="*/ 1253 h 282"/>
                <a:gd name="T60" fmla="+- 0 1883 1337"/>
                <a:gd name="T61" fmla="*/ T60 w 869"/>
                <a:gd name="T62" fmla="+- 0 1257 1101"/>
                <a:gd name="T63" fmla="*/ 1257 h 282"/>
                <a:gd name="T64" fmla="+- 0 1918 1337"/>
                <a:gd name="T65" fmla="*/ T64 w 869"/>
                <a:gd name="T66" fmla="+- 0 1262 1101"/>
                <a:gd name="T67" fmla="*/ 1262 h 282"/>
                <a:gd name="T68" fmla="+- 0 1975 1337"/>
                <a:gd name="T69" fmla="*/ T68 w 869"/>
                <a:gd name="T70" fmla="+- 0 1279 1101"/>
                <a:gd name="T71" fmla="*/ 1279 h 282"/>
                <a:gd name="T72" fmla="+- 0 2006 1337"/>
                <a:gd name="T73" fmla="*/ T72 w 869"/>
                <a:gd name="T74" fmla="+- 0 1310 1101"/>
                <a:gd name="T75" fmla="*/ 1310 h 282"/>
                <a:gd name="T76" fmla="+- 0 1751 1337"/>
                <a:gd name="T77" fmla="*/ T76 w 869"/>
                <a:gd name="T78" fmla="+- 0 1321 1101"/>
                <a:gd name="T79" fmla="*/ 1321 h 282"/>
                <a:gd name="T80" fmla="+- 0 1638 1337"/>
                <a:gd name="T81" fmla="*/ T80 w 869"/>
                <a:gd name="T82" fmla="+- 0 1358 1101"/>
                <a:gd name="T83" fmla="*/ 1358 h 282"/>
                <a:gd name="T84" fmla="+- 0 1582 1337"/>
                <a:gd name="T85" fmla="*/ T84 w 869"/>
                <a:gd name="T86" fmla="+- 0 1378 1101"/>
                <a:gd name="T87" fmla="*/ 1378 h 282"/>
                <a:gd name="T88" fmla="+- 0 2071 1337"/>
                <a:gd name="T89" fmla="*/ T88 w 869"/>
                <a:gd name="T90" fmla="+- 0 1351 1101"/>
                <a:gd name="T91" fmla="*/ 1351 h 282"/>
                <a:gd name="T92" fmla="+- 0 2023 1337"/>
                <a:gd name="T93" fmla="*/ T92 w 869"/>
                <a:gd name="T94" fmla="+- 0 1334 1101"/>
                <a:gd name="T95" fmla="*/ 1334 h 282"/>
                <a:gd name="T96" fmla="+- 0 1987 1337"/>
                <a:gd name="T97" fmla="*/ T96 w 869"/>
                <a:gd name="T98" fmla="+- 0 1257 1101"/>
                <a:gd name="T99" fmla="*/ 1257 h 282"/>
                <a:gd name="T100" fmla="+- 0 1966 1337"/>
                <a:gd name="T101" fmla="*/ T100 w 869"/>
                <a:gd name="T102" fmla="+- 0 1250 1101"/>
                <a:gd name="T103" fmla="*/ 1250 h 282"/>
                <a:gd name="T104" fmla="+- 0 1917 1337"/>
                <a:gd name="T105" fmla="*/ T104 w 869"/>
                <a:gd name="T106" fmla="+- 0 1233 1101"/>
                <a:gd name="T107" fmla="*/ 1233 h 282"/>
                <a:gd name="T108" fmla="+- 0 1829 1337"/>
                <a:gd name="T109" fmla="*/ T108 w 869"/>
                <a:gd name="T110" fmla="+- 0 1217 1101"/>
                <a:gd name="T111" fmla="*/ 1217 h 282"/>
                <a:gd name="T112" fmla="+- 0 2054 1337"/>
                <a:gd name="T113" fmla="*/ T112 w 869"/>
                <a:gd name="T114" fmla="+- 0 1229 1101"/>
                <a:gd name="T115" fmla="*/ 1229 h 282"/>
                <a:gd name="T116" fmla="+- 0 2198 1337"/>
                <a:gd name="T117" fmla="*/ T116 w 869"/>
                <a:gd name="T118" fmla="+- 0 1291 1101"/>
                <a:gd name="T119" fmla="*/ 1291 h 282"/>
                <a:gd name="T120" fmla="+- 0 2197 1337"/>
                <a:gd name="T121" fmla="*/ T120 w 869"/>
                <a:gd name="T122" fmla="+- 0 1313 1101"/>
                <a:gd name="T123" fmla="*/ 1313 h 282"/>
                <a:gd name="T124" fmla="+- 0 2159 1337"/>
                <a:gd name="T125" fmla="*/ T124 w 869"/>
                <a:gd name="T126" fmla="+- 0 1331 1101"/>
                <a:gd name="T127" fmla="*/ 1331 h 282"/>
                <a:gd name="T128" fmla="+- 0 2110 1337"/>
                <a:gd name="T129" fmla="*/ T128 w 869"/>
                <a:gd name="T130" fmla="+- 0 1337 1101"/>
                <a:gd name="T131" fmla="*/ 1337 h 282"/>
                <a:gd name="T132" fmla="+- 0 2083 1337"/>
                <a:gd name="T133" fmla="*/ T132 w 869"/>
                <a:gd name="T134" fmla="+- 0 1354 1101"/>
                <a:gd name="T135" fmla="*/ 1354 h 282"/>
                <a:gd name="T136" fmla="+- 0 1771 1337"/>
                <a:gd name="T137" fmla="*/ T136 w 869"/>
                <a:gd name="T138" fmla="+- 0 1248 1101"/>
                <a:gd name="T139" fmla="*/ 1248 h 282"/>
                <a:gd name="T140" fmla="+- 0 1829 1337"/>
                <a:gd name="T141" fmla="*/ T140 w 869"/>
                <a:gd name="T142" fmla="+- 0 1250 1101"/>
                <a:gd name="T143" fmla="*/ 1250 h 282"/>
                <a:gd name="T144" fmla="+- 0 1987 1337"/>
                <a:gd name="T145" fmla="*/ T144 w 869"/>
                <a:gd name="T146" fmla="+- 0 1322 1101"/>
                <a:gd name="T147" fmla="*/ 1322 h 282"/>
                <a:gd name="T148" fmla="+- 0 1896 1337"/>
                <a:gd name="T149" fmla="*/ T148 w 869"/>
                <a:gd name="T150" fmla="+- 0 1316 1101"/>
                <a:gd name="T151" fmla="*/ 1316 h 282"/>
                <a:gd name="T152" fmla="+- 0 2006 1337"/>
                <a:gd name="T153" fmla="*/ T152 w 869"/>
                <a:gd name="T154" fmla="+- 0 1310 1101"/>
                <a:gd name="T155" fmla="*/ 1310 h 282"/>
                <a:gd name="T156" fmla="+- 0 1992 1337"/>
                <a:gd name="T157" fmla="*/ T156 w 869"/>
                <a:gd name="T158" fmla="+- 0 1320 1101"/>
                <a:gd name="T159" fmla="*/ 1320 h 282"/>
                <a:gd name="T160" fmla="+- 0 1958 1337"/>
                <a:gd name="T161" fmla="*/ T160 w 869"/>
                <a:gd name="T162" fmla="+- 0 1325 1101"/>
                <a:gd name="T163" fmla="*/ 1325 h 282"/>
                <a:gd name="T164" fmla="+- 0 1970 1337"/>
                <a:gd name="T165" fmla="*/ T164 w 869"/>
                <a:gd name="T166" fmla="+- 0 1325 1101"/>
                <a:gd name="T167" fmla="*/ 1325 h 282"/>
                <a:gd name="T168" fmla="+- 0 2110 1337"/>
                <a:gd name="T169" fmla="*/ T168 w 869"/>
                <a:gd name="T170" fmla="+- 0 1337 1101"/>
                <a:gd name="T171" fmla="*/ 1337 h 28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</a:cxnLst>
              <a:rect l="0" t="0" r="r" b="b"/>
              <a:pathLst>
                <a:path w="869" h="282">
                  <a:moveTo>
                    <a:pt x="656" y="92"/>
                  </a:moveTo>
                  <a:lnTo>
                    <a:pt x="105" y="92"/>
                  </a:lnTo>
                  <a:lnTo>
                    <a:pt x="131" y="91"/>
                  </a:lnTo>
                  <a:lnTo>
                    <a:pt x="155" y="87"/>
                  </a:lnTo>
                  <a:lnTo>
                    <a:pt x="179" y="79"/>
                  </a:lnTo>
                  <a:lnTo>
                    <a:pt x="201" y="68"/>
                  </a:lnTo>
                  <a:lnTo>
                    <a:pt x="206" y="65"/>
                  </a:lnTo>
                  <a:lnTo>
                    <a:pt x="218" y="56"/>
                  </a:lnTo>
                  <a:lnTo>
                    <a:pt x="239" y="45"/>
                  </a:lnTo>
                  <a:lnTo>
                    <a:pt x="266" y="32"/>
                  </a:lnTo>
                  <a:lnTo>
                    <a:pt x="305" y="14"/>
                  </a:lnTo>
                  <a:lnTo>
                    <a:pt x="359" y="1"/>
                  </a:lnTo>
                  <a:lnTo>
                    <a:pt x="426" y="0"/>
                  </a:lnTo>
                  <a:lnTo>
                    <a:pt x="501" y="22"/>
                  </a:lnTo>
                  <a:lnTo>
                    <a:pt x="523" y="31"/>
                  </a:lnTo>
                  <a:lnTo>
                    <a:pt x="577" y="53"/>
                  </a:lnTo>
                  <a:lnTo>
                    <a:pt x="644" y="85"/>
                  </a:lnTo>
                  <a:lnTo>
                    <a:pt x="656" y="92"/>
                  </a:lnTo>
                  <a:close/>
                  <a:moveTo>
                    <a:pt x="210" y="281"/>
                  </a:moveTo>
                  <a:lnTo>
                    <a:pt x="175" y="280"/>
                  </a:lnTo>
                  <a:lnTo>
                    <a:pt x="141" y="273"/>
                  </a:lnTo>
                  <a:lnTo>
                    <a:pt x="108" y="265"/>
                  </a:lnTo>
                  <a:lnTo>
                    <a:pt x="84" y="256"/>
                  </a:lnTo>
                  <a:lnTo>
                    <a:pt x="52" y="239"/>
                  </a:lnTo>
                  <a:lnTo>
                    <a:pt x="22" y="221"/>
                  </a:lnTo>
                  <a:lnTo>
                    <a:pt x="2" y="207"/>
                  </a:lnTo>
                  <a:lnTo>
                    <a:pt x="0" y="205"/>
                  </a:lnTo>
                  <a:lnTo>
                    <a:pt x="0" y="188"/>
                  </a:lnTo>
                  <a:lnTo>
                    <a:pt x="2" y="185"/>
                  </a:lnTo>
                  <a:lnTo>
                    <a:pt x="69" y="97"/>
                  </a:lnTo>
                  <a:lnTo>
                    <a:pt x="74" y="89"/>
                  </a:lnTo>
                  <a:lnTo>
                    <a:pt x="81" y="87"/>
                  </a:lnTo>
                  <a:lnTo>
                    <a:pt x="89" y="87"/>
                  </a:lnTo>
                  <a:lnTo>
                    <a:pt x="105" y="89"/>
                  </a:lnTo>
                  <a:lnTo>
                    <a:pt x="105" y="92"/>
                  </a:lnTo>
                  <a:lnTo>
                    <a:pt x="656" y="92"/>
                  </a:lnTo>
                  <a:lnTo>
                    <a:pt x="698" y="116"/>
                  </a:lnTo>
                  <a:lnTo>
                    <a:pt x="492" y="116"/>
                  </a:lnTo>
                  <a:lnTo>
                    <a:pt x="455" y="117"/>
                  </a:lnTo>
                  <a:lnTo>
                    <a:pt x="422" y="128"/>
                  </a:lnTo>
                  <a:lnTo>
                    <a:pt x="414" y="132"/>
                  </a:lnTo>
                  <a:lnTo>
                    <a:pt x="408" y="137"/>
                  </a:lnTo>
                  <a:lnTo>
                    <a:pt x="408" y="143"/>
                  </a:lnTo>
                  <a:lnTo>
                    <a:pt x="417" y="147"/>
                  </a:lnTo>
                  <a:lnTo>
                    <a:pt x="425" y="152"/>
                  </a:lnTo>
                  <a:lnTo>
                    <a:pt x="515" y="152"/>
                  </a:lnTo>
                  <a:lnTo>
                    <a:pt x="528" y="153"/>
                  </a:lnTo>
                  <a:lnTo>
                    <a:pt x="546" y="156"/>
                  </a:lnTo>
                  <a:lnTo>
                    <a:pt x="564" y="159"/>
                  </a:lnTo>
                  <a:lnTo>
                    <a:pt x="571" y="159"/>
                  </a:lnTo>
                  <a:lnTo>
                    <a:pt x="581" y="161"/>
                  </a:lnTo>
                  <a:lnTo>
                    <a:pt x="588" y="164"/>
                  </a:lnTo>
                  <a:lnTo>
                    <a:pt x="627" y="175"/>
                  </a:lnTo>
                  <a:lnTo>
                    <a:pt x="638" y="178"/>
                  </a:lnTo>
                  <a:lnTo>
                    <a:pt x="650" y="183"/>
                  </a:lnTo>
                  <a:lnTo>
                    <a:pt x="669" y="185"/>
                  </a:lnTo>
                  <a:lnTo>
                    <a:pt x="669" y="209"/>
                  </a:lnTo>
                  <a:lnTo>
                    <a:pt x="513" y="209"/>
                  </a:lnTo>
                  <a:lnTo>
                    <a:pt x="463" y="210"/>
                  </a:lnTo>
                  <a:lnTo>
                    <a:pt x="414" y="220"/>
                  </a:lnTo>
                  <a:lnTo>
                    <a:pt x="367" y="235"/>
                  </a:lnTo>
                  <a:lnTo>
                    <a:pt x="319" y="250"/>
                  </a:lnTo>
                  <a:lnTo>
                    <a:pt x="301" y="257"/>
                  </a:lnTo>
                  <a:lnTo>
                    <a:pt x="282" y="264"/>
                  </a:lnTo>
                  <a:lnTo>
                    <a:pt x="263" y="271"/>
                  </a:lnTo>
                  <a:lnTo>
                    <a:pt x="245" y="277"/>
                  </a:lnTo>
                  <a:lnTo>
                    <a:pt x="210" y="281"/>
                  </a:lnTo>
                  <a:close/>
                  <a:moveTo>
                    <a:pt x="746" y="253"/>
                  </a:moveTo>
                  <a:lnTo>
                    <a:pt x="734" y="250"/>
                  </a:lnTo>
                  <a:lnTo>
                    <a:pt x="723" y="246"/>
                  </a:lnTo>
                  <a:lnTo>
                    <a:pt x="698" y="237"/>
                  </a:lnTo>
                  <a:lnTo>
                    <a:pt x="686" y="233"/>
                  </a:lnTo>
                  <a:lnTo>
                    <a:pt x="698" y="195"/>
                  </a:lnTo>
                  <a:lnTo>
                    <a:pt x="678" y="170"/>
                  </a:lnTo>
                  <a:lnTo>
                    <a:pt x="650" y="156"/>
                  </a:lnTo>
                  <a:lnTo>
                    <a:pt x="636" y="152"/>
                  </a:lnTo>
                  <a:lnTo>
                    <a:pt x="633" y="149"/>
                  </a:lnTo>
                  <a:lnTo>
                    <a:pt x="629" y="149"/>
                  </a:lnTo>
                  <a:lnTo>
                    <a:pt x="612" y="143"/>
                  </a:lnTo>
                  <a:lnTo>
                    <a:pt x="596" y="137"/>
                  </a:lnTo>
                  <a:lnTo>
                    <a:pt x="580" y="132"/>
                  </a:lnTo>
                  <a:lnTo>
                    <a:pt x="564" y="128"/>
                  </a:lnTo>
                  <a:lnTo>
                    <a:pt x="529" y="121"/>
                  </a:lnTo>
                  <a:lnTo>
                    <a:pt x="492" y="116"/>
                  </a:lnTo>
                  <a:lnTo>
                    <a:pt x="698" y="116"/>
                  </a:lnTo>
                  <a:lnTo>
                    <a:pt x="706" y="121"/>
                  </a:lnTo>
                  <a:lnTo>
                    <a:pt x="717" y="128"/>
                  </a:lnTo>
                  <a:lnTo>
                    <a:pt x="749" y="146"/>
                  </a:lnTo>
                  <a:lnTo>
                    <a:pt x="799" y="168"/>
                  </a:lnTo>
                  <a:lnTo>
                    <a:pt x="861" y="190"/>
                  </a:lnTo>
                  <a:lnTo>
                    <a:pt x="865" y="194"/>
                  </a:lnTo>
                  <a:lnTo>
                    <a:pt x="868" y="203"/>
                  </a:lnTo>
                  <a:lnTo>
                    <a:pt x="860" y="212"/>
                  </a:lnTo>
                  <a:lnTo>
                    <a:pt x="830" y="219"/>
                  </a:lnTo>
                  <a:lnTo>
                    <a:pt x="829" y="225"/>
                  </a:lnTo>
                  <a:lnTo>
                    <a:pt x="822" y="230"/>
                  </a:lnTo>
                  <a:lnTo>
                    <a:pt x="807" y="235"/>
                  </a:lnTo>
                  <a:lnTo>
                    <a:pt x="802" y="236"/>
                  </a:lnTo>
                  <a:lnTo>
                    <a:pt x="773" y="236"/>
                  </a:lnTo>
                  <a:lnTo>
                    <a:pt x="766" y="247"/>
                  </a:lnTo>
                  <a:lnTo>
                    <a:pt x="757" y="252"/>
                  </a:lnTo>
                  <a:lnTo>
                    <a:pt x="746" y="253"/>
                  </a:lnTo>
                  <a:close/>
                  <a:moveTo>
                    <a:pt x="515" y="152"/>
                  </a:moveTo>
                  <a:lnTo>
                    <a:pt x="425" y="152"/>
                  </a:lnTo>
                  <a:lnTo>
                    <a:pt x="434" y="147"/>
                  </a:lnTo>
                  <a:lnTo>
                    <a:pt x="465" y="147"/>
                  </a:lnTo>
                  <a:lnTo>
                    <a:pt x="473" y="149"/>
                  </a:lnTo>
                  <a:lnTo>
                    <a:pt x="492" y="149"/>
                  </a:lnTo>
                  <a:lnTo>
                    <a:pt x="510" y="151"/>
                  </a:lnTo>
                  <a:lnTo>
                    <a:pt x="515" y="152"/>
                  </a:lnTo>
                  <a:close/>
                  <a:moveTo>
                    <a:pt x="650" y="221"/>
                  </a:moveTo>
                  <a:lnTo>
                    <a:pt x="602" y="221"/>
                  </a:lnTo>
                  <a:lnTo>
                    <a:pt x="581" y="218"/>
                  </a:lnTo>
                  <a:lnTo>
                    <a:pt x="559" y="215"/>
                  </a:lnTo>
                  <a:lnTo>
                    <a:pt x="536" y="212"/>
                  </a:lnTo>
                  <a:lnTo>
                    <a:pt x="513" y="209"/>
                  </a:lnTo>
                  <a:lnTo>
                    <a:pt x="669" y="209"/>
                  </a:lnTo>
                  <a:lnTo>
                    <a:pt x="669" y="212"/>
                  </a:lnTo>
                  <a:lnTo>
                    <a:pt x="662" y="217"/>
                  </a:lnTo>
                  <a:lnTo>
                    <a:pt x="655" y="219"/>
                  </a:lnTo>
                  <a:lnTo>
                    <a:pt x="650" y="221"/>
                  </a:lnTo>
                  <a:close/>
                  <a:moveTo>
                    <a:pt x="633" y="224"/>
                  </a:moveTo>
                  <a:lnTo>
                    <a:pt x="621" y="224"/>
                  </a:lnTo>
                  <a:lnTo>
                    <a:pt x="609" y="221"/>
                  </a:lnTo>
                  <a:lnTo>
                    <a:pt x="643" y="221"/>
                  </a:lnTo>
                  <a:lnTo>
                    <a:pt x="633" y="224"/>
                  </a:lnTo>
                  <a:close/>
                  <a:moveTo>
                    <a:pt x="782" y="238"/>
                  </a:moveTo>
                  <a:lnTo>
                    <a:pt x="780" y="238"/>
                  </a:lnTo>
                  <a:lnTo>
                    <a:pt x="773" y="236"/>
                  </a:lnTo>
                  <a:lnTo>
                    <a:pt x="802" y="236"/>
                  </a:lnTo>
                  <a:lnTo>
                    <a:pt x="782" y="238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39" name="AutoShape 1209">
              <a:extLst>
                <a:ext uri="{FF2B5EF4-FFF2-40B4-BE49-F238E27FC236}">
                  <a16:creationId xmlns:a16="http://schemas.microsoft.com/office/drawing/2014/main" xmlns="" id="{27572596-0CC5-44D1-B28C-108658303728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3430" cy="2751"/>
            </a:xfrm>
            <a:custGeom>
              <a:avLst/>
              <a:gdLst>
                <a:gd name="T0" fmla="*/ 0 w 3430"/>
                <a:gd name="T1" fmla="*/ 1068 h 2751"/>
                <a:gd name="T2" fmla="*/ 46 w 3430"/>
                <a:gd name="T3" fmla="*/ 842 h 2751"/>
                <a:gd name="T4" fmla="*/ 46 w 3430"/>
                <a:gd name="T5" fmla="*/ 528 h 2751"/>
                <a:gd name="T6" fmla="*/ 48 w 3430"/>
                <a:gd name="T7" fmla="*/ 355 h 2751"/>
                <a:gd name="T8" fmla="*/ 70 w 3430"/>
                <a:gd name="T9" fmla="*/ 182 h 2751"/>
                <a:gd name="T10" fmla="*/ 142 w 3430"/>
                <a:gd name="T11" fmla="*/ 163 h 2751"/>
                <a:gd name="T12" fmla="*/ 238 w 3430"/>
                <a:gd name="T13" fmla="*/ 89 h 2751"/>
                <a:gd name="T14" fmla="*/ 326 w 3430"/>
                <a:gd name="T15" fmla="*/ 7 h 2751"/>
                <a:gd name="T16" fmla="*/ 338 w 3430"/>
                <a:gd name="T17" fmla="*/ 53 h 2751"/>
                <a:gd name="T18" fmla="*/ 583 w 3430"/>
                <a:gd name="T19" fmla="*/ 46 h 2751"/>
                <a:gd name="T20" fmla="*/ 809 w 3430"/>
                <a:gd name="T21" fmla="*/ 0 h 2751"/>
                <a:gd name="T22" fmla="*/ 1303 w 3430"/>
                <a:gd name="T23" fmla="*/ 46 h 2751"/>
                <a:gd name="T24" fmla="*/ 1483 w 3430"/>
                <a:gd name="T25" fmla="*/ 0 h 2751"/>
                <a:gd name="T26" fmla="*/ 1709 w 3430"/>
                <a:gd name="T27" fmla="*/ 46 h 2751"/>
                <a:gd name="T28" fmla="*/ 2023 w 3430"/>
                <a:gd name="T29" fmla="*/ 46 h 2751"/>
                <a:gd name="T30" fmla="*/ 2249 w 3430"/>
                <a:gd name="T31" fmla="*/ 0 h 2751"/>
                <a:gd name="T32" fmla="*/ 2743 w 3430"/>
                <a:gd name="T33" fmla="*/ 46 h 2751"/>
                <a:gd name="T34" fmla="*/ 2923 w 3430"/>
                <a:gd name="T35" fmla="*/ 0 h 2751"/>
                <a:gd name="T36" fmla="*/ 3038 w 3430"/>
                <a:gd name="T37" fmla="*/ 0 h 2751"/>
                <a:gd name="T38" fmla="*/ 3161 w 3430"/>
                <a:gd name="T39" fmla="*/ 74 h 2751"/>
                <a:gd name="T40" fmla="*/ 3353 w 3430"/>
                <a:gd name="T41" fmla="*/ 262 h 2751"/>
                <a:gd name="T42" fmla="*/ 3379 w 3430"/>
                <a:gd name="T43" fmla="*/ 214 h 2751"/>
                <a:gd name="T44" fmla="*/ 3372 w 3430"/>
                <a:gd name="T45" fmla="*/ 319 h 2751"/>
                <a:gd name="T46" fmla="*/ 3427 w 3430"/>
                <a:gd name="T47" fmla="*/ 370 h 2751"/>
                <a:gd name="T48" fmla="*/ 3430 w 3430"/>
                <a:gd name="T49" fmla="*/ 785 h 2751"/>
                <a:gd name="T50" fmla="*/ 3430 w 3430"/>
                <a:gd name="T51" fmla="*/ 830 h 2751"/>
                <a:gd name="T52" fmla="*/ 3384 w 3430"/>
                <a:gd name="T53" fmla="*/ 1325 h 2751"/>
                <a:gd name="T54" fmla="*/ 3430 w 3430"/>
                <a:gd name="T55" fmla="*/ 1505 h 2751"/>
                <a:gd name="T56" fmla="*/ 3384 w 3430"/>
                <a:gd name="T57" fmla="*/ 1730 h 2751"/>
                <a:gd name="T58" fmla="*/ 3384 w 3430"/>
                <a:gd name="T59" fmla="*/ 1910 h 2751"/>
                <a:gd name="T60" fmla="*/ 3322 w 3430"/>
                <a:gd name="T61" fmla="*/ 2172 h 2751"/>
                <a:gd name="T62" fmla="*/ 3341 w 3430"/>
                <a:gd name="T63" fmla="*/ 2220 h 2751"/>
                <a:gd name="T64" fmla="*/ 3281 w 3430"/>
                <a:gd name="T65" fmla="*/ 2282 h 2751"/>
                <a:gd name="T66" fmla="*/ 3074 w 3430"/>
                <a:gd name="T67" fmla="*/ 2328 h 2751"/>
                <a:gd name="T68" fmla="*/ 3101 w 3430"/>
                <a:gd name="T69" fmla="*/ 2369 h 2751"/>
                <a:gd name="T70" fmla="*/ 2822 w 3430"/>
                <a:gd name="T71" fmla="*/ 2345 h 2751"/>
                <a:gd name="T72" fmla="*/ 2847 w 3430"/>
                <a:gd name="T73" fmla="*/ 2369 h 2751"/>
                <a:gd name="T74" fmla="*/ 2861 w 3430"/>
                <a:gd name="T75" fmla="*/ 2340 h 2751"/>
                <a:gd name="T76" fmla="*/ 3053 w 3430"/>
                <a:gd name="T77" fmla="*/ 2664 h 2751"/>
                <a:gd name="T78" fmla="*/ 3012 w 3430"/>
                <a:gd name="T79" fmla="*/ 2664 h 2751"/>
                <a:gd name="T80" fmla="*/ 3154 w 3430"/>
                <a:gd name="T81" fmla="*/ 2719 h 2751"/>
                <a:gd name="T82" fmla="*/ 3082 w 3430"/>
                <a:gd name="T83" fmla="*/ 2700 h 2751"/>
                <a:gd name="T84" fmla="*/ 3137 w 3430"/>
                <a:gd name="T85" fmla="*/ 2705 h 2751"/>
                <a:gd name="T86" fmla="*/ 2527 w 3430"/>
                <a:gd name="T87" fmla="*/ 2551 h 2751"/>
                <a:gd name="T88" fmla="*/ 2484 w 3430"/>
                <a:gd name="T89" fmla="*/ 2537 h 2751"/>
                <a:gd name="T90" fmla="*/ 2028 w 3430"/>
                <a:gd name="T91" fmla="*/ 2340 h 2751"/>
                <a:gd name="T92" fmla="*/ 1798 w 3430"/>
                <a:gd name="T93" fmla="*/ 2376 h 2751"/>
                <a:gd name="T94" fmla="*/ 1618 w 3430"/>
                <a:gd name="T95" fmla="*/ 2330 h 2751"/>
                <a:gd name="T96" fmla="*/ 1123 w 3430"/>
                <a:gd name="T97" fmla="*/ 2376 h 2751"/>
                <a:gd name="T98" fmla="*/ 1078 w 3430"/>
                <a:gd name="T99" fmla="*/ 2376 h 2751"/>
                <a:gd name="T100" fmla="*/ 583 w 3430"/>
                <a:gd name="T101" fmla="*/ 2330 h 2751"/>
                <a:gd name="T102" fmla="*/ 355 w 3430"/>
                <a:gd name="T103" fmla="*/ 2374 h 2751"/>
                <a:gd name="T104" fmla="*/ 266 w 3430"/>
                <a:gd name="T105" fmla="*/ 2302 h 2751"/>
                <a:gd name="T106" fmla="*/ 149 w 3430"/>
                <a:gd name="T107" fmla="*/ 2282 h 2751"/>
                <a:gd name="T108" fmla="*/ 204 w 3430"/>
                <a:gd name="T109" fmla="*/ 2268 h 2751"/>
                <a:gd name="T110" fmla="*/ 5 w 3430"/>
                <a:gd name="T111" fmla="*/ 2033 h 2751"/>
                <a:gd name="T112" fmla="*/ 53 w 3430"/>
                <a:gd name="T113" fmla="*/ 2167 h 2751"/>
                <a:gd name="T114" fmla="*/ 0 w 3430"/>
                <a:gd name="T115" fmla="*/ 1668 h 2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430" h="2751">
                  <a:moveTo>
                    <a:pt x="46" y="1442"/>
                  </a:moveTo>
                  <a:lnTo>
                    <a:pt x="0" y="1442"/>
                  </a:lnTo>
                  <a:lnTo>
                    <a:pt x="0" y="1248"/>
                  </a:lnTo>
                  <a:lnTo>
                    <a:pt x="46" y="1248"/>
                  </a:lnTo>
                  <a:lnTo>
                    <a:pt x="46" y="1442"/>
                  </a:lnTo>
                  <a:close/>
                  <a:moveTo>
                    <a:pt x="46" y="1202"/>
                  </a:moveTo>
                  <a:lnTo>
                    <a:pt x="0" y="1202"/>
                  </a:lnTo>
                  <a:lnTo>
                    <a:pt x="0" y="1068"/>
                  </a:lnTo>
                  <a:lnTo>
                    <a:pt x="46" y="1068"/>
                  </a:lnTo>
                  <a:lnTo>
                    <a:pt x="46" y="1202"/>
                  </a:lnTo>
                  <a:close/>
                  <a:moveTo>
                    <a:pt x="46" y="1022"/>
                  </a:moveTo>
                  <a:lnTo>
                    <a:pt x="0" y="1022"/>
                  </a:lnTo>
                  <a:lnTo>
                    <a:pt x="0" y="888"/>
                  </a:lnTo>
                  <a:lnTo>
                    <a:pt x="46" y="888"/>
                  </a:lnTo>
                  <a:lnTo>
                    <a:pt x="46" y="1022"/>
                  </a:lnTo>
                  <a:close/>
                  <a:moveTo>
                    <a:pt x="46" y="842"/>
                  </a:moveTo>
                  <a:lnTo>
                    <a:pt x="0" y="842"/>
                  </a:lnTo>
                  <a:lnTo>
                    <a:pt x="0" y="708"/>
                  </a:lnTo>
                  <a:lnTo>
                    <a:pt x="46" y="708"/>
                  </a:lnTo>
                  <a:lnTo>
                    <a:pt x="46" y="842"/>
                  </a:lnTo>
                  <a:close/>
                  <a:moveTo>
                    <a:pt x="46" y="662"/>
                  </a:moveTo>
                  <a:lnTo>
                    <a:pt x="0" y="662"/>
                  </a:lnTo>
                  <a:lnTo>
                    <a:pt x="0" y="528"/>
                  </a:lnTo>
                  <a:lnTo>
                    <a:pt x="46" y="528"/>
                  </a:lnTo>
                  <a:lnTo>
                    <a:pt x="46" y="662"/>
                  </a:lnTo>
                  <a:close/>
                  <a:moveTo>
                    <a:pt x="46" y="482"/>
                  </a:moveTo>
                  <a:lnTo>
                    <a:pt x="0" y="482"/>
                  </a:lnTo>
                  <a:lnTo>
                    <a:pt x="0" y="391"/>
                  </a:lnTo>
                  <a:lnTo>
                    <a:pt x="5" y="348"/>
                  </a:lnTo>
                  <a:lnTo>
                    <a:pt x="5" y="343"/>
                  </a:lnTo>
                  <a:lnTo>
                    <a:pt x="50" y="353"/>
                  </a:lnTo>
                  <a:lnTo>
                    <a:pt x="48" y="355"/>
                  </a:lnTo>
                  <a:lnTo>
                    <a:pt x="46" y="372"/>
                  </a:lnTo>
                  <a:lnTo>
                    <a:pt x="46" y="482"/>
                  </a:lnTo>
                  <a:close/>
                  <a:moveTo>
                    <a:pt x="58" y="310"/>
                  </a:moveTo>
                  <a:lnTo>
                    <a:pt x="14" y="298"/>
                  </a:lnTo>
                  <a:lnTo>
                    <a:pt x="17" y="290"/>
                  </a:lnTo>
                  <a:lnTo>
                    <a:pt x="31" y="252"/>
                  </a:lnTo>
                  <a:lnTo>
                    <a:pt x="48" y="216"/>
                  </a:lnTo>
                  <a:lnTo>
                    <a:pt x="70" y="182"/>
                  </a:lnTo>
                  <a:lnTo>
                    <a:pt x="79" y="170"/>
                  </a:lnTo>
                  <a:lnTo>
                    <a:pt x="113" y="197"/>
                  </a:lnTo>
                  <a:lnTo>
                    <a:pt x="108" y="206"/>
                  </a:lnTo>
                  <a:lnTo>
                    <a:pt x="89" y="235"/>
                  </a:lnTo>
                  <a:lnTo>
                    <a:pt x="74" y="266"/>
                  </a:lnTo>
                  <a:lnTo>
                    <a:pt x="60" y="302"/>
                  </a:lnTo>
                  <a:lnTo>
                    <a:pt x="58" y="310"/>
                  </a:lnTo>
                  <a:close/>
                  <a:moveTo>
                    <a:pt x="142" y="163"/>
                  </a:moveTo>
                  <a:lnTo>
                    <a:pt x="108" y="134"/>
                  </a:lnTo>
                  <a:lnTo>
                    <a:pt x="120" y="120"/>
                  </a:lnTo>
                  <a:lnTo>
                    <a:pt x="149" y="94"/>
                  </a:lnTo>
                  <a:lnTo>
                    <a:pt x="180" y="70"/>
                  </a:lnTo>
                  <a:lnTo>
                    <a:pt x="214" y="50"/>
                  </a:lnTo>
                  <a:lnTo>
                    <a:pt x="221" y="46"/>
                  </a:lnTo>
                  <a:lnTo>
                    <a:pt x="240" y="86"/>
                  </a:lnTo>
                  <a:lnTo>
                    <a:pt x="238" y="89"/>
                  </a:lnTo>
                  <a:lnTo>
                    <a:pt x="206" y="106"/>
                  </a:lnTo>
                  <a:lnTo>
                    <a:pt x="178" y="127"/>
                  </a:lnTo>
                  <a:lnTo>
                    <a:pt x="142" y="163"/>
                  </a:lnTo>
                  <a:close/>
                  <a:moveTo>
                    <a:pt x="278" y="70"/>
                  </a:moveTo>
                  <a:lnTo>
                    <a:pt x="264" y="26"/>
                  </a:lnTo>
                  <a:lnTo>
                    <a:pt x="288" y="19"/>
                  </a:lnTo>
                  <a:lnTo>
                    <a:pt x="307" y="12"/>
                  </a:lnTo>
                  <a:lnTo>
                    <a:pt x="326" y="7"/>
                  </a:lnTo>
                  <a:lnTo>
                    <a:pt x="348" y="5"/>
                  </a:lnTo>
                  <a:lnTo>
                    <a:pt x="367" y="2"/>
                  </a:lnTo>
                  <a:lnTo>
                    <a:pt x="389" y="0"/>
                  </a:lnTo>
                  <a:lnTo>
                    <a:pt x="403" y="0"/>
                  </a:lnTo>
                  <a:lnTo>
                    <a:pt x="403" y="46"/>
                  </a:lnTo>
                  <a:lnTo>
                    <a:pt x="374" y="46"/>
                  </a:lnTo>
                  <a:lnTo>
                    <a:pt x="355" y="48"/>
                  </a:lnTo>
                  <a:lnTo>
                    <a:pt x="338" y="53"/>
                  </a:lnTo>
                  <a:lnTo>
                    <a:pt x="319" y="55"/>
                  </a:lnTo>
                  <a:lnTo>
                    <a:pt x="302" y="60"/>
                  </a:lnTo>
                  <a:lnTo>
                    <a:pt x="278" y="70"/>
                  </a:lnTo>
                  <a:close/>
                  <a:moveTo>
                    <a:pt x="583" y="46"/>
                  </a:moveTo>
                  <a:lnTo>
                    <a:pt x="449" y="46"/>
                  </a:lnTo>
                  <a:lnTo>
                    <a:pt x="449" y="0"/>
                  </a:lnTo>
                  <a:lnTo>
                    <a:pt x="583" y="0"/>
                  </a:lnTo>
                  <a:lnTo>
                    <a:pt x="583" y="46"/>
                  </a:lnTo>
                  <a:close/>
                  <a:moveTo>
                    <a:pt x="763" y="46"/>
                  </a:moveTo>
                  <a:lnTo>
                    <a:pt x="629" y="46"/>
                  </a:lnTo>
                  <a:lnTo>
                    <a:pt x="629" y="0"/>
                  </a:lnTo>
                  <a:lnTo>
                    <a:pt x="763" y="0"/>
                  </a:lnTo>
                  <a:lnTo>
                    <a:pt x="763" y="46"/>
                  </a:lnTo>
                  <a:close/>
                  <a:moveTo>
                    <a:pt x="943" y="46"/>
                  </a:moveTo>
                  <a:lnTo>
                    <a:pt x="809" y="46"/>
                  </a:lnTo>
                  <a:lnTo>
                    <a:pt x="809" y="0"/>
                  </a:lnTo>
                  <a:lnTo>
                    <a:pt x="943" y="0"/>
                  </a:lnTo>
                  <a:lnTo>
                    <a:pt x="943" y="46"/>
                  </a:lnTo>
                  <a:close/>
                  <a:moveTo>
                    <a:pt x="1123" y="46"/>
                  </a:moveTo>
                  <a:lnTo>
                    <a:pt x="989" y="46"/>
                  </a:lnTo>
                  <a:lnTo>
                    <a:pt x="989" y="0"/>
                  </a:lnTo>
                  <a:lnTo>
                    <a:pt x="1123" y="0"/>
                  </a:lnTo>
                  <a:lnTo>
                    <a:pt x="1123" y="46"/>
                  </a:lnTo>
                  <a:close/>
                  <a:moveTo>
                    <a:pt x="1303" y="46"/>
                  </a:moveTo>
                  <a:lnTo>
                    <a:pt x="1169" y="46"/>
                  </a:lnTo>
                  <a:lnTo>
                    <a:pt x="1169" y="0"/>
                  </a:lnTo>
                  <a:lnTo>
                    <a:pt x="1303" y="0"/>
                  </a:lnTo>
                  <a:lnTo>
                    <a:pt x="1303" y="46"/>
                  </a:lnTo>
                  <a:close/>
                  <a:moveTo>
                    <a:pt x="1483" y="46"/>
                  </a:moveTo>
                  <a:lnTo>
                    <a:pt x="1349" y="46"/>
                  </a:lnTo>
                  <a:lnTo>
                    <a:pt x="1349" y="0"/>
                  </a:lnTo>
                  <a:lnTo>
                    <a:pt x="1483" y="0"/>
                  </a:lnTo>
                  <a:lnTo>
                    <a:pt x="1483" y="46"/>
                  </a:lnTo>
                  <a:close/>
                  <a:moveTo>
                    <a:pt x="1663" y="46"/>
                  </a:moveTo>
                  <a:lnTo>
                    <a:pt x="1529" y="46"/>
                  </a:lnTo>
                  <a:lnTo>
                    <a:pt x="1529" y="0"/>
                  </a:lnTo>
                  <a:lnTo>
                    <a:pt x="1663" y="0"/>
                  </a:lnTo>
                  <a:lnTo>
                    <a:pt x="1663" y="46"/>
                  </a:lnTo>
                  <a:close/>
                  <a:moveTo>
                    <a:pt x="1843" y="46"/>
                  </a:moveTo>
                  <a:lnTo>
                    <a:pt x="1709" y="46"/>
                  </a:lnTo>
                  <a:lnTo>
                    <a:pt x="1709" y="0"/>
                  </a:lnTo>
                  <a:lnTo>
                    <a:pt x="1843" y="0"/>
                  </a:lnTo>
                  <a:lnTo>
                    <a:pt x="1843" y="46"/>
                  </a:lnTo>
                  <a:close/>
                  <a:moveTo>
                    <a:pt x="2023" y="46"/>
                  </a:moveTo>
                  <a:lnTo>
                    <a:pt x="1889" y="46"/>
                  </a:lnTo>
                  <a:lnTo>
                    <a:pt x="1889" y="0"/>
                  </a:lnTo>
                  <a:lnTo>
                    <a:pt x="2023" y="0"/>
                  </a:lnTo>
                  <a:lnTo>
                    <a:pt x="2023" y="46"/>
                  </a:lnTo>
                  <a:close/>
                  <a:moveTo>
                    <a:pt x="2203" y="46"/>
                  </a:moveTo>
                  <a:lnTo>
                    <a:pt x="2069" y="46"/>
                  </a:lnTo>
                  <a:lnTo>
                    <a:pt x="2069" y="0"/>
                  </a:lnTo>
                  <a:lnTo>
                    <a:pt x="2203" y="0"/>
                  </a:lnTo>
                  <a:lnTo>
                    <a:pt x="2203" y="46"/>
                  </a:lnTo>
                  <a:close/>
                  <a:moveTo>
                    <a:pt x="2383" y="46"/>
                  </a:moveTo>
                  <a:lnTo>
                    <a:pt x="2249" y="46"/>
                  </a:lnTo>
                  <a:lnTo>
                    <a:pt x="2249" y="0"/>
                  </a:lnTo>
                  <a:lnTo>
                    <a:pt x="2383" y="0"/>
                  </a:lnTo>
                  <a:lnTo>
                    <a:pt x="2383" y="46"/>
                  </a:lnTo>
                  <a:close/>
                  <a:moveTo>
                    <a:pt x="2563" y="46"/>
                  </a:moveTo>
                  <a:lnTo>
                    <a:pt x="2429" y="46"/>
                  </a:lnTo>
                  <a:lnTo>
                    <a:pt x="2429" y="0"/>
                  </a:lnTo>
                  <a:lnTo>
                    <a:pt x="2563" y="0"/>
                  </a:lnTo>
                  <a:lnTo>
                    <a:pt x="2563" y="46"/>
                  </a:lnTo>
                  <a:close/>
                  <a:moveTo>
                    <a:pt x="2743" y="46"/>
                  </a:moveTo>
                  <a:lnTo>
                    <a:pt x="2609" y="46"/>
                  </a:lnTo>
                  <a:lnTo>
                    <a:pt x="2609" y="0"/>
                  </a:lnTo>
                  <a:lnTo>
                    <a:pt x="2743" y="0"/>
                  </a:lnTo>
                  <a:lnTo>
                    <a:pt x="2743" y="46"/>
                  </a:lnTo>
                  <a:close/>
                  <a:moveTo>
                    <a:pt x="2923" y="46"/>
                  </a:moveTo>
                  <a:lnTo>
                    <a:pt x="2789" y="46"/>
                  </a:lnTo>
                  <a:lnTo>
                    <a:pt x="2789" y="0"/>
                  </a:lnTo>
                  <a:lnTo>
                    <a:pt x="2923" y="0"/>
                  </a:lnTo>
                  <a:lnTo>
                    <a:pt x="2923" y="46"/>
                  </a:lnTo>
                  <a:close/>
                  <a:moveTo>
                    <a:pt x="3098" y="53"/>
                  </a:moveTo>
                  <a:lnTo>
                    <a:pt x="3094" y="53"/>
                  </a:lnTo>
                  <a:lnTo>
                    <a:pt x="3074" y="48"/>
                  </a:lnTo>
                  <a:lnTo>
                    <a:pt x="3055" y="46"/>
                  </a:lnTo>
                  <a:lnTo>
                    <a:pt x="2969" y="46"/>
                  </a:lnTo>
                  <a:lnTo>
                    <a:pt x="2969" y="0"/>
                  </a:lnTo>
                  <a:lnTo>
                    <a:pt x="3038" y="0"/>
                  </a:lnTo>
                  <a:lnTo>
                    <a:pt x="3082" y="5"/>
                  </a:lnTo>
                  <a:lnTo>
                    <a:pt x="3101" y="7"/>
                  </a:lnTo>
                  <a:lnTo>
                    <a:pt x="3108" y="10"/>
                  </a:lnTo>
                  <a:lnTo>
                    <a:pt x="3098" y="53"/>
                  </a:lnTo>
                  <a:close/>
                  <a:moveTo>
                    <a:pt x="3250" y="127"/>
                  </a:moveTo>
                  <a:lnTo>
                    <a:pt x="3223" y="108"/>
                  </a:lnTo>
                  <a:lnTo>
                    <a:pt x="3194" y="89"/>
                  </a:lnTo>
                  <a:lnTo>
                    <a:pt x="3161" y="74"/>
                  </a:lnTo>
                  <a:lnTo>
                    <a:pt x="3139" y="65"/>
                  </a:lnTo>
                  <a:lnTo>
                    <a:pt x="3154" y="24"/>
                  </a:lnTo>
                  <a:lnTo>
                    <a:pt x="3178" y="31"/>
                  </a:lnTo>
                  <a:lnTo>
                    <a:pt x="3214" y="48"/>
                  </a:lnTo>
                  <a:lnTo>
                    <a:pt x="3247" y="70"/>
                  </a:lnTo>
                  <a:lnTo>
                    <a:pt x="3276" y="91"/>
                  </a:lnTo>
                  <a:lnTo>
                    <a:pt x="3250" y="127"/>
                  </a:lnTo>
                  <a:close/>
                  <a:moveTo>
                    <a:pt x="3353" y="262"/>
                  </a:moveTo>
                  <a:lnTo>
                    <a:pt x="3341" y="238"/>
                  </a:lnTo>
                  <a:lnTo>
                    <a:pt x="3322" y="206"/>
                  </a:lnTo>
                  <a:lnTo>
                    <a:pt x="3302" y="180"/>
                  </a:lnTo>
                  <a:lnTo>
                    <a:pt x="3281" y="156"/>
                  </a:lnTo>
                  <a:lnTo>
                    <a:pt x="3312" y="125"/>
                  </a:lnTo>
                  <a:lnTo>
                    <a:pt x="3336" y="149"/>
                  </a:lnTo>
                  <a:lnTo>
                    <a:pt x="3358" y="180"/>
                  </a:lnTo>
                  <a:lnTo>
                    <a:pt x="3379" y="214"/>
                  </a:lnTo>
                  <a:lnTo>
                    <a:pt x="3394" y="240"/>
                  </a:lnTo>
                  <a:lnTo>
                    <a:pt x="3353" y="262"/>
                  </a:lnTo>
                  <a:close/>
                  <a:moveTo>
                    <a:pt x="3430" y="425"/>
                  </a:moveTo>
                  <a:lnTo>
                    <a:pt x="3384" y="425"/>
                  </a:lnTo>
                  <a:lnTo>
                    <a:pt x="3384" y="394"/>
                  </a:lnTo>
                  <a:lnTo>
                    <a:pt x="3379" y="355"/>
                  </a:lnTo>
                  <a:lnTo>
                    <a:pt x="3377" y="338"/>
                  </a:lnTo>
                  <a:lnTo>
                    <a:pt x="3372" y="319"/>
                  </a:lnTo>
                  <a:lnTo>
                    <a:pt x="3367" y="302"/>
                  </a:lnTo>
                  <a:lnTo>
                    <a:pt x="3367" y="300"/>
                  </a:lnTo>
                  <a:lnTo>
                    <a:pt x="3410" y="286"/>
                  </a:lnTo>
                  <a:lnTo>
                    <a:pt x="3410" y="288"/>
                  </a:lnTo>
                  <a:lnTo>
                    <a:pt x="3415" y="307"/>
                  </a:lnTo>
                  <a:lnTo>
                    <a:pt x="3420" y="329"/>
                  </a:lnTo>
                  <a:lnTo>
                    <a:pt x="3425" y="348"/>
                  </a:lnTo>
                  <a:lnTo>
                    <a:pt x="3427" y="370"/>
                  </a:lnTo>
                  <a:lnTo>
                    <a:pt x="3430" y="389"/>
                  </a:lnTo>
                  <a:lnTo>
                    <a:pt x="3430" y="425"/>
                  </a:lnTo>
                  <a:close/>
                  <a:moveTo>
                    <a:pt x="3430" y="605"/>
                  </a:moveTo>
                  <a:lnTo>
                    <a:pt x="3384" y="605"/>
                  </a:lnTo>
                  <a:lnTo>
                    <a:pt x="3384" y="470"/>
                  </a:lnTo>
                  <a:lnTo>
                    <a:pt x="3430" y="470"/>
                  </a:lnTo>
                  <a:lnTo>
                    <a:pt x="3430" y="605"/>
                  </a:lnTo>
                  <a:close/>
                  <a:moveTo>
                    <a:pt x="3430" y="785"/>
                  </a:moveTo>
                  <a:lnTo>
                    <a:pt x="3384" y="785"/>
                  </a:lnTo>
                  <a:lnTo>
                    <a:pt x="3384" y="650"/>
                  </a:lnTo>
                  <a:lnTo>
                    <a:pt x="3430" y="650"/>
                  </a:lnTo>
                  <a:lnTo>
                    <a:pt x="3430" y="785"/>
                  </a:lnTo>
                  <a:close/>
                  <a:moveTo>
                    <a:pt x="3430" y="965"/>
                  </a:moveTo>
                  <a:lnTo>
                    <a:pt x="3384" y="965"/>
                  </a:lnTo>
                  <a:lnTo>
                    <a:pt x="3384" y="830"/>
                  </a:lnTo>
                  <a:lnTo>
                    <a:pt x="3430" y="830"/>
                  </a:lnTo>
                  <a:lnTo>
                    <a:pt x="3430" y="965"/>
                  </a:lnTo>
                  <a:close/>
                  <a:moveTo>
                    <a:pt x="3430" y="1145"/>
                  </a:moveTo>
                  <a:lnTo>
                    <a:pt x="3384" y="1145"/>
                  </a:lnTo>
                  <a:lnTo>
                    <a:pt x="3384" y="1010"/>
                  </a:lnTo>
                  <a:lnTo>
                    <a:pt x="3430" y="1010"/>
                  </a:lnTo>
                  <a:lnTo>
                    <a:pt x="3430" y="1145"/>
                  </a:lnTo>
                  <a:close/>
                  <a:moveTo>
                    <a:pt x="3430" y="1325"/>
                  </a:moveTo>
                  <a:lnTo>
                    <a:pt x="3384" y="1325"/>
                  </a:lnTo>
                  <a:lnTo>
                    <a:pt x="3384" y="1190"/>
                  </a:lnTo>
                  <a:lnTo>
                    <a:pt x="3430" y="1190"/>
                  </a:lnTo>
                  <a:lnTo>
                    <a:pt x="3430" y="1325"/>
                  </a:lnTo>
                  <a:close/>
                  <a:moveTo>
                    <a:pt x="3430" y="1505"/>
                  </a:moveTo>
                  <a:lnTo>
                    <a:pt x="3384" y="1505"/>
                  </a:lnTo>
                  <a:lnTo>
                    <a:pt x="3384" y="1370"/>
                  </a:lnTo>
                  <a:lnTo>
                    <a:pt x="3430" y="1370"/>
                  </a:lnTo>
                  <a:lnTo>
                    <a:pt x="3430" y="1505"/>
                  </a:lnTo>
                  <a:close/>
                  <a:moveTo>
                    <a:pt x="3430" y="1685"/>
                  </a:moveTo>
                  <a:lnTo>
                    <a:pt x="3384" y="1685"/>
                  </a:lnTo>
                  <a:lnTo>
                    <a:pt x="3384" y="1550"/>
                  </a:lnTo>
                  <a:lnTo>
                    <a:pt x="3430" y="1550"/>
                  </a:lnTo>
                  <a:lnTo>
                    <a:pt x="3430" y="1685"/>
                  </a:lnTo>
                  <a:close/>
                  <a:moveTo>
                    <a:pt x="3430" y="1865"/>
                  </a:moveTo>
                  <a:lnTo>
                    <a:pt x="3384" y="1865"/>
                  </a:lnTo>
                  <a:lnTo>
                    <a:pt x="3384" y="1730"/>
                  </a:lnTo>
                  <a:lnTo>
                    <a:pt x="3430" y="1730"/>
                  </a:lnTo>
                  <a:lnTo>
                    <a:pt x="3430" y="1865"/>
                  </a:lnTo>
                  <a:close/>
                  <a:moveTo>
                    <a:pt x="3420" y="2050"/>
                  </a:moveTo>
                  <a:lnTo>
                    <a:pt x="3377" y="2040"/>
                  </a:lnTo>
                  <a:lnTo>
                    <a:pt x="3379" y="2021"/>
                  </a:lnTo>
                  <a:lnTo>
                    <a:pt x="3382" y="2004"/>
                  </a:lnTo>
                  <a:lnTo>
                    <a:pt x="3384" y="1985"/>
                  </a:lnTo>
                  <a:lnTo>
                    <a:pt x="3384" y="1910"/>
                  </a:lnTo>
                  <a:lnTo>
                    <a:pt x="3430" y="1910"/>
                  </a:lnTo>
                  <a:lnTo>
                    <a:pt x="3430" y="1985"/>
                  </a:lnTo>
                  <a:lnTo>
                    <a:pt x="3425" y="2028"/>
                  </a:lnTo>
                  <a:lnTo>
                    <a:pt x="3420" y="2047"/>
                  </a:lnTo>
                  <a:lnTo>
                    <a:pt x="3420" y="2050"/>
                  </a:lnTo>
                  <a:close/>
                  <a:moveTo>
                    <a:pt x="3341" y="2220"/>
                  </a:moveTo>
                  <a:lnTo>
                    <a:pt x="3305" y="2194"/>
                  </a:lnTo>
                  <a:lnTo>
                    <a:pt x="3322" y="2172"/>
                  </a:lnTo>
                  <a:lnTo>
                    <a:pt x="3341" y="2141"/>
                  </a:lnTo>
                  <a:lnTo>
                    <a:pt x="3355" y="2110"/>
                  </a:lnTo>
                  <a:lnTo>
                    <a:pt x="3365" y="2081"/>
                  </a:lnTo>
                  <a:lnTo>
                    <a:pt x="3408" y="2098"/>
                  </a:lnTo>
                  <a:lnTo>
                    <a:pt x="3398" y="2124"/>
                  </a:lnTo>
                  <a:lnTo>
                    <a:pt x="3379" y="2160"/>
                  </a:lnTo>
                  <a:lnTo>
                    <a:pt x="3360" y="2194"/>
                  </a:lnTo>
                  <a:lnTo>
                    <a:pt x="3341" y="2220"/>
                  </a:lnTo>
                  <a:close/>
                  <a:moveTo>
                    <a:pt x="3192" y="2338"/>
                  </a:moveTo>
                  <a:lnTo>
                    <a:pt x="3173" y="2297"/>
                  </a:lnTo>
                  <a:lnTo>
                    <a:pt x="3192" y="2287"/>
                  </a:lnTo>
                  <a:lnTo>
                    <a:pt x="3223" y="2270"/>
                  </a:lnTo>
                  <a:lnTo>
                    <a:pt x="3250" y="2249"/>
                  </a:lnTo>
                  <a:lnTo>
                    <a:pt x="3278" y="2225"/>
                  </a:lnTo>
                  <a:lnTo>
                    <a:pt x="3307" y="2256"/>
                  </a:lnTo>
                  <a:lnTo>
                    <a:pt x="3281" y="2282"/>
                  </a:lnTo>
                  <a:lnTo>
                    <a:pt x="3250" y="2306"/>
                  </a:lnTo>
                  <a:lnTo>
                    <a:pt x="3216" y="2326"/>
                  </a:lnTo>
                  <a:lnTo>
                    <a:pt x="3192" y="2338"/>
                  </a:lnTo>
                  <a:close/>
                  <a:moveTo>
                    <a:pt x="3041" y="2376"/>
                  </a:moveTo>
                  <a:lnTo>
                    <a:pt x="3007" y="2376"/>
                  </a:lnTo>
                  <a:lnTo>
                    <a:pt x="3007" y="2330"/>
                  </a:lnTo>
                  <a:lnTo>
                    <a:pt x="3055" y="2330"/>
                  </a:lnTo>
                  <a:lnTo>
                    <a:pt x="3074" y="2328"/>
                  </a:lnTo>
                  <a:lnTo>
                    <a:pt x="3091" y="2323"/>
                  </a:lnTo>
                  <a:lnTo>
                    <a:pt x="3110" y="2321"/>
                  </a:lnTo>
                  <a:lnTo>
                    <a:pt x="3127" y="2316"/>
                  </a:lnTo>
                  <a:lnTo>
                    <a:pt x="3132" y="2314"/>
                  </a:lnTo>
                  <a:lnTo>
                    <a:pt x="3149" y="2354"/>
                  </a:lnTo>
                  <a:lnTo>
                    <a:pt x="3142" y="2357"/>
                  </a:lnTo>
                  <a:lnTo>
                    <a:pt x="3122" y="2364"/>
                  </a:lnTo>
                  <a:lnTo>
                    <a:pt x="3101" y="2369"/>
                  </a:lnTo>
                  <a:lnTo>
                    <a:pt x="3082" y="2371"/>
                  </a:lnTo>
                  <a:lnTo>
                    <a:pt x="3060" y="2374"/>
                  </a:lnTo>
                  <a:lnTo>
                    <a:pt x="3041" y="2376"/>
                  </a:lnTo>
                  <a:close/>
                  <a:moveTo>
                    <a:pt x="2834" y="2378"/>
                  </a:moveTo>
                  <a:lnTo>
                    <a:pt x="2825" y="2369"/>
                  </a:lnTo>
                  <a:lnTo>
                    <a:pt x="2820" y="2362"/>
                  </a:lnTo>
                  <a:lnTo>
                    <a:pt x="2820" y="2352"/>
                  </a:lnTo>
                  <a:lnTo>
                    <a:pt x="2822" y="2345"/>
                  </a:lnTo>
                  <a:lnTo>
                    <a:pt x="2827" y="2335"/>
                  </a:lnTo>
                  <a:lnTo>
                    <a:pt x="2834" y="2330"/>
                  </a:lnTo>
                  <a:lnTo>
                    <a:pt x="2964" y="2330"/>
                  </a:lnTo>
                  <a:lnTo>
                    <a:pt x="2964" y="2340"/>
                  </a:lnTo>
                  <a:lnTo>
                    <a:pt x="2861" y="2340"/>
                  </a:lnTo>
                  <a:lnTo>
                    <a:pt x="2847" y="2369"/>
                  </a:lnTo>
                  <a:lnTo>
                    <a:pt x="2834" y="2378"/>
                  </a:lnTo>
                  <a:close/>
                  <a:moveTo>
                    <a:pt x="2847" y="2369"/>
                  </a:moveTo>
                  <a:lnTo>
                    <a:pt x="2861" y="2340"/>
                  </a:lnTo>
                  <a:lnTo>
                    <a:pt x="2870" y="2352"/>
                  </a:lnTo>
                  <a:lnTo>
                    <a:pt x="2847" y="2369"/>
                  </a:lnTo>
                  <a:close/>
                  <a:moveTo>
                    <a:pt x="2964" y="2376"/>
                  </a:moveTo>
                  <a:lnTo>
                    <a:pt x="2844" y="2376"/>
                  </a:lnTo>
                  <a:lnTo>
                    <a:pt x="2847" y="2369"/>
                  </a:lnTo>
                  <a:lnTo>
                    <a:pt x="2870" y="2352"/>
                  </a:lnTo>
                  <a:lnTo>
                    <a:pt x="2861" y="2340"/>
                  </a:lnTo>
                  <a:lnTo>
                    <a:pt x="2964" y="2340"/>
                  </a:lnTo>
                  <a:lnTo>
                    <a:pt x="2964" y="2376"/>
                  </a:lnTo>
                  <a:close/>
                  <a:moveTo>
                    <a:pt x="2945" y="2522"/>
                  </a:moveTo>
                  <a:lnTo>
                    <a:pt x="2861" y="2414"/>
                  </a:lnTo>
                  <a:lnTo>
                    <a:pt x="2897" y="2388"/>
                  </a:lnTo>
                  <a:lnTo>
                    <a:pt x="2978" y="2494"/>
                  </a:lnTo>
                  <a:lnTo>
                    <a:pt x="2945" y="2522"/>
                  </a:lnTo>
                  <a:close/>
                  <a:moveTo>
                    <a:pt x="3053" y="2664"/>
                  </a:moveTo>
                  <a:lnTo>
                    <a:pt x="2971" y="2558"/>
                  </a:lnTo>
                  <a:lnTo>
                    <a:pt x="3007" y="2530"/>
                  </a:lnTo>
                  <a:lnTo>
                    <a:pt x="3089" y="2638"/>
                  </a:lnTo>
                  <a:lnTo>
                    <a:pt x="3053" y="2664"/>
                  </a:lnTo>
                  <a:close/>
                  <a:moveTo>
                    <a:pt x="2998" y="2707"/>
                  </a:moveTo>
                  <a:lnTo>
                    <a:pt x="2870" y="2664"/>
                  </a:lnTo>
                  <a:lnTo>
                    <a:pt x="2885" y="2621"/>
                  </a:lnTo>
                  <a:lnTo>
                    <a:pt x="3012" y="2664"/>
                  </a:lnTo>
                  <a:lnTo>
                    <a:pt x="2998" y="2707"/>
                  </a:lnTo>
                  <a:close/>
                  <a:moveTo>
                    <a:pt x="3149" y="2738"/>
                  </a:moveTo>
                  <a:lnTo>
                    <a:pt x="3110" y="2738"/>
                  </a:lnTo>
                  <a:lnTo>
                    <a:pt x="3137" y="2705"/>
                  </a:lnTo>
                  <a:lnTo>
                    <a:pt x="3094" y="2691"/>
                  </a:lnTo>
                  <a:lnTo>
                    <a:pt x="3118" y="2674"/>
                  </a:lnTo>
                  <a:lnTo>
                    <a:pt x="3146" y="2712"/>
                  </a:lnTo>
                  <a:lnTo>
                    <a:pt x="3154" y="2719"/>
                  </a:lnTo>
                  <a:lnTo>
                    <a:pt x="3154" y="2731"/>
                  </a:lnTo>
                  <a:lnTo>
                    <a:pt x="3149" y="2738"/>
                  </a:lnTo>
                  <a:close/>
                  <a:moveTo>
                    <a:pt x="3132" y="2750"/>
                  </a:moveTo>
                  <a:lnTo>
                    <a:pt x="3122" y="2746"/>
                  </a:lnTo>
                  <a:lnTo>
                    <a:pt x="3041" y="2719"/>
                  </a:lnTo>
                  <a:lnTo>
                    <a:pt x="3055" y="2678"/>
                  </a:lnTo>
                  <a:lnTo>
                    <a:pt x="3094" y="2691"/>
                  </a:lnTo>
                  <a:lnTo>
                    <a:pt x="3082" y="2700"/>
                  </a:lnTo>
                  <a:lnTo>
                    <a:pt x="3110" y="2738"/>
                  </a:lnTo>
                  <a:lnTo>
                    <a:pt x="3149" y="2738"/>
                  </a:lnTo>
                  <a:lnTo>
                    <a:pt x="3142" y="2746"/>
                  </a:lnTo>
                  <a:lnTo>
                    <a:pt x="3132" y="2750"/>
                  </a:lnTo>
                  <a:close/>
                  <a:moveTo>
                    <a:pt x="3110" y="2738"/>
                  </a:moveTo>
                  <a:lnTo>
                    <a:pt x="3082" y="2700"/>
                  </a:lnTo>
                  <a:lnTo>
                    <a:pt x="3094" y="2691"/>
                  </a:lnTo>
                  <a:lnTo>
                    <a:pt x="3137" y="2705"/>
                  </a:lnTo>
                  <a:lnTo>
                    <a:pt x="3110" y="2738"/>
                  </a:lnTo>
                  <a:close/>
                  <a:moveTo>
                    <a:pt x="2827" y="2650"/>
                  </a:moveTo>
                  <a:lnTo>
                    <a:pt x="2700" y="2609"/>
                  </a:lnTo>
                  <a:lnTo>
                    <a:pt x="2712" y="2566"/>
                  </a:lnTo>
                  <a:lnTo>
                    <a:pt x="2842" y="2606"/>
                  </a:lnTo>
                  <a:lnTo>
                    <a:pt x="2827" y="2650"/>
                  </a:lnTo>
                  <a:close/>
                  <a:moveTo>
                    <a:pt x="2657" y="2594"/>
                  </a:moveTo>
                  <a:lnTo>
                    <a:pt x="2527" y="2551"/>
                  </a:lnTo>
                  <a:lnTo>
                    <a:pt x="2542" y="2508"/>
                  </a:lnTo>
                  <a:lnTo>
                    <a:pt x="2671" y="2551"/>
                  </a:lnTo>
                  <a:lnTo>
                    <a:pt x="2657" y="2594"/>
                  </a:lnTo>
                  <a:close/>
                  <a:moveTo>
                    <a:pt x="2484" y="2537"/>
                  </a:moveTo>
                  <a:lnTo>
                    <a:pt x="2357" y="2496"/>
                  </a:lnTo>
                  <a:lnTo>
                    <a:pt x="2371" y="2453"/>
                  </a:lnTo>
                  <a:lnTo>
                    <a:pt x="2498" y="2496"/>
                  </a:lnTo>
                  <a:lnTo>
                    <a:pt x="2484" y="2537"/>
                  </a:lnTo>
                  <a:close/>
                  <a:moveTo>
                    <a:pt x="2314" y="2482"/>
                  </a:moveTo>
                  <a:lnTo>
                    <a:pt x="2186" y="2441"/>
                  </a:lnTo>
                  <a:lnTo>
                    <a:pt x="2201" y="2398"/>
                  </a:lnTo>
                  <a:lnTo>
                    <a:pt x="2328" y="2438"/>
                  </a:lnTo>
                  <a:lnTo>
                    <a:pt x="2314" y="2482"/>
                  </a:lnTo>
                  <a:close/>
                  <a:moveTo>
                    <a:pt x="2143" y="2426"/>
                  </a:moveTo>
                  <a:lnTo>
                    <a:pt x="2014" y="2383"/>
                  </a:lnTo>
                  <a:lnTo>
                    <a:pt x="2028" y="2340"/>
                  </a:lnTo>
                  <a:lnTo>
                    <a:pt x="2158" y="2383"/>
                  </a:lnTo>
                  <a:lnTo>
                    <a:pt x="2143" y="2426"/>
                  </a:lnTo>
                  <a:close/>
                  <a:moveTo>
                    <a:pt x="1978" y="2376"/>
                  </a:moveTo>
                  <a:lnTo>
                    <a:pt x="1843" y="2376"/>
                  </a:lnTo>
                  <a:lnTo>
                    <a:pt x="1843" y="2330"/>
                  </a:lnTo>
                  <a:lnTo>
                    <a:pt x="1978" y="2330"/>
                  </a:lnTo>
                  <a:lnTo>
                    <a:pt x="1978" y="2376"/>
                  </a:lnTo>
                  <a:close/>
                  <a:moveTo>
                    <a:pt x="1798" y="2376"/>
                  </a:moveTo>
                  <a:lnTo>
                    <a:pt x="1663" y="2376"/>
                  </a:lnTo>
                  <a:lnTo>
                    <a:pt x="1663" y="2330"/>
                  </a:lnTo>
                  <a:lnTo>
                    <a:pt x="1798" y="2330"/>
                  </a:lnTo>
                  <a:lnTo>
                    <a:pt x="1798" y="2376"/>
                  </a:lnTo>
                  <a:close/>
                  <a:moveTo>
                    <a:pt x="1618" y="2376"/>
                  </a:moveTo>
                  <a:lnTo>
                    <a:pt x="1483" y="2376"/>
                  </a:lnTo>
                  <a:lnTo>
                    <a:pt x="1483" y="2330"/>
                  </a:lnTo>
                  <a:lnTo>
                    <a:pt x="1618" y="2330"/>
                  </a:lnTo>
                  <a:lnTo>
                    <a:pt x="1618" y="2376"/>
                  </a:lnTo>
                  <a:close/>
                  <a:moveTo>
                    <a:pt x="1438" y="2376"/>
                  </a:moveTo>
                  <a:lnTo>
                    <a:pt x="1303" y="2376"/>
                  </a:lnTo>
                  <a:lnTo>
                    <a:pt x="1303" y="2330"/>
                  </a:lnTo>
                  <a:lnTo>
                    <a:pt x="1438" y="2330"/>
                  </a:lnTo>
                  <a:lnTo>
                    <a:pt x="1438" y="2376"/>
                  </a:lnTo>
                  <a:close/>
                  <a:moveTo>
                    <a:pt x="1258" y="2376"/>
                  </a:moveTo>
                  <a:lnTo>
                    <a:pt x="1123" y="2376"/>
                  </a:lnTo>
                  <a:lnTo>
                    <a:pt x="1123" y="2330"/>
                  </a:lnTo>
                  <a:lnTo>
                    <a:pt x="1258" y="2330"/>
                  </a:lnTo>
                  <a:lnTo>
                    <a:pt x="1258" y="2376"/>
                  </a:lnTo>
                  <a:close/>
                  <a:moveTo>
                    <a:pt x="1078" y="2376"/>
                  </a:moveTo>
                  <a:lnTo>
                    <a:pt x="943" y="2376"/>
                  </a:lnTo>
                  <a:lnTo>
                    <a:pt x="943" y="2330"/>
                  </a:lnTo>
                  <a:lnTo>
                    <a:pt x="1078" y="2330"/>
                  </a:lnTo>
                  <a:lnTo>
                    <a:pt x="1078" y="2376"/>
                  </a:lnTo>
                  <a:close/>
                  <a:moveTo>
                    <a:pt x="898" y="2376"/>
                  </a:moveTo>
                  <a:lnTo>
                    <a:pt x="763" y="2376"/>
                  </a:lnTo>
                  <a:lnTo>
                    <a:pt x="763" y="2330"/>
                  </a:lnTo>
                  <a:lnTo>
                    <a:pt x="898" y="2330"/>
                  </a:lnTo>
                  <a:lnTo>
                    <a:pt x="898" y="2376"/>
                  </a:lnTo>
                  <a:close/>
                  <a:moveTo>
                    <a:pt x="718" y="2376"/>
                  </a:moveTo>
                  <a:lnTo>
                    <a:pt x="583" y="2376"/>
                  </a:lnTo>
                  <a:lnTo>
                    <a:pt x="583" y="2330"/>
                  </a:lnTo>
                  <a:lnTo>
                    <a:pt x="718" y="2330"/>
                  </a:lnTo>
                  <a:lnTo>
                    <a:pt x="718" y="2376"/>
                  </a:lnTo>
                  <a:close/>
                  <a:moveTo>
                    <a:pt x="538" y="2376"/>
                  </a:moveTo>
                  <a:lnTo>
                    <a:pt x="403" y="2376"/>
                  </a:lnTo>
                  <a:lnTo>
                    <a:pt x="403" y="2330"/>
                  </a:lnTo>
                  <a:lnTo>
                    <a:pt x="538" y="2330"/>
                  </a:lnTo>
                  <a:lnTo>
                    <a:pt x="538" y="2376"/>
                  </a:lnTo>
                  <a:close/>
                  <a:moveTo>
                    <a:pt x="355" y="2374"/>
                  </a:moveTo>
                  <a:lnTo>
                    <a:pt x="348" y="2371"/>
                  </a:lnTo>
                  <a:lnTo>
                    <a:pt x="329" y="2369"/>
                  </a:lnTo>
                  <a:lnTo>
                    <a:pt x="307" y="2364"/>
                  </a:lnTo>
                  <a:lnTo>
                    <a:pt x="288" y="2359"/>
                  </a:lnTo>
                  <a:lnTo>
                    <a:pt x="252" y="2345"/>
                  </a:lnTo>
                  <a:lnTo>
                    <a:pt x="221" y="2330"/>
                  </a:lnTo>
                  <a:lnTo>
                    <a:pt x="240" y="2290"/>
                  </a:lnTo>
                  <a:lnTo>
                    <a:pt x="266" y="2302"/>
                  </a:lnTo>
                  <a:lnTo>
                    <a:pt x="300" y="2316"/>
                  </a:lnTo>
                  <a:lnTo>
                    <a:pt x="319" y="2321"/>
                  </a:lnTo>
                  <a:lnTo>
                    <a:pt x="336" y="2323"/>
                  </a:lnTo>
                  <a:lnTo>
                    <a:pt x="355" y="2328"/>
                  </a:lnTo>
                  <a:lnTo>
                    <a:pt x="360" y="2328"/>
                  </a:lnTo>
                  <a:lnTo>
                    <a:pt x="355" y="2374"/>
                  </a:lnTo>
                  <a:close/>
                  <a:moveTo>
                    <a:pt x="178" y="2304"/>
                  </a:moveTo>
                  <a:lnTo>
                    <a:pt x="149" y="2282"/>
                  </a:lnTo>
                  <a:lnTo>
                    <a:pt x="120" y="2256"/>
                  </a:lnTo>
                  <a:lnTo>
                    <a:pt x="94" y="2227"/>
                  </a:lnTo>
                  <a:lnTo>
                    <a:pt x="77" y="2206"/>
                  </a:lnTo>
                  <a:lnTo>
                    <a:pt x="113" y="2179"/>
                  </a:lnTo>
                  <a:lnTo>
                    <a:pt x="127" y="2198"/>
                  </a:lnTo>
                  <a:lnTo>
                    <a:pt x="151" y="2222"/>
                  </a:lnTo>
                  <a:lnTo>
                    <a:pt x="178" y="2246"/>
                  </a:lnTo>
                  <a:lnTo>
                    <a:pt x="204" y="2268"/>
                  </a:lnTo>
                  <a:lnTo>
                    <a:pt x="178" y="2304"/>
                  </a:lnTo>
                  <a:close/>
                  <a:moveTo>
                    <a:pt x="53" y="2167"/>
                  </a:moveTo>
                  <a:lnTo>
                    <a:pt x="50" y="2162"/>
                  </a:lnTo>
                  <a:lnTo>
                    <a:pt x="31" y="2126"/>
                  </a:lnTo>
                  <a:lnTo>
                    <a:pt x="19" y="2088"/>
                  </a:lnTo>
                  <a:lnTo>
                    <a:pt x="12" y="2069"/>
                  </a:lnTo>
                  <a:lnTo>
                    <a:pt x="7" y="2050"/>
                  </a:lnTo>
                  <a:lnTo>
                    <a:pt x="5" y="2033"/>
                  </a:lnTo>
                  <a:lnTo>
                    <a:pt x="48" y="2023"/>
                  </a:lnTo>
                  <a:lnTo>
                    <a:pt x="53" y="2038"/>
                  </a:lnTo>
                  <a:lnTo>
                    <a:pt x="55" y="2057"/>
                  </a:lnTo>
                  <a:lnTo>
                    <a:pt x="60" y="2074"/>
                  </a:lnTo>
                  <a:lnTo>
                    <a:pt x="72" y="2107"/>
                  </a:lnTo>
                  <a:lnTo>
                    <a:pt x="89" y="2138"/>
                  </a:lnTo>
                  <a:lnTo>
                    <a:pt x="91" y="2143"/>
                  </a:lnTo>
                  <a:lnTo>
                    <a:pt x="53" y="2167"/>
                  </a:lnTo>
                  <a:close/>
                  <a:moveTo>
                    <a:pt x="0" y="1985"/>
                  </a:moveTo>
                  <a:lnTo>
                    <a:pt x="0" y="1848"/>
                  </a:lnTo>
                  <a:lnTo>
                    <a:pt x="46" y="1848"/>
                  </a:lnTo>
                  <a:lnTo>
                    <a:pt x="46" y="1982"/>
                  </a:lnTo>
                  <a:lnTo>
                    <a:pt x="0" y="1985"/>
                  </a:lnTo>
                  <a:close/>
                  <a:moveTo>
                    <a:pt x="46" y="1802"/>
                  </a:moveTo>
                  <a:lnTo>
                    <a:pt x="0" y="1802"/>
                  </a:lnTo>
                  <a:lnTo>
                    <a:pt x="0" y="1668"/>
                  </a:lnTo>
                  <a:lnTo>
                    <a:pt x="46" y="1668"/>
                  </a:lnTo>
                  <a:lnTo>
                    <a:pt x="46" y="1802"/>
                  </a:lnTo>
                  <a:close/>
                  <a:moveTo>
                    <a:pt x="46" y="1622"/>
                  </a:moveTo>
                  <a:lnTo>
                    <a:pt x="0" y="1622"/>
                  </a:lnTo>
                  <a:lnTo>
                    <a:pt x="0" y="1488"/>
                  </a:lnTo>
                  <a:lnTo>
                    <a:pt x="46" y="1488"/>
                  </a:lnTo>
                  <a:lnTo>
                    <a:pt x="46" y="1622"/>
                  </a:lnTo>
                  <a:close/>
                </a:path>
              </a:pathLst>
            </a:custGeom>
            <a:solidFill>
              <a:srgbClr val="1D28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40" name="Freeform 14">
              <a:extLst>
                <a:ext uri="{FF2B5EF4-FFF2-40B4-BE49-F238E27FC236}">
                  <a16:creationId xmlns:a16="http://schemas.microsoft.com/office/drawing/2014/main" xmlns="" id="{85530FC4-E124-4A25-BB74-3437AFFCF65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9" y="789"/>
              <a:ext cx="1366" cy="1366"/>
            </a:xfrm>
            <a:custGeom>
              <a:avLst/>
              <a:gdLst>
                <a:gd name="T0" fmla="+- 0 8563 7879"/>
                <a:gd name="T1" fmla="*/ T0 w 1366"/>
                <a:gd name="T2" fmla="+- 0 2155 790"/>
                <a:gd name="T3" fmla="*/ 2155 h 1366"/>
                <a:gd name="T4" fmla="+- 0 8488 7879"/>
                <a:gd name="T5" fmla="*/ T4 w 1366"/>
                <a:gd name="T6" fmla="+- 0 2151 790"/>
                <a:gd name="T7" fmla="*/ 2151 h 1366"/>
                <a:gd name="T8" fmla="+- 0 8416 7879"/>
                <a:gd name="T9" fmla="*/ T8 w 1366"/>
                <a:gd name="T10" fmla="+- 0 2139 790"/>
                <a:gd name="T11" fmla="*/ 2139 h 1366"/>
                <a:gd name="T12" fmla="+- 0 8346 7879"/>
                <a:gd name="T13" fmla="*/ T12 w 1366"/>
                <a:gd name="T14" fmla="+- 0 2120 790"/>
                <a:gd name="T15" fmla="*/ 2120 h 1366"/>
                <a:gd name="T16" fmla="+- 0 8280 7879"/>
                <a:gd name="T17" fmla="*/ T16 w 1366"/>
                <a:gd name="T18" fmla="+- 0 2095 790"/>
                <a:gd name="T19" fmla="*/ 2095 h 1366"/>
                <a:gd name="T20" fmla="+- 0 8217 7879"/>
                <a:gd name="T21" fmla="*/ T20 w 1366"/>
                <a:gd name="T22" fmla="+- 0 2062 790"/>
                <a:gd name="T23" fmla="*/ 2062 h 1366"/>
                <a:gd name="T24" fmla="+- 0 8159 7879"/>
                <a:gd name="T25" fmla="*/ T24 w 1366"/>
                <a:gd name="T26" fmla="+- 0 2024 790"/>
                <a:gd name="T27" fmla="*/ 2024 h 1366"/>
                <a:gd name="T28" fmla="+- 0 8104 7879"/>
                <a:gd name="T29" fmla="*/ T28 w 1366"/>
                <a:gd name="T30" fmla="+- 0 1980 790"/>
                <a:gd name="T31" fmla="*/ 1980 h 1366"/>
                <a:gd name="T32" fmla="+- 0 8055 7879"/>
                <a:gd name="T33" fmla="*/ T32 w 1366"/>
                <a:gd name="T34" fmla="+- 0 1930 790"/>
                <a:gd name="T35" fmla="*/ 1930 h 1366"/>
                <a:gd name="T36" fmla="+- 0 8011 7879"/>
                <a:gd name="T37" fmla="*/ T36 w 1366"/>
                <a:gd name="T38" fmla="+- 0 1876 790"/>
                <a:gd name="T39" fmla="*/ 1876 h 1366"/>
                <a:gd name="T40" fmla="+- 0 7972 7879"/>
                <a:gd name="T41" fmla="*/ T40 w 1366"/>
                <a:gd name="T42" fmla="+- 0 1818 790"/>
                <a:gd name="T43" fmla="*/ 1818 h 1366"/>
                <a:gd name="T44" fmla="+- 0 7940 7879"/>
                <a:gd name="T45" fmla="*/ T44 w 1366"/>
                <a:gd name="T46" fmla="+- 0 1755 790"/>
                <a:gd name="T47" fmla="*/ 1755 h 1366"/>
                <a:gd name="T48" fmla="+- 0 7914 7879"/>
                <a:gd name="T49" fmla="*/ T48 w 1366"/>
                <a:gd name="T50" fmla="+- 0 1689 790"/>
                <a:gd name="T51" fmla="*/ 1689 h 1366"/>
                <a:gd name="T52" fmla="+- 0 7895 7879"/>
                <a:gd name="T53" fmla="*/ T52 w 1366"/>
                <a:gd name="T54" fmla="+- 0 1620 790"/>
                <a:gd name="T55" fmla="*/ 1620 h 1366"/>
                <a:gd name="T56" fmla="+- 0 7883 7879"/>
                <a:gd name="T57" fmla="*/ T56 w 1366"/>
                <a:gd name="T58" fmla="+- 0 1548 790"/>
                <a:gd name="T59" fmla="*/ 1548 h 1366"/>
                <a:gd name="T60" fmla="+- 0 7879 7879"/>
                <a:gd name="T61" fmla="*/ T60 w 1366"/>
                <a:gd name="T62" fmla="+- 0 1474 790"/>
                <a:gd name="T63" fmla="*/ 1474 h 1366"/>
                <a:gd name="T64" fmla="+- 0 7883 7879"/>
                <a:gd name="T65" fmla="*/ T64 w 1366"/>
                <a:gd name="T66" fmla="+- 0 1399 790"/>
                <a:gd name="T67" fmla="*/ 1399 h 1366"/>
                <a:gd name="T68" fmla="+- 0 7895 7879"/>
                <a:gd name="T69" fmla="*/ T68 w 1366"/>
                <a:gd name="T70" fmla="+- 0 1327 790"/>
                <a:gd name="T71" fmla="*/ 1327 h 1366"/>
                <a:gd name="T72" fmla="+- 0 7914 7879"/>
                <a:gd name="T73" fmla="*/ T72 w 1366"/>
                <a:gd name="T74" fmla="+- 0 1258 790"/>
                <a:gd name="T75" fmla="*/ 1258 h 1366"/>
                <a:gd name="T76" fmla="+- 0 7940 7879"/>
                <a:gd name="T77" fmla="*/ T76 w 1366"/>
                <a:gd name="T78" fmla="+- 0 1192 790"/>
                <a:gd name="T79" fmla="*/ 1192 h 1366"/>
                <a:gd name="T80" fmla="+- 0 7972 7879"/>
                <a:gd name="T81" fmla="*/ T80 w 1366"/>
                <a:gd name="T82" fmla="+- 0 1129 790"/>
                <a:gd name="T83" fmla="*/ 1129 h 1366"/>
                <a:gd name="T84" fmla="+- 0 8011 7879"/>
                <a:gd name="T85" fmla="*/ T84 w 1366"/>
                <a:gd name="T86" fmla="+- 0 1070 790"/>
                <a:gd name="T87" fmla="*/ 1070 h 1366"/>
                <a:gd name="T88" fmla="+- 0 8055 7879"/>
                <a:gd name="T89" fmla="*/ T88 w 1366"/>
                <a:gd name="T90" fmla="+- 0 1016 790"/>
                <a:gd name="T91" fmla="*/ 1016 h 1366"/>
                <a:gd name="T92" fmla="+- 0 8104 7879"/>
                <a:gd name="T93" fmla="*/ T92 w 1366"/>
                <a:gd name="T94" fmla="+- 0 966 790"/>
                <a:gd name="T95" fmla="*/ 966 h 1366"/>
                <a:gd name="T96" fmla="+- 0 8159 7879"/>
                <a:gd name="T97" fmla="*/ T96 w 1366"/>
                <a:gd name="T98" fmla="+- 0 922 790"/>
                <a:gd name="T99" fmla="*/ 922 h 1366"/>
                <a:gd name="T100" fmla="+- 0 8217 7879"/>
                <a:gd name="T101" fmla="*/ T100 w 1366"/>
                <a:gd name="T102" fmla="+- 0 883 790"/>
                <a:gd name="T103" fmla="*/ 883 h 1366"/>
                <a:gd name="T104" fmla="+- 0 8280 7879"/>
                <a:gd name="T105" fmla="*/ T104 w 1366"/>
                <a:gd name="T106" fmla="+- 0 851 790"/>
                <a:gd name="T107" fmla="*/ 851 h 1366"/>
                <a:gd name="T108" fmla="+- 0 8346 7879"/>
                <a:gd name="T109" fmla="*/ T108 w 1366"/>
                <a:gd name="T110" fmla="+- 0 825 790"/>
                <a:gd name="T111" fmla="*/ 825 h 1366"/>
                <a:gd name="T112" fmla="+- 0 8416 7879"/>
                <a:gd name="T113" fmla="*/ T112 w 1366"/>
                <a:gd name="T114" fmla="+- 0 805 790"/>
                <a:gd name="T115" fmla="*/ 805 h 1366"/>
                <a:gd name="T116" fmla="+- 0 8488 7879"/>
                <a:gd name="T117" fmla="*/ T116 w 1366"/>
                <a:gd name="T118" fmla="+- 0 794 790"/>
                <a:gd name="T119" fmla="*/ 794 h 1366"/>
                <a:gd name="T120" fmla="+- 0 8563 7879"/>
                <a:gd name="T121" fmla="*/ T120 w 1366"/>
                <a:gd name="T122" fmla="+- 0 790 790"/>
                <a:gd name="T123" fmla="*/ 790 h 1366"/>
                <a:gd name="T124" fmla="+- 0 8638 7879"/>
                <a:gd name="T125" fmla="*/ T124 w 1366"/>
                <a:gd name="T126" fmla="+- 0 794 790"/>
                <a:gd name="T127" fmla="*/ 794 h 1366"/>
                <a:gd name="T128" fmla="+- 0 8710 7879"/>
                <a:gd name="T129" fmla="*/ T128 w 1366"/>
                <a:gd name="T130" fmla="+- 0 805 790"/>
                <a:gd name="T131" fmla="*/ 805 h 1366"/>
                <a:gd name="T132" fmla="+- 0 8779 7879"/>
                <a:gd name="T133" fmla="*/ T132 w 1366"/>
                <a:gd name="T134" fmla="+- 0 825 790"/>
                <a:gd name="T135" fmla="*/ 825 h 1366"/>
                <a:gd name="T136" fmla="+- 0 8845 7879"/>
                <a:gd name="T137" fmla="*/ T136 w 1366"/>
                <a:gd name="T138" fmla="+- 0 851 790"/>
                <a:gd name="T139" fmla="*/ 851 h 1366"/>
                <a:gd name="T140" fmla="+- 0 8907 7879"/>
                <a:gd name="T141" fmla="*/ T140 w 1366"/>
                <a:gd name="T142" fmla="+- 0 883 790"/>
                <a:gd name="T143" fmla="*/ 883 h 1366"/>
                <a:gd name="T144" fmla="+- 0 8966 7879"/>
                <a:gd name="T145" fmla="*/ T144 w 1366"/>
                <a:gd name="T146" fmla="+- 0 922 790"/>
                <a:gd name="T147" fmla="*/ 922 h 1366"/>
                <a:gd name="T148" fmla="+- 0 9020 7879"/>
                <a:gd name="T149" fmla="*/ T148 w 1366"/>
                <a:gd name="T150" fmla="+- 0 966 790"/>
                <a:gd name="T151" fmla="*/ 966 h 1366"/>
                <a:gd name="T152" fmla="+- 0 9069 7879"/>
                <a:gd name="T153" fmla="*/ T152 w 1366"/>
                <a:gd name="T154" fmla="+- 0 1016 790"/>
                <a:gd name="T155" fmla="*/ 1016 h 1366"/>
                <a:gd name="T156" fmla="+- 0 9113 7879"/>
                <a:gd name="T157" fmla="*/ T156 w 1366"/>
                <a:gd name="T158" fmla="+- 0 1070 790"/>
                <a:gd name="T159" fmla="*/ 1070 h 1366"/>
                <a:gd name="T160" fmla="+- 0 9152 7879"/>
                <a:gd name="T161" fmla="*/ T160 w 1366"/>
                <a:gd name="T162" fmla="+- 0 1129 790"/>
                <a:gd name="T163" fmla="*/ 1129 h 1366"/>
                <a:gd name="T164" fmla="+- 0 9184 7879"/>
                <a:gd name="T165" fmla="*/ T164 w 1366"/>
                <a:gd name="T166" fmla="+- 0 1192 790"/>
                <a:gd name="T167" fmla="*/ 1192 h 1366"/>
                <a:gd name="T168" fmla="+- 0 9210 7879"/>
                <a:gd name="T169" fmla="*/ T168 w 1366"/>
                <a:gd name="T170" fmla="+- 0 1258 790"/>
                <a:gd name="T171" fmla="*/ 1258 h 1366"/>
                <a:gd name="T172" fmla="+- 0 9229 7879"/>
                <a:gd name="T173" fmla="*/ T172 w 1366"/>
                <a:gd name="T174" fmla="+- 0 1327 790"/>
                <a:gd name="T175" fmla="*/ 1327 h 1366"/>
                <a:gd name="T176" fmla="+- 0 9241 7879"/>
                <a:gd name="T177" fmla="*/ T176 w 1366"/>
                <a:gd name="T178" fmla="+- 0 1399 790"/>
                <a:gd name="T179" fmla="*/ 1399 h 1366"/>
                <a:gd name="T180" fmla="+- 0 9245 7879"/>
                <a:gd name="T181" fmla="*/ T180 w 1366"/>
                <a:gd name="T182" fmla="+- 0 1474 790"/>
                <a:gd name="T183" fmla="*/ 1474 h 1366"/>
                <a:gd name="T184" fmla="+- 0 9241 7879"/>
                <a:gd name="T185" fmla="*/ T184 w 1366"/>
                <a:gd name="T186" fmla="+- 0 1548 790"/>
                <a:gd name="T187" fmla="*/ 1548 h 1366"/>
                <a:gd name="T188" fmla="+- 0 9229 7879"/>
                <a:gd name="T189" fmla="*/ T188 w 1366"/>
                <a:gd name="T190" fmla="+- 0 1620 790"/>
                <a:gd name="T191" fmla="*/ 1620 h 1366"/>
                <a:gd name="T192" fmla="+- 0 9210 7879"/>
                <a:gd name="T193" fmla="*/ T192 w 1366"/>
                <a:gd name="T194" fmla="+- 0 1689 790"/>
                <a:gd name="T195" fmla="*/ 1689 h 1366"/>
                <a:gd name="T196" fmla="+- 0 9184 7879"/>
                <a:gd name="T197" fmla="*/ T196 w 1366"/>
                <a:gd name="T198" fmla="+- 0 1755 790"/>
                <a:gd name="T199" fmla="*/ 1755 h 1366"/>
                <a:gd name="T200" fmla="+- 0 9152 7879"/>
                <a:gd name="T201" fmla="*/ T200 w 1366"/>
                <a:gd name="T202" fmla="+- 0 1818 790"/>
                <a:gd name="T203" fmla="*/ 1818 h 1366"/>
                <a:gd name="T204" fmla="+- 0 9113 7879"/>
                <a:gd name="T205" fmla="*/ T204 w 1366"/>
                <a:gd name="T206" fmla="+- 0 1876 790"/>
                <a:gd name="T207" fmla="*/ 1876 h 1366"/>
                <a:gd name="T208" fmla="+- 0 9069 7879"/>
                <a:gd name="T209" fmla="*/ T208 w 1366"/>
                <a:gd name="T210" fmla="+- 0 1930 790"/>
                <a:gd name="T211" fmla="*/ 1930 h 1366"/>
                <a:gd name="T212" fmla="+- 0 9020 7879"/>
                <a:gd name="T213" fmla="*/ T212 w 1366"/>
                <a:gd name="T214" fmla="+- 0 1980 790"/>
                <a:gd name="T215" fmla="*/ 1980 h 1366"/>
                <a:gd name="T216" fmla="+- 0 8966 7879"/>
                <a:gd name="T217" fmla="*/ T216 w 1366"/>
                <a:gd name="T218" fmla="+- 0 2024 790"/>
                <a:gd name="T219" fmla="*/ 2024 h 1366"/>
                <a:gd name="T220" fmla="+- 0 8907 7879"/>
                <a:gd name="T221" fmla="*/ T220 w 1366"/>
                <a:gd name="T222" fmla="+- 0 2062 790"/>
                <a:gd name="T223" fmla="*/ 2062 h 1366"/>
                <a:gd name="T224" fmla="+- 0 8845 7879"/>
                <a:gd name="T225" fmla="*/ T224 w 1366"/>
                <a:gd name="T226" fmla="+- 0 2095 790"/>
                <a:gd name="T227" fmla="*/ 2095 h 1366"/>
                <a:gd name="T228" fmla="+- 0 8779 7879"/>
                <a:gd name="T229" fmla="*/ T228 w 1366"/>
                <a:gd name="T230" fmla="+- 0 2120 790"/>
                <a:gd name="T231" fmla="*/ 2120 h 1366"/>
                <a:gd name="T232" fmla="+- 0 8710 7879"/>
                <a:gd name="T233" fmla="*/ T232 w 1366"/>
                <a:gd name="T234" fmla="+- 0 2139 790"/>
                <a:gd name="T235" fmla="*/ 2139 h 1366"/>
                <a:gd name="T236" fmla="+- 0 8638 7879"/>
                <a:gd name="T237" fmla="*/ T236 w 1366"/>
                <a:gd name="T238" fmla="+- 0 2151 790"/>
                <a:gd name="T239" fmla="*/ 2151 h 1366"/>
                <a:gd name="T240" fmla="+- 0 8563 7879"/>
                <a:gd name="T241" fmla="*/ T240 w 1366"/>
                <a:gd name="T242" fmla="+- 0 2155 790"/>
                <a:gd name="T243" fmla="*/ 2155 h 136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  <a:cxn ang="0">
                  <a:pos x="T229" y="T231"/>
                </a:cxn>
                <a:cxn ang="0">
                  <a:pos x="T233" y="T235"/>
                </a:cxn>
                <a:cxn ang="0">
                  <a:pos x="T237" y="T239"/>
                </a:cxn>
                <a:cxn ang="0">
                  <a:pos x="T241" y="T243"/>
                </a:cxn>
              </a:cxnLst>
              <a:rect l="0" t="0" r="r" b="b"/>
              <a:pathLst>
                <a:path w="1366" h="1366">
                  <a:moveTo>
                    <a:pt x="684" y="1365"/>
                  </a:moveTo>
                  <a:lnTo>
                    <a:pt x="609" y="1361"/>
                  </a:lnTo>
                  <a:lnTo>
                    <a:pt x="537" y="1349"/>
                  </a:lnTo>
                  <a:lnTo>
                    <a:pt x="467" y="1330"/>
                  </a:lnTo>
                  <a:lnTo>
                    <a:pt x="401" y="1305"/>
                  </a:lnTo>
                  <a:lnTo>
                    <a:pt x="338" y="1272"/>
                  </a:lnTo>
                  <a:lnTo>
                    <a:pt x="280" y="1234"/>
                  </a:lnTo>
                  <a:lnTo>
                    <a:pt x="225" y="1190"/>
                  </a:lnTo>
                  <a:lnTo>
                    <a:pt x="176" y="1140"/>
                  </a:lnTo>
                  <a:lnTo>
                    <a:pt x="132" y="1086"/>
                  </a:lnTo>
                  <a:lnTo>
                    <a:pt x="93" y="1028"/>
                  </a:lnTo>
                  <a:lnTo>
                    <a:pt x="61" y="965"/>
                  </a:lnTo>
                  <a:lnTo>
                    <a:pt x="35" y="899"/>
                  </a:lnTo>
                  <a:lnTo>
                    <a:pt x="16" y="830"/>
                  </a:lnTo>
                  <a:lnTo>
                    <a:pt x="4" y="758"/>
                  </a:lnTo>
                  <a:lnTo>
                    <a:pt x="0" y="684"/>
                  </a:lnTo>
                  <a:lnTo>
                    <a:pt x="4" y="609"/>
                  </a:lnTo>
                  <a:lnTo>
                    <a:pt x="16" y="537"/>
                  </a:lnTo>
                  <a:lnTo>
                    <a:pt x="35" y="468"/>
                  </a:lnTo>
                  <a:lnTo>
                    <a:pt x="61" y="402"/>
                  </a:lnTo>
                  <a:lnTo>
                    <a:pt x="93" y="339"/>
                  </a:lnTo>
                  <a:lnTo>
                    <a:pt x="132" y="280"/>
                  </a:lnTo>
                  <a:lnTo>
                    <a:pt x="176" y="226"/>
                  </a:lnTo>
                  <a:lnTo>
                    <a:pt x="225" y="176"/>
                  </a:lnTo>
                  <a:lnTo>
                    <a:pt x="280" y="132"/>
                  </a:lnTo>
                  <a:lnTo>
                    <a:pt x="338" y="93"/>
                  </a:lnTo>
                  <a:lnTo>
                    <a:pt x="401" y="61"/>
                  </a:lnTo>
                  <a:lnTo>
                    <a:pt x="467" y="35"/>
                  </a:lnTo>
                  <a:lnTo>
                    <a:pt x="537" y="15"/>
                  </a:lnTo>
                  <a:lnTo>
                    <a:pt x="609" y="4"/>
                  </a:lnTo>
                  <a:lnTo>
                    <a:pt x="684" y="0"/>
                  </a:lnTo>
                  <a:lnTo>
                    <a:pt x="759" y="4"/>
                  </a:lnTo>
                  <a:lnTo>
                    <a:pt x="831" y="15"/>
                  </a:lnTo>
                  <a:lnTo>
                    <a:pt x="900" y="35"/>
                  </a:lnTo>
                  <a:lnTo>
                    <a:pt x="966" y="61"/>
                  </a:lnTo>
                  <a:lnTo>
                    <a:pt x="1028" y="93"/>
                  </a:lnTo>
                  <a:lnTo>
                    <a:pt x="1087" y="132"/>
                  </a:lnTo>
                  <a:lnTo>
                    <a:pt x="1141" y="176"/>
                  </a:lnTo>
                  <a:lnTo>
                    <a:pt x="1190" y="226"/>
                  </a:lnTo>
                  <a:lnTo>
                    <a:pt x="1234" y="280"/>
                  </a:lnTo>
                  <a:lnTo>
                    <a:pt x="1273" y="339"/>
                  </a:lnTo>
                  <a:lnTo>
                    <a:pt x="1305" y="402"/>
                  </a:lnTo>
                  <a:lnTo>
                    <a:pt x="1331" y="468"/>
                  </a:lnTo>
                  <a:lnTo>
                    <a:pt x="1350" y="537"/>
                  </a:lnTo>
                  <a:lnTo>
                    <a:pt x="1362" y="609"/>
                  </a:lnTo>
                  <a:lnTo>
                    <a:pt x="1366" y="684"/>
                  </a:lnTo>
                  <a:lnTo>
                    <a:pt x="1362" y="758"/>
                  </a:lnTo>
                  <a:lnTo>
                    <a:pt x="1350" y="830"/>
                  </a:lnTo>
                  <a:lnTo>
                    <a:pt x="1331" y="899"/>
                  </a:lnTo>
                  <a:lnTo>
                    <a:pt x="1305" y="965"/>
                  </a:lnTo>
                  <a:lnTo>
                    <a:pt x="1273" y="1028"/>
                  </a:lnTo>
                  <a:lnTo>
                    <a:pt x="1234" y="1086"/>
                  </a:lnTo>
                  <a:lnTo>
                    <a:pt x="1190" y="1140"/>
                  </a:lnTo>
                  <a:lnTo>
                    <a:pt x="1141" y="1190"/>
                  </a:lnTo>
                  <a:lnTo>
                    <a:pt x="1087" y="1234"/>
                  </a:lnTo>
                  <a:lnTo>
                    <a:pt x="1028" y="1272"/>
                  </a:lnTo>
                  <a:lnTo>
                    <a:pt x="966" y="1305"/>
                  </a:lnTo>
                  <a:lnTo>
                    <a:pt x="900" y="1330"/>
                  </a:lnTo>
                  <a:lnTo>
                    <a:pt x="831" y="1349"/>
                  </a:lnTo>
                  <a:lnTo>
                    <a:pt x="759" y="1361"/>
                  </a:lnTo>
                  <a:lnTo>
                    <a:pt x="684" y="1365"/>
                  </a:lnTo>
                  <a:close/>
                </a:path>
              </a:pathLst>
            </a:custGeom>
            <a:solidFill>
              <a:srgbClr val="182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41" name="AutoShape 1207">
              <a:extLst>
                <a:ext uri="{FF2B5EF4-FFF2-40B4-BE49-F238E27FC236}">
                  <a16:creationId xmlns:a16="http://schemas.microsoft.com/office/drawing/2014/main" xmlns="" id="{3F9B1096-E242-435A-99B9-8C0CE472586E}"/>
                </a:ext>
              </a:extLst>
            </p:cNvPr>
            <p:cNvSpPr>
              <a:spLocks/>
            </p:cNvSpPr>
            <p:nvPr/>
          </p:nvSpPr>
          <p:spPr bwMode="auto">
            <a:xfrm>
              <a:off x="8180" y="1003"/>
              <a:ext cx="726" cy="900"/>
            </a:xfrm>
            <a:custGeom>
              <a:avLst/>
              <a:gdLst>
                <a:gd name="T0" fmla="+- 0 8786 8180"/>
                <a:gd name="T1" fmla="*/ T0 w 726"/>
                <a:gd name="T2" fmla="+- 0 1044 1003"/>
                <a:gd name="T3" fmla="*/ 1044 h 900"/>
                <a:gd name="T4" fmla="+- 0 8791 8180"/>
                <a:gd name="T5" fmla="*/ T4 w 726"/>
                <a:gd name="T6" fmla="+- 0 1003 1003"/>
                <a:gd name="T7" fmla="*/ 1003 h 900"/>
                <a:gd name="T8" fmla="+- 0 8866 8180"/>
                <a:gd name="T9" fmla="*/ T8 w 726"/>
                <a:gd name="T10" fmla="+- 0 1073 1003"/>
                <a:gd name="T11" fmla="*/ 1073 h 900"/>
                <a:gd name="T12" fmla="+- 0 8460 8180"/>
                <a:gd name="T13" fmla="*/ T12 w 726"/>
                <a:gd name="T14" fmla="+- 0 1898 1003"/>
                <a:gd name="T15" fmla="*/ 1898 h 900"/>
                <a:gd name="T16" fmla="+- 0 8352 8180"/>
                <a:gd name="T17" fmla="*/ T16 w 726"/>
                <a:gd name="T18" fmla="+- 0 1821 1003"/>
                <a:gd name="T19" fmla="*/ 1821 h 900"/>
                <a:gd name="T20" fmla="+- 0 8254 8180"/>
                <a:gd name="T21" fmla="*/ T20 w 726"/>
                <a:gd name="T22" fmla="+- 0 1610 1003"/>
                <a:gd name="T23" fmla="*/ 1610 h 900"/>
                <a:gd name="T24" fmla="+- 0 8202 8180"/>
                <a:gd name="T25" fmla="*/ T24 w 726"/>
                <a:gd name="T26" fmla="+- 0 1594 1003"/>
                <a:gd name="T27" fmla="*/ 1594 h 900"/>
                <a:gd name="T28" fmla="+- 0 8181 8180"/>
                <a:gd name="T29" fmla="*/ T28 w 726"/>
                <a:gd name="T30" fmla="+- 0 1536 1003"/>
                <a:gd name="T31" fmla="*/ 1536 h 900"/>
                <a:gd name="T32" fmla="+- 0 8331 8180"/>
                <a:gd name="T33" fmla="*/ T32 w 726"/>
                <a:gd name="T34" fmla="+- 0 1152 1003"/>
                <a:gd name="T35" fmla="*/ 1152 h 900"/>
                <a:gd name="T36" fmla="+- 0 8590 8180"/>
                <a:gd name="T37" fmla="*/ T36 w 726"/>
                <a:gd name="T38" fmla="+- 0 1051 1003"/>
                <a:gd name="T39" fmla="*/ 1051 h 900"/>
                <a:gd name="T40" fmla="+- 0 8587 8180"/>
                <a:gd name="T41" fmla="*/ T40 w 726"/>
                <a:gd name="T42" fmla="+- 0 1092 1003"/>
                <a:gd name="T43" fmla="*/ 1092 h 900"/>
                <a:gd name="T44" fmla="+- 0 8332 8180"/>
                <a:gd name="T45" fmla="*/ T44 w 726"/>
                <a:gd name="T46" fmla="+- 0 1220 1003"/>
                <a:gd name="T47" fmla="*/ 1220 h 900"/>
                <a:gd name="T48" fmla="+- 0 8218 8180"/>
                <a:gd name="T49" fmla="*/ T48 w 726"/>
                <a:gd name="T50" fmla="+- 0 1546 1003"/>
                <a:gd name="T51" fmla="*/ 1546 h 900"/>
                <a:gd name="T52" fmla="+- 0 8239 8180"/>
                <a:gd name="T53" fmla="*/ T52 w 726"/>
                <a:gd name="T54" fmla="+- 0 1570 1003"/>
                <a:gd name="T55" fmla="*/ 1570 h 900"/>
                <a:gd name="T56" fmla="+- 0 8304 8180"/>
                <a:gd name="T57" fmla="*/ T56 w 726"/>
                <a:gd name="T58" fmla="+- 0 1718 1003"/>
                <a:gd name="T59" fmla="*/ 1718 h 900"/>
                <a:gd name="T60" fmla="+- 0 8484 8180"/>
                <a:gd name="T61" fmla="*/ T60 w 726"/>
                <a:gd name="T62" fmla="+- 0 1793 1003"/>
                <a:gd name="T63" fmla="*/ 1793 h 900"/>
                <a:gd name="T64" fmla="+- 0 8482 8180"/>
                <a:gd name="T65" fmla="*/ T64 w 726"/>
                <a:gd name="T66" fmla="+- 0 1903 1003"/>
                <a:gd name="T67" fmla="*/ 1903 h 900"/>
                <a:gd name="T68" fmla="+- 0 8868 8180"/>
                <a:gd name="T69" fmla="*/ T68 w 726"/>
                <a:gd name="T70" fmla="+- 0 1121 1003"/>
                <a:gd name="T71" fmla="*/ 1121 h 900"/>
                <a:gd name="T72" fmla="+- 0 8906 8180"/>
                <a:gd name="T73" fmla="*/ T72 w 726"/>
                <a:gd name="T74" fmla="+- 0 1118 1003"/>
                <a:gd name="T75" fmla="*/ 1118 h 900"/>
                <a:gd name="T76" fmla="+- 0 8688 8180"/>
                <a:gd name="T77" fmla="*/ T76 w 726"/>
                <a:gd name="T78" fmla="+- 0 1188 1003"/>
                <a:gd name="T79" fmla="*/ 1188 h 900"/>
                <a:gd name="T80" fmla="+- 0 8626 8180"/>
                <a:gd name="T81" fmla="*/ T80 w 726"/>
                <a:gd name="T82" fmla="+- 0 1099 1003"/>
                <a:gd name="T83" fmla="*/ 1099 h 900"/>
                <a:gd name="T84" fmla="+- 0 8760 8180"/>
                <a:gd name="T85" fmla="*/ T84 w 726"/>
                <a:gd name="T86" fmla="+- 0 1123 1003"/>
                <a:gd name="T87" fmla="*/ 1123 h 900"/>
                <a:gd name="T88" fmla="+- 0 8684 8180"/>
                <a:gd name="T89" fmla="*/ T88 w 726"/>
                <a:gd name="T90" fmla="+- 0 1516 1003"/>
                <a:gd name="T91" fmla="*/ 1516 h 900"/>
                <a:gd name="T92" fmla="+- 0 8425 8180"/>
                <a:gd name="T93" fmla="*/ T92 w 726"/>
                <a:gd name="T94" fmla="+- 0 1205 1003"/>
                <a:gd name="T95" fmla="*/ 1205 h 900"/>
                <a:gd name="T96" fmla="+- 0 8577 8180"/>
                <a:gd name="T97" fmla="*/ T96 w 726"/>
                <a:gd name="T98" fmla="+- 0 1144 1003"/>
                <a:gd name="T99" fmla="*/ 1144 h 900"/>
                <a:gd name="T100" fmla="+- 0 8616 8180"/>
                <a:gd name="T101" fmla="*/ T100 w 726"/>
                <a:gd name="T102" fmla="+- 0 1306 1003"/>
                <a:gd name="T103" fmla="*/ 1306 h 900"/>
                <a:gd name="T104" fmla="+- 0 8618 8180"/>
                <a:gd name="T105" fmla="*/ T104 w 726"/>
                <a:gd name="T106" fmla="+- 0 1339 1003"/>
                <a:gd name="T107" fmla="*/ 1339 h 900"/>
                <a:gd name="T108" fmla="+- 0 8772 8180"/>
                <a:gd name="T109" fmla="*/ T108 w 726"/>
                <a:gd name="T110" fmla="+- 0 1419 1003"/>
                <a:gd name="T111" fmla="*/ 1419 h 900"/>
                <a:gd name="T112" fmla="+- 0 8818 8180"/>
                <a:gd name="T113" fmla="*/ T112 w 726"/>
                <a:gd name="T114" fmla="+- 0 1901 1003"/>
                <a:gd name="T115" fmla="*/ 1901 h 900"/>
                <a:gd name="T116" fmla="+- 0 8768 8180"/>
                <a:gd name="T117" fmla="*/ T116 w 726"/>
                <a:gd name="T118" fmla="+- 0 1810 1003"/>
                <a:gd name="T119" fmla="*/ 1810 h 900"/>
                <a:gd name="T120" fmla="+- 0 8780 8180"/>
                <a:gd name="T121" fmla="*/ T120 w 726"/>
                <a:gd name="T122" fmla="+- 0 1550 1003"/>
                <a:gd name="T123" fmla="*/ 1550 h 900"/>
                <a:gd name="T124" fmla="+- 0 8823 8180"/>
                <a:gd name="T125" fmla="*/ T124 w 726"/>
                <a:gd name="T126" fmla="+- 0 1415 1003"/>
                <a:gd name="T127" fmla="*/ 1415 h 900"/>
                <a:gd name="T128" fmla="+- 0 8827 8180"/>
                <a:gd name="T129" fmla="*/ T128 w 726"/>
                <a:gd name="T130" fmla="+- 0 1332 1003"/>
                <a:gd name="T131" fmla="*/ 1332 h 900"/>
                <a:gd name="T132" fmla="+- 0 8791 8180"/>
                <a:gd name="T133" fmla="*/ T132 w 726"/>
                <a:gd name="T134" fmla="+- 0 1222 1003"/>
                <a:gd name="T135" fmla="*/ 1222 h 900"/>
                <a:gd name="T136" fmla="+- 0 8820 8180"/>
                <a:gd name="T137" fmla="*/ T136 w 726"/>
                <a:gd name="T138" fmla="+- 0 1188 1003"/>
                <a:gd name="T139" fmla="*/ 1188 h 900"/>
                <a:gd name="T140" fmla="+- 0 8863 8180"/>
                <a:gd name="T141" fmla="*/ T140 w 726"/>
                <a:gd name="T142" fmla="+- 0 1294 1003"/>
                <a:gd name="T143" fmla="*/ 1294 h 900"/>
                <a:gd name="T144" fmla="+- 0 8863 8180"/>
                <a:gd name="T145" fmla="*/ T144 w 726"/>
                <a:gd name="T146" fmla="+- 0 1423 1003"/>
                <a:gd name="T147" fmla="*/ 1423 h 900"/>
                <a:gd name="T148" fmla="+- 0 8842 8180"/>
                <a:gd name="T149" fmla="*/ T148 w 726"/>
                <a:gd name="T150" fmla="+- 0 1498 1003"/>
                <a:gd name="T151" fmla="*/ 1498 h 900"/>
                <a:gd name="T152" fmla="+- 0 8807 8180"/>
                <a:gd name="T153" fmla="*/ T152 w 726"/>
                <a:gd name="T154" fmla="+- 0 1799 1003"/>
                <a:gd name="T155" fmla="*/ 1799 h 900"/>
                <a:gd name="T156" fmla="+- 0 8825 8180"/>
                <a:gd name="T157" fmla="*/ T156 w 726"/>
                <a:gd name="T158" fmla="+- 0 1896 1003"/>
                <a:gd name="T159" fmla="*/ 1896 h 900"/>
                <a:gd name="T160" fmla="+- 0 8635 8180"/>
                <a:gd name="T161" fmla="*/ T160 w 726"/>
                <a:gd name="T162" fmla="+- 0 1342 1003"/>
                <a:gd name="T163" fmla="*/ 1342 h 900"/>
                <a:gd name="T164" fmla="+- 0 8731 8180"/>
                <a:gd name="T165" fmla="*/ T164 w 726"/>
                <a:gd name="T166" fmla="+- 0 1255 1003"/>
                <a:gd name="T167" fmla="*/ 1255 h 900"/>
                <a:gd name="T168" fmla="+- 0 8771 8180"/>
                <a:gd name="T169" fmla="*/ T168 w 726"/>
                <a:gd name="T170" fmla="+- 0 1342 1003"/>
                <a:gd name="T171" fmla="*/ 1342 h 900"/>
                <a:gd name="T172" fmla="+- 0 8351 8180"/>
                <a:gd name="T173" fmla="*/ T172 w 726"/>
                <a:gd name="T174" fmla="+- 0 1469 1003"/>
                <a:gd name="T175" fmla="*/ 1469 h 900"/>
                <a:gd name="T176" fmla="+- 0 8375 8180"/>
                <a:gd name="T177" fmla="*/ T176 w 726"/>
                <a:gd name="T178" fmla="+- 0 1410 1003"/>
                <a:gd name="T179" fmla="*/ 1410 h 900"/>
                <a:gd name="T180" fmla="+- 0 8433 8180"/>
                <a:gd name="T181" fmla="*/ T180 w 726"/>
                <a:gd name="T182" fmla="+- 0 1435 1003"/>
                <a:gd name="T183" fmla="*/ 1435 h 900"/>
                <a:gd name="T184" fmla="+- 0 8410 8180"/>
                <a:gd name="T185" fmla="*/ T184 w 726"/>
                <a:gd name="T186" fmla="+- 0 1492 1003"/>
                <a:gd name="T187" fmla="*/ 1492 h 900"/>
                <a:gd name="T188" fmla="+- 0 8474 8180"/>
                <a:gd name="T189" fmla="*/ T188 w 726"/>
                <a:gd name="T190" fmla="+- 0 1790 1003"/>
                <a:gd name="T191" fmla="*/ 1790 h 9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</a:cxnLst>
              <a:rect l="0" t="0" r="r" b="b"/>
              <a:pathLst>
                <a:path w="726" h="900">
                  <a:moveTo>
                    <a:pt x="632" y="120"/>
                  </a:moveTo>
                  <a:lnTo>
                    <a:pt x="580" y="120"/>
                  </a:lnTo>
                  <a:lnTo>
                    <a:pt x="666" y="41"/>
                  </a:lnTo>
                  <a:lnTo>
                    <a:pt x="606" y="41"/>
                  </a:lnTo>
                  <a:lnTo>
                    <a:pt x="597" y="29"/>
                  </a:lnTo>
                  <a:lnTo>
                    <a:pt x="599" y="17"/>
                  </a:lnTo>
                  <a:lnTo>
                    <a:pt x="602" y="7"/>
                  </a:lnTo>
                  <a:lnTo>
                    <a:pt x="611" y="0"/>
                  </a:lnTo>
                  <a:lnTo>
                    <a:pt x="717" y="0"/>
                  </a:lnTo>
                  <a:lnTo>
                    <a:pt x="726" y="10"/>
                  </a:lnTo>
                  <a:lnTo>
                    <a:pt x="726" y="70"/>
                  </a:lnTo>
                  <a:lnTo>
                    <a:pt x="686" y="70"/>
                  </a:lnTo>
                  <a:lnTo>
                    <a:pt x="632" y="120"/>
                  </a:lnTo>
                  <a:close/>
                  <a:moveTo>
                    <a:pt x="302" y="900"/>
                  </a:moveTo>
                  <a:lnTo>
                    <a:pt x="290" y="898"/>
                  </a:lnTo>
                  <a:lnTo>
                    <a:pt x="280" y="895"/>
                  </a:lnTo>
                  <a:lnTo>
                    <a:pt x="273" y="886"/>
                  </a:lnTo>
                  <a:lnTo>
                    <a:pt x="273" y="831"/>
                  </a:lnTo>
                  <a:lnTo>
                    <a:pt x="234" y="831"/>
                  </a:lnTo>
                  <a:lnTo>
                    <a:pt x="172" y="818"/>
                  </a:lnTo>
                  <a:lnTo>
                    <a:pt x="121" y="782"/>
                  </a:lnTo>
                  <a:lnTo>
                    <a:pt x="86" y="730"/>
                  </a:lnTo>
                  <a:lnTo>
                    <a:pt x="74" y="667"/>
                  </a:lnTo>
                  <a:lnTo>
                    <a:pt x="74" y="607"/>
                  </a:lnTo>
                  <a:lnTo>
                    <a:pt x="66" y="607"/>
                  </a:lnTo>
                  <a:lnTo>
                    <a:pt x="49" y="606"/>
                  </a:lnTo>
                  <a:lnTo>
                    <a:pt x="34" y="600"/>
                  </a:lnTo>
                  <a:lnTo>
                    <a:pt x="22" y="591"/>
                  </a:lnTo>
                  <a:lnTo>
                    <a:pt x="11" y="579"/>
                  </a:lnTo>
                  <a:lnTo>
                    <a:pt x="4" y="565"/>
                  </a:lnTo>
                  <a:lnTo>
                    <a:pt x="0" y="549"/>
                  </a:lnTo>
                  <a:lnTo>
                    <a:pt x="1" y="533"/>
                  </a:lnTo>
                  <a:lnTo>
                    <a:pt x="4" y="519"/>
                  </a:lnTo>
                  <a:lnTo>
                    <a:pt x="83" y="276"/>
                  </a:lnTo>
                  <a:lnTo>
                    <a:pt x="110" y="208"/>
                  </a:lnTo>
                  <a:lnTo>
                    <a:pt x="151" y="149"/>
                  </a:lnTo>
                  <a:lnTo>
                    <a:pt x="204" y="103"/>
                  </a:lnTo>
                  <a:lnTo>
                    <a:pt x="266" y="69"/>
                  </a:lnTo>
                  <a:lnTo>
                    <a:pt x="336" y="51"/>
                  </a:lnTo>
                  <a:lnTo>
                    <a:pt x="410" y="48"/>
                  </a:lnTo>
                  <a:lnTo>
                    <a:pt x="457" y="57"/>
                  </a:lnTo>
                  <a:lnTo>
                    <a:pt x="502" y="72"/>
                  </a:lnTo>
                  <a:lnTo>
                    <a:pt x="536" y="89"/>
                  </a:lnTo>
                  <a:lnTo>
                    <a:pt x="407" y="89"/>
                  </a:lnTo>
                  <a:lnTo>
                    <a:pt x="330" y="93"/>
                  </a:lnTo>
                  <a:lnTo>
                    <a:pt x="259" y="117"/>
                  </a:lnTo>
                  <a:lnTo>
                    <a:pt x="199" y="160"/>
                  </a:lnTo>
                  <a:lnTo>
                    <a:pt x="152" y="217"/>
                  </a:lnTo>
                  <a:lnTo>
                    <a:pt x="122" y="288"/>
                  </a:lnTo>
                  <a:lnTo>
                    <a:pt x="122" y="291"/>
                  </a:lnTo>
                  <a:lnTo>
                    <a:pt x="40" y="533"/>
                  </a:lnTo>
                  <a:lnTo>
                    <a:pt x="38" y="543"/>
                  </a:lnTo>
                  <a:lnTo>
                    <a:pt x="40" y="555"/>
                  </a:lnTo>
                  <a:lnTo>
                    <a:pt x="47" y="562"/>
                  </a:lnTo>
                  <a:lnTo>
                    <a:pt x="52" y="564"/>
                  </a:lnTo>
                  <a:lnTo>
                    <a:pt x="59" y="567"/>
                  </a:lnTo>
                  <a:lnTo>
                    <a:pt x="105" y="567"/>
                  </a:lnTo>
                  <a:lnTo>
                    <a:pt x="114" y="576"/>
                  </a:lnTo>
                  <a:lnTo>
                    <a:pt x="114" y="667"/>
                  </a:lnTo>
                  <a:lnTo>
                    <a:pt x="124" y="715"/>
                  </a:lnTo>
                  <a:lnTo>
                    <a:pt x="149" y="754"/>
                  </a:lnTo>
                  <a:lnTo>
                    <a:pt x="187" y="780"/>
                  </a:lnTo>
                  <a:lnTo>
                    <a:pt x="234" y="790"/>
                  </a:lnTo>
                  <a:lnTo>
                    <a:pt x="304" y="790"/>
                  </a:lnTo>
                  <a:lnTo>
                    <a:pt x="311" y="797"/>
                  </a:lnTo>
                  <a:lnTo>
                    <a:pt x="314" y="804"/>
                  </a:lnTo>
                  <a:lnTo>
                    <a:pt x="314" y="888"/>
                  </a:lnTo>
                  <a:lnTo>
                    <a:pt x="302" y="900"/>
                  </a:lnTo>
                  <a:close/>
                  <a:moveTo>
                    <a:pt x="702" y="130"/>
                  </a:moveTo>
                  <a:lnTo>
                    <a:pt x="695" y="127"/>
                  </a:lnTo>
                  <a:lnTo>
                    <a:pt x="690" y="120"/>
                  </a:lnTo>
                  <a:lnTo>
                    <a:pt x="688" y="118"/>
                  </a:lnTo>
                  <a:lnTo>
                    <a:pt x="686" y="113"/>
                  </a:lnTo>
                  <a:lnTo>
                    <a:pt x="686" y="70"/>
                  </a:lnTo>
                  <a:lnTo>
                    <a:pt x="726" y="70"/>
                  </a:lnTo>
                  <a:lnTo>
                    <a:pt x="726" y="115"/>
                  </a:lnTo>
                  <a:lnTo>
                    <a:pt x="722" y="125"/>
                  </a:lnTo>
                  <a:lnTo>
                    <a:pt x="702" y="130"/>
                  </a:lnTo>
                  <a:close/>
                  <a:moveTo>
                    <a:pt x="562" y="185"/>
                  </a:moveTo>
                  <a:lnTo>
                    <a:pt x="508" y="185"/>
                  </a:lnTo>
                  <a:lnTo>
                    <a:pt x="549" y="147"/>
                  </a:lnTo>
                  <a:lnTo>
                    <a:pt x="518" y="125"/>
                  </a:lnTo>
                  <a:lnTo>
                    <a:pt x="483" y="108"/>
                  </a:lnTo>
                  <a:lnTo>
                    <a:pt x="446" y="96"/>
                  </a:lnTo>
                  <a:lnTo>
                    <a:pt x="407" y="89"/>
                  </a:lnTo>
                  <a:lnTo>
                    <a:pt x="536" y="89"/>
                  </a:lnTo>
                  <a:lnTo>
                    <a:pt x="543" y="93"/>
                  </a:lnTo>
                  <a:lnTo>
                    <a:pt x="580" y="120"/>
                  </a:lnTo>
                  <a:lnTo>
                    <a:pt x="632" y="120"/>
                  </a:lnTo>
                  <a:lnTo>
                    <a:pt x="562" y="185"/>
                  </a:lnTo>
                  <a:close/>
                  <a:moveTo>
                    <a:pt x="532" y="515"/>
                  </a:moveTo>
                  <a:lnTo>
                    <a:pt x="504" y="513"/>
                  </a:lnTo>
                  <a:lnTo>
                    <a:pt x="479" y="497"/>
                  </a:lnTo>
                  <a:lnTo>
                    <a:pt x="258" y="255"/>
                  </a:lnTo>
                  <a:lnTo>
                    <a:pt x="245" y="229"/>
                  </a:lnTo>
                  <a:lnTo>
                    <a:pt x="245" y="202"/>
                  </a:lnTo>
                  <a:lnTo>
                    <a:pt x="256" y="178"/>
                  </a:lnTo>
                  <a:lnTo>
                    <a:pt x="278" y="161"/>
                  </a:lnTo>
                  <a:lnTo>
                    <a:pt x="337" y="144"/>
                  </a:lnTo>
                  <a:lnTo>
                    <a:pt x="397" y="141"/>
                  </a:lnTo>
                  <a:lnTo>
                    <a:pt x="455" y="155"/>
                  </a:lnTo>
                  <a:lnTo>
                    <a:pt x="508" y="185"/>
                  </a:lnTo>
                  <a:lnTo>
                    <a:pt x="562" y="185"/>
                  </a:lnTo>
                  <a:lnTo>
                    <a:pt x="436" y="303"/>
                  </a:lnTo>
                  <a:lnTo>
                    <a:pt x="426" y="310"/>
                  </a:lnTo>
                  <a:lnTo>
                    <a:pt x="426" y="322"/>
                  </a:lnTo>
                  <a:lnTo>
                    <a:pt x="434" y="331"/>
                  </a:lnTo>
                  <a:lnTo>
                    <a:pt x="438" y="336"/>
                  </a:lnTo>
                  <a:lnTo>
                    <a:pt x="443" y="339"/>
                  </a:lnTo>
                  <a:lnTo>
                    <a:pt x="591" y="339"/>
                  </a:lnTo>
                  <a:lnTo>
                    <a:pt x="594" y="359"/>
                  </a:lnTo>
                  <a:lnTo>
                    <a:pt x="592" y="416"/>
                  </a:lnTo>
                  <a:lnTo>
                    <a:pt x="575" y="480"/>
                  </a:lnTo>
                  <a:lnTo>
                    <a:pt x="557" y="503"/>
                  </a:lnTo>
                  <a:lnTo>
                    <a:pt x="532" y="515"/>
                  </a:lnTo>
                  <a:close/>
                  <a:moveTo>
                    <a:pt x="638" y="898"/>
                  </a:moveTo>
                  <a:lnTo>
                    <a:pt x="623" y="898"/>
                  </a:lnTo>
                  <a:lnTo>
                    <a:pt x="616" y="893"/>
                  </a:lnTo>
                  <a:lnTo>
                    <a:pt x="614" y="886"/>
                  </a:lnTo>
                  <a:lnTo>
                    <a:pt x="588" y="807"/>
                  </a:lnTo>
                  <a:lnTo>
                    <a:pt x="576" y="727"/>
                  </a:lnTo>
                  <a:lnTo>
                    <a:pt x="578" y="648"/>
                  </a:lnTo>
                  <a:lnTo>
                    <a:pt x="594" y="569"/>
                  </a:lnTo>
                  <a:lnTo>
                    <a:pt x="600" y="547"/>
                  </a:lnTo>
                  <a:lnTo>
                    <a:pt x="607" y="526"/>
                  </a:lnTo>
                  <a:lnTo>
                    <a:pt x="614" y="504"/>
                  </a:lnTo>
                  <a:lnTo>
                    <a:pt x="635" y="439"/>
                  </a:lnTo>
                  <a:lnTo>
                    <a:pt x="643" y="412"/>
                  </a:lnTo>
                  <a:lnTo>
                    <a:pt x="647" y="385"/>
                  </a:lnTo>
                  <a:lnTo>
                    <a:pt x="649" y="359"/>
                  </a:lnTo>
                  <a:lnTo>
                    <a:pt x="649" y="357"/>
                  </a:lnTo>
                  <a:lnTo>
                    <a:pt x="647" y="329"/>
                  </a:lnTo>
                  <a:lnTo>
                    <a:pt x="643" y="299"/>
                  </a:lnTo>
                  <a:lnTo>
                    <a:pt x="635" y="270"/>
                  </a:lnTo>
                  <a:lnTo>
                    <a:pt x="625" y="243"/>
                  </a:lnTo>
                  <a:lnTo>
                    <a:pt x="611" y="219"/>
                  </a:lnTo>
                  <a:lnTo>
                    <a:pt x="606" y="209"/>
                  </a:lnTo>
                  <a:lnTo>
                    <a:pt x="606" y="199"/>
                  </a:lnTo>
                  <a:lnTo>
                    <a:pt x="623" y="183"/>
                  </a:lnTo>
                  <a:lnTo>
                    <a:pt x="640" y="185"/>
                  </a:lnTo>
                  <a:lnTo>
                    <a:pt x="645" y="197"/>
                  </a:lnTo>
                  <a:lnTo>
                    <a:pt x="661" y="227"/>
                  </a:lnTo>
                  <a:lnTo>
                    <a:pt x="674" y="258"/>
                  </a:lnTo>
                  <a:lnTo>
                    <a:pt x="683" y="291"/>
                  </a:lnTo>
                  <a:lnTo>
                    <a:pt x="688" y="324"/>
                  </a:lnTo>
                  <a:lnTo>
                    <a:pt x="690" y="357"/>
                  </a:lnTo>
                  <a:lnTo>
                    <a:pt x="688" y="389"/>
                  </a:lnTo>
                  <a:lnTo>
                    <a:pt x="683" y="420"/>
                  </a:lnTo>
                  <a:lnTo>
                    <a:pt x="674" y="451"/>
                  </a:lnTo>
                  <a:lnTo>
                    <a:pt x="670" y="462"/>
                  </a:lnTo>
                  <a:lnTo>
                    <a:pt x="665" y="484"/>
                  </a:lnTo>
                  <a:lnTo>
                    <a:pt x="662" y="495"/>
                  </a:lnTo>
                  <a:lnTo>
                    <a:pt x="633" y="581"/>
                  </a:lnTo>
                  <a:lnTo>
                    <a:pt x="618" y="651"/>
                  </a:lnTo>
                  <a:lnTo>
                    <a:pt x="616" y="724"/>
                  </a:lnTo>
                  <a:lnTo>
                    <a:pt x="627" y="796"/>
                  </a:lnTo>
                  <a:lnTo>
                    <a:pt x="650" y="867"/>
                  </a:lnTo>
                  <a:lnTo>
                    <a:pt x="654" y="876"/>
                  </a:lnTo>
                  <a:lnTo>
                    <a:pt x="652" y="888"/>
                  </a:lnTo>
                  <a:lnTo>
                    <a:pt x="645" y="893"/>
                  </a:lnTo>
                  <a:lnTo>
                    <a:pt x="640" y="895"/>
                  </a:lnTo>
                  <a:lnTo>
                    <a:pt x="638" y="898"/>
                  </a:lnTo>
                  <a:close/>
                  <a:moveTo>
                    <a:pt x="591" y="339"/>
                  </a:moveTo>
                  <a:lnTo>
                    <a:pt x="455" y="339"/>
                  </a:lnTo>
                  <a:lnTo>
                    <a:pt x="460" y="336"/>
                  </a:lnTo>
                  <a:lnTo>
                    <a:pt x="462" y="331"/>
                  </a:lnTo>
                  <a:lnTo>
                    <a:pt x="542" y="259"/>
                  </a:lnTo>
                  <a:lnTo>
                    <a:pt x="551" y="252"/>
                  </a:lnTo>
                  <a:lnTo>
                    <a:pt x="563" y="255"/>
                  </a:lnTo>
                  <a:lnTo>
                    <a:pt x="570" y="264"/>
                  </a:lnTo>
                  <a:lnTo>
                    <a:pt x="586" y="308"/>
                  </a:lnTo>
                  <a:lnTo>
                    <a:pt x="591" y="339"/>
                  </a:lnTo>
                  <a:close/>
                  <a:moveTo>
                    <a:pt x="213" y="492"/>
                  </a:moveTo>
                  <a:lnTo>
                    <a:pt x="195" y="489"/>
                  </a:lnTo>
                  <a:lnTo>
                    <a:pt x="180" y="480"/>
                  </a:lnTo>
                  <a:lnTo>
                    <a:pt x="171" y="466"/>
                  </a:lnTo>
                  <a:lnTo>
                    <a:pt x="167" y="449"/>
                  </a:lnTo>
                  <a:lnTo>
                    <a:pt x="171" y="432"/>
                  </a:lnTo>
                  <a:lnTo>
                    <a:pt x="180" y="417"/>
                  </a:lnTo>
                  <a:lnTo>
                    <a:pt x="195" y="407"/>
                  </a:lnTo>
                  <a:lnTo>
                    <a:pt x="213" y="403"/>
                  </a:lnTo>
                  <a:lnTo>
                    <a:pt x="230" y="407"/>
                  </a:lnTo>
                  <a:lnTo>
                    <a:pt x="243" y="417"/>
                  </a:lnTo>
                  <a:lnTo>
                    <a:pt x="253" y="432"/>
                  </a:lnTo>
                  <a:lnTo>
                    <a:pt x="256" y="449"/>
                  </a:lnTo>
                  <a:lnTo>
                    <a:pt x="253" y="466"/>
                  </a:lnTo>
                  <a:lnTo>
                    <a:pt x="243" y="480"/>
                  </a:lnTo>
                  <a:lnTo>
                    <a:pt x="230" y="489"/>
                  </a:lnTo>
                  <a:lnTo>
                    <a:pt x="213" y="492"/>
                  </a:lnTo>
                  <a:close/>
                  <a:moveTo>
                    <a:pt x="304" y="790"/>
                  </a:moveTo>
                  <a:lnTo>
                    <a:pt x="234" y="790"/>
                  </a:lnTo>
                  <a:lnTo>
                    <a:pt x="294" y="787"/>
                  </a:lnTo>
                  <a:lnTo>
                    <a:pt x="299" y="787"/>
                  </a:lnTo>
                  <a:lnTo>
                    <a:pt x="304" y="79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42" name="AutoShape 1206">
              <a:extLst>
                <a:ext uri="{FF2B5EF4-FFF2-40B4-BE49-F238E27FC236}">
                  <a16:creationId xmlns:a16="http://schemas.microsoft.com/office/drawing/2014/main" xmlns="" id="{C139C121-00BC-41C8-8576-5B868D99E23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9" y="0"/>
              <a:ext cx="3430" cy="2792"/>
            </a:xfrm>
            <a:custGeom>
              <a:avLst/>
              <a:gdLst>
                <a:gd name="T0" fmla="+- 0 6790 6790"/>
                <a:gd name="T1" fmla="*/ T0 w 3430"/>
                <a:gd name="T2" fmla="*/ 1068 h 2792"/>
                <a:gd name="T3" fmla="+- 0 6835 6790"/>
                <a:gd name="T4" fmla="*/ T3 w 3430"/>
                <a:gd name="T5" fmla="*/ 842 h 2792"/>
                <a:gd name="T6" fmla="+- 0 6835 6790"/>
                <a:gd name="T7" fmla="*/ T6 w 3430"/>
                <a:gd name="T8" fmla="*/ 528 h 2792"/>
                <a:gd name="T9" fmla="+- 0 6838 6790"/>
                <a:gd name="T10" fmla="*/ T9 w 3430"/>
                <a:gd name="T11" fmla="*/ 355 h 2792"/>
                <a:gd name="T12" fmla="+- 0 6859 6790"/>
                <a:gd name="T13" fmla="*/ T12 w 3430"/>
                <a:gd name="T14" fmla="*/ 182 h 2792"/>
                <a:gd name="T15" fmla="+- 0 6931 6790"/>
                <a:gd name="T16" fmla="*/ T15 w 3430"/>
                <a:gd name="T17" fmla="*/ 163 h 2792"/>
                <a:gd name="T18" fmla="+- 0 7027 6790"/>
                <a:gd name="T19" fmla="*/ T18 w 3430"/>
                <a:gd name="T20" fmla="*/ 89 h 2792"/>
                <a:gd name="T21" fmla="+- 0 7116 6790"/>
                <a:gd name="T22" fmla="*/ T21 w 3430"/>
                <a:gd name="T23" fmla="*/ 7 h 2792"/>
                <a:gd name="T24" fmla="+- 0 7128 6790"/>
                <a:gd name="T25" fmla="*/ T24 w 3430"/>
                <a:gd name="T26" fmla="*/ 53 h 2792"/>
                <a:gd name="T27" fmla="+- 0 7373 6790"/>
                <a:gd name="T28" fmla="*/ T27 w 3430"/>
                <a:gd name="T29" fmla="*/ 46 h 2792"/>
                <a:gd name="T30" fmla="+- 0 7598 6790"/>
                <a:gd name="T31" fmla="*/ T30 w 3430"/>
                <a:gd name="T32" fmla="*/ 0 h 2792"/>
                <a:gd name="T33" fmla="+- 0 8093 6790"/>
                <a:gd name="T34" fmla="*/ T33 w 3430"/>
                <a:gd name="T35" fmla="*/ 46 h 2792"/>
                <a:gd name="T36" fmla="+- 0 8273 6790"/>
                <a:gd name="T37" fmla="*/ T36 w 3430"/>
                <a:gd name="T38" fmla="*/ 0 h 2792"/>
                <a:gd name="T39" fmla="+- 0 8498 6790"/>
                <a:gd name="T40" fmla="*/ T39 w 3430"/>
                <a:gd name="T41" fmla="*/ 46 h 2792"/>
                <a:gd name="T42" fmla="+- 0 8813 6790"/>
                <a:gd name="T43" fmla="*/ T42 w 3430"/>
                <a:gd name="T44" fmla="*/ 46 h 2792"/>
                <a:gd name="T45" fmla="+- 0 9038 6790"/>
                <a:gd name="T46" fmla="*/ T45 w 3430"/>
                <a:gd name="T47" fmla="*/ 0 h 2792"/>
                <a:gd name="T48" fmla="+- 0 9533 6790"/>
                <a:gd name="T49" fmla="*/ T48 w 3430"/>
                <a:gd name="T50" fmla="*/ 46 h 2792"/>
                <a:gd name="T51" fmla="+- 0 9713 6790"/>
                <a:gd name="T52" fmla="*/ T51 w 3430"/>
                <a:gd name="T53" fmla="*/ 0 h 2792"/>
                <a:gd name="T54" fmla="+- 0 9828 6790"/>
                <a:gd name="T55" fmla="*/ T54 w 3430"/>
                <a:gd name="T56" fmla="*/ 0 h 2792"/>
                <a:gd name="T57" fmla="+- 0 9950 6790"/>
                <a:gd name="T58" fmla="*/ T57 w 3430"/>
                <a:gd name="T59" fmla="*/ 74 h 2792"/>
                <a:gd name="T60" fmla="+- 0 10142 6790"/>
                <a:gd name="T61" fmla="*/ T60 w 3430"/>
                <a:gd name="T62" fmla="*/ 262 h 2792"/>
                <a:gd name="T63" fmla="+- 0 10169 6790"/>
                <a:gd name="T64" fmla="*/ T63 w 3430"/>
                <a:gd name="T65" fmla="*/ 214 h 2792"/>
                <a:gd name="T66" fmla="+- 0 10162 6790"/>
                <a:gd name="T67" fmla="*/ T66 w 3430"/>
                <a:gd name="T68" fmla="*/ 319 h 2792"/>
                <a:gd name="T69" fmla="+- 0 10217 6790"/>
                <a:gd name="T70" fmla="*/ T69 w 3430"/>
                <a:gd name="T71" fmla="*/ 370 h 2792"/>
                <a:gd name="T72" fmla="+- 0 10219 6790"/>
                <a:gd name="T73" fmla="*/ T72 w 3430"/>
                <a:gd name="T74" fmla="*/ 785 h 2792"/>
                <a:gd name="T75" fmla="+- 0 10219 6790"/>
                <a:gd name="T76" fmla="*/ T75 w 3430"/>
                <a:gd name="T77" fmla="*/ 830 h 2792"/>
                <a:gd name="T78" fmla="+- 0 10174 6790"/>
                <a:gd name="T79" fmla="*/ T78 w 3430"/>
                <a:gd name="T80" fmla="*/ 1325 h 2792"/>
                <a:gd name="T81" fmla="+- 0 10219 6790"/>
                <a:gd name="T82" fmla="*/ T81 w 3430"/>
                <a:gd name="T83" fmla="*/ 1505 h 2792"/>
                <a:gd name="T84" fmla="+- 0 10174 6790"/>
                <a:gd name="T85" fmla="*/ T84 w 3430"/>
                <a:gd name="T86" fmla="*/ 1730 h 2792"/>
                <a:gd name="T87" fmla="+- 0 10174 6790"/>
                <a:gd name="T88" fmla="*/ T87 w 3430"/>
                <a:gd name="T89" fmla="*/ 1910 h 2792"/>
                <a:gd name="T90" fmla="+- 0 10111 6790"/>
                <a:gd name="T91" fmla="*/ T90 w 3430"/>
                <a:gd name="T92" fmla="*/ 2172 h 2792"/>
                <a:gd name="T93" fmla="+- 0 10130 6790"/>
                <a:gd name="T94" fmla="*/ T93 w 3430"/>
                <a:gd name="T95" fmla="*/ 2220 h 2792"/>
                <a:gd name="T96" fmla="+- 0 10070 6790"/>
                <a:gd name="T97" fmla="*/ T96 w 3430"/>
                <a:gd name="T98" fmla="*/ 2282 h 2792"/>
                <a:gd name="T99" fmla="+- 0 9864 6790"/>
                <a:gd name="T100" fmla="*/ T99 w 3430"/>
                <a:gd name="T101" fmla="*/ 2328 h 2792"/>
                <a:gd name="T102" fmla="+- 0 9890 6790"/>
                <a:gd name="T103" fmla="*/ T102 w 3430"/>
                <a:gd name="T104" fmla="*/ 2369 h 2792"/>
                <a:gd name="T105" fmla="+- 0 9754 6790"/>
                <a:gd name="T106" fmla="*/ T105 w 3430"/>
                <a:gd name="T107" fmla="*/ 2376 h 2792"/>
                <a:gd name="T108" fmla="+- 0 9257 6790"/>
                <a:gd name="T109" fmla="*/ T108 w 3430"/>
                <a:gd name="T110" fmla="*/ 2330 h 2792"/>
                <a:gd name="T111" fmla="+- 0 9034 6790"/>
                <a:gd name="T112" fmla="*/ T111 w 3430"/>
                <a:gd name="T113" fmla="*/ 2376 h 2792"/>
                <a:gd name="T114" fmla="+- 0 8854 6790"/>
                <a:gd name="T115" fmla="*/ T114 w 3430"/>
                <a:gd name="T116" fmla="*/ 2330 h 2792"/>
                <a:gd name="T117" fmla="+- 0 8357 6790"/>
                <a:gd name="T118" fmla="*/ T117 w 3430"/>
                <a:gd name="T119" fmla="*/ 2376 h 2792"/>
                <a:gd name="T120" fmla="+- 0 8220 6790"/>
                <a:gd name="T121" fmla="*/ T120 w 3430"/>
                <a:gd name="T122" fmla="*/ 2330 h 2792"/>
                <a:gd name="T123" fmla="+- 0 8146 6790"/>
                <a:gd name="T124" fmla="*/ T123 w 3430"/>
                <a:gd name="T125" fmla="*/ 2405 h 2792"/>
                <a:gd name="T126" fmla="+- 0 7661 6790"/>
                <a:gd name="T127" fmla="*/ T126 w 3430"/>
                <a:gd name="T128" fmla="*/ 2520 h 2792"/>
                <a:gd name="T129" fmla="+- 0 7505 6790"/>
                <a:gd name="T130" fmla="*/ T129 w 3430"/>
                <a:gd name="T131" fmla="*/ 2618 h 2792"/>
                <a:gd name="T132" fmla="+- 0 7277 6790"/>
                <a:gd name="T133" fmla="*/ T132 w 3430"/>
                <a:gd name="T134" fmla="*/ 2647 h 2792"/>
                <a:gd name="T135" fmla="+- 0 7043 6790"/>
                <a:gd name="T136" fmla="*/ T135 w 3430"/>
                <a:gd name="T137" fmla="*/ 2726 h 2792"/>
                <a:gd name="T138" fmla="+- 0 7078 6790"/>
                <a:gd name="T139" fmla="*/ T138 w 3430"/>
                <a:gd name="T140" fmla="*/ 2714 h 2792"/>
                <a:gd name="T141" fmla="+- 0 7118 6790"/>
                <a:gd name="T142" fmla="*/ T141 w 3430"/>
                <a:gd name="T143" fmla="*/ 2738 h 2792"/>
                <a:gd name="T144" fmla="+- 0 6991 6790"/>
                <a:gd name="T145" fmla="*/ T144 w 3430"/>
                <a:gd name="T146" fmla="*/ 2741 h 2792"/>
                <a:gd name="T147" fmla="+- 0 6991 6790"/>
                <a:gd name="T148" fmla="*/ T147 w 3430"/>
                <a:gd name="T149" fmla="*/ 2743 h 2792"/>
                <a:gd name="T150" fmla="+- 0 7176 6790"/>
                <a:gd name="T151" fmla="*/ T150 w 3430"/>
                <a:gd name="T152" fmla="*/ 2604 h 2792"/>
                <a:gd name="T153" fmla="+- 0 7334 6790"/>
                <a:gd name="T154" fmla="*/ T153 w 3430"/>
                <a:gd name="T155" fmla="*/ 2376 h 2792"/>
                <a:gd name="T156" fmla="+- 0 7334 6790"/>
                <a:gd name="T157" fmla="*/ T156 w 3430"/>
                <a:gd name="T158" fmla="*/ 2376 h 2792"/>
                <a:gd name="T159" fmla="+- 0 7042 6790"/>
                <a:gd name="T160" fmla="*/ T159 w 3430"/>
                <a:gd name="T161" fmla="*/ 2345 h 2792"/>
                <a:gd name="T162" fmla="+- 0 7159 6790"/>
                <a:gd name="T163" fmla="*/ T162 w 3430"/>
                <a:gd name="T164" fmla="*/ 2328 h 2792"/>
                <a:gd name="T165" fmla="+- 0 6907 6790"/>
                <a:gd name="T166" fmla="*/ T165 w 3430"/>
                <a:gd name="T167" fmla="*/ 2184 h 2792"/>
                <a:gd name="T168" fmla="+- 0 6840 6790"/>
                <a:gd name="T169" fmla="*/ T168 w 3430"/>
                <a:gd name="T170" fmla="*/ 2162 h 2792"/>
                <a:gd name="T171" fmla="+- 0 6845 6790"/>
                <a:gd name="T172" fmla="*/ T171 w 3430"/>
                <a:gd name="T173" fmla="*/ 2057 h 2792"/>
                <a:gd name="T174" fmla="+- 0 6835 6790"/>
                <a:gd name="T175" fmla="*/ T174 w 3430"/>
                <a:gd name="T176" fmla="*/ 1855 h 2792"/>
                <a:gd name="T177" fmla="+- 0 6835 6790"/>
                <a:gd name="T178" fmla="*/ T177 w 3430"/>
                <a:gd name="T179" fmla="*/ 1675 h 27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  <a:cxn ang="0">
                  <a:pos x="T136" y="T137"/>
                </a:cxn>
                <a:cxn ang="0">
                  <a:pos x="T139" y="T140"/>
                </a:cxn>
                <a:cxn ang="0">
                  <a:pos x="T142" y="T143"/>
                </a:cxn>
                <a:cxn ang="0">
                  <a:pos x="T145" y="T146"/>
                </a:cxn>
                <a:cxn ang="0">
                  <a:pos x="T148" y="T149"/>
                </a:cxn>
                <a:cxn ang="0">
                  <a:pos x="T151" y="T152"/>
                </a:cxn>
                <a:cxn ang="0">
                  <a:pos x="T154" y="T155"/>
                </a:cxn>
                <a:cxn ang="0">
                  <a:pos x="T157" y="T158"/>
                </a:cxn>
                <a:cxn ang="0">
                  <a:pos x="T160" y="T161"/>
                </a:cxn>
                <a:cxn ang="0">
                  <a:pos x="T163" y="T164"/>
                </a:cxn>
                <a:cxn ang="0">
                  <a:pos x="T166" y="T167"/>
                </a:cxn>
                <a:cxn ang="0">
                  <a:pos x="T169" y="T170"/>
                </a:cxn>
                <a:cxn ang="0">
                  <a:pos x="T172" y="T173"/>
                </a:cxn>
                <a:cxn ang="0">
                  <a:pos x="T175" y="T176"/>
                </a:cxn>
                <a:cxn ang="0">
                  <a:pos x="T178" y="T179"/>
                </a:cxn>
              </a:cxnLst>
              <a:rect l="0" t="0" r="r" b="b"/>
              <a:pathLst>
                <a:path w="3430" h="2792">
                  <a:moveTo>
                    <a:pt x="45" y="1450"/>
                  </a:moveTo>
                  <a:lnTo>
                    <a:pt x="0" y="1450"/>
                  </a:lnTo>
                  <a:lnTo>
                    <a:pt x="0" y="1248"/>
                  </a:lnTo>
                  <a:lnTo>
                    <a:pt x="45" y="1248"/>
                  </a:lnTo>
                  <a:lnTo>
                    <a:pt x="45" y="1450"/>
                  </a:lnTo>
                  <a:close/>
                  <a:moveTo>
                    <a:pt x="45" y="1202"/>
                  </a:moveTo>
                  <a:lnTo>
                    <a:pt x="0" y="1202"/>
                  </a:lnTo>
                  <a:lnTo>
                    <a:pt x="0" y="1068"/>
                  </a:lnTo>
                  <a:lnTo>
                    <a:pt x="45" y="1068"/>
                  </a:lnTo>
                  <a:lnTo>
                    <a:pt x="45" y="1202"/>
                  </a:lnTo>
                  <a:close/>
                  <a:moveTo>
                    <a:pt x="45" y="1022"/>
                  </a:moveTo>
                  <a:lnTo>
                    <a:pt x="0" y="1022"/>
                  </a:lnTo>
                  <a:lnTo>
                    <a:pt x="0" y="888"/>
                  </a:lnTo>
                  <a:lnTo>
                    <a:pt x="45" y="888"/>
                  </a:lnTo>
                  <a:lnTo>
                    <a:pt x="45" y="1022"/>
                  </a:lnTo>
                  <a:close/>
                  <a:moveTo>
                    <a:pt x="45" y="842"/>
                  </a:moveTo>
                  <a:lnTo>
                    <a:pt x="0" y="842"/>
                  </a:lnTo>
                  <a:lnTo>
                    <a:pt x="0" y="708"/>
                  </a:lnTo>
                  <a:lnTo>
                    <a:pt x="45" y="708"/>
                  </a:lnTo>
                  <a:lnTo>
                    <a:pt x="45" y="842"/>
                  </a:lnTo>
                  <a:close/>
                  <a:moveTo>
                    <a:pt x="45" y="662"/>
                  </a:moveTo>
                  <a:lnTo>
                    <a:pt x="0" y="662"/>
                  </a:lnTo>
                  <a:lnTo>
                    <a:pt x="0" y="528"/>
                  </a:lnTo>
                  <a:lnTo>
                    <a:pt x="45" y="528"/>
                  </a:lnTo>
                  <a:lnTo>
                    <a:pt x="45" y="662"/>
                  </a:lnTo>
                  <a:close/>
                  <a:moveTo>
                    <a:pt x="45" y="482"/>
                  </a:moveTo>
                  <a:lnTo>
                    <a:pt x="0" y="482"/>
                  </a:lnTo>
                  <a:lnTo>
                    <a:pt x="0" y="391"/>
                  </a:lnTo>
                  <a:lnTo>
                    <a:pt x="4" y="348"/>
                  </a:lnTo>
                  <a:lnTo>
                    <a:pt x="4" y="343"/>
                  </a:lnTo>
                  <a:lnTo>
                    <a:pt x="50" y="353"/>
                  </a:lnTo>
                  <a:lnTo>
                    <a:pt x="48" y="355"/>
                  </a:lnTo>
                  <a:lnTo>
                    <a:pt x="45" y="372"/>
                  </a:lnTo>
                  <a:lnTo>
                    <a:pt x="45" y="482"/>
                  </a:lnTo>
                  <a:close/>
                  <a:moveTo>
                    <a:pt x="57" y="310"/>
                  </a:moveTo>
                  <a:lnTo>
                    <a:pt x="14" y="298"/>
                  </a:lnTo>
                  <a:lnTo>
                    <a:pt x="16" y="290"/>
                  </a:lnTo>
                  <a:lnTo>
                    <a:pt x="31" y="252"/>
                  </a:lnTo>
                  <a:lnTo>
                    <a:pt x="48" y="216"/>
                  </a:lnTo>
                  <a:lnTo>
                    <a:pt x="69" y="182"/>
                  </a:lnTo>
                  <a:lnTo>
                    <a:pt x="79" y="170"/>
                  </a:lnTo>
                  <a:lnTo>
                    <a:pt x="112" y="197"/>
                  </a:lnTo>
                  <a:lnTo>
                    <a:pt x="108" y="206"/>
                  </a:lnTo>
                  <a:lnTo>
                    <a:pt x="88" y="235"/>
                  </a:lnTo>
                  <a:lnTo>
                    <a:pt x="74" y="266"/>
                  </a:lnTo>
                  <a:lnTo>
                    <a:pt x="60" y="302"/>
                  </a:lnTo>
                  <a:lnTo>
                    <a:pt x="57" y="310"/>
                  </a:lnTo>
                  <a:close/>
                  <a:moveTo>
                    <a:pt x="141" y="163"/>
                  </a:moveTo>
                  <a:lnTo>
                    <a:pt x="108" y="134"/>
                  </a:lnTo>
                  <a:lnTo>
                    <a:pt x="120" y="120"/>
                  </a:lnTo>
                  <a:lnTo>
                    <a:pt x="148" y="94"/>
                  </a:lnTo>
                  <a:lnTo>
                    <a:pt x="180" y="70"/>
                  </a:lnTo>
                  <a:lnTo>
                    <a:pt x="213" y="50"/>
                  </a:lnTo>
                  <a:lnTo>
                    <a:pt x="220" y="46"/>
                  </a:lnTo>
                  <a:lnTo>
                    <a:pt x="240" y="86"/>
                  </a:lnTo>
                  <a:lnTo>
                    <a:pt x="237" y="89"/>
                  </a:lnTo>
                  <a:lnTo>
                    <a:pt x="206" y="106"/>
                  </a:lnTo>
                  <a:lnTo>
                    <a:pt x="177" y="127"/>
                  </a:lnTo>
                  <a:lnTo>
                    <a:pt x="141" y="163"/>
                  </a:lnTo>
                  <a:close/>
                  <a:moveTo>
                    <a:pt x="278" y="70"/>
                  </a:moveTo>
                  <a:lnTo>
                    <a:pt x="264" y="26"/>
                  </a:lnTo>
                  <a:lnTo>
                    <a:pt x="288" y="19"/>
                  </a:lnTo>
                  <a:lnTo>
                    <a:pt x="307" y="12"/>
                  </a:lnTo>
                  <a:lnTo>
                    <a:pt x="326" y="7"/>
                  </a:lnTo>
                  <a:lnTo>
                    <a:pt x="348" y="5"/>
                  </a:lnTo>
                  <a:lnTo>
                    <a:pt x="367" y="2"/>
                  </a:lnTo>
                  <a:lnTo>
                    <a:pt x="388" y="0"/>
                  </a:lnTo>
                  <a:lnTo>
                    <a:pt x="403" y="0"/>
                  </a:lnTo>
                  <a:lnTo>
                    <a:pt x="403" y="46"/>
                  </a:lnTo>
                  <a:lnTo>
                    <a:pt x="374" y="46"/>
                  </a:lnTo>
                  <a:lnTo>
                    <a:pt x="355" y="48"/>
                  </a:lnTo>
                  <a:lnTo>
                    <a:pt x="338" y="53"/>
                  </a:lnTo>
                  <a:lnTo>
                    <a:pt x="319" y="55"/>
                  </a:lnTo>
                  <a:lnTo>
                    <a:pt x="302" y="60"/>
                  </a:lnTo>
                  <a:lnTo>
                    <a:pt x="278" y="70"/>
                  </a:lnTo>
                  <a:close/>
                  <a:moveTo>
                    <a:pt x="583" y="46"/>
                  </a:moveTo>
                  <a:lnTo>
                    <a:pt x="448" y="46"/>
                  </a:lnTo>
                  <a:lnTo>
                    <a:pt x="448" y="0"/>
                  </a:lnTo>
                  <a:lnTo>
                    <a:pt x="583" y="0"/>
                  </a:lnTo>
                  <a:lnTo>
                    <a:pt x="583" y="46"/>
                  </a:lnTo>
                  <a:close/>
                  <a:moveTo>
                    <a:pt x="763" y="46"/>
                  </a:moveTo>
                  <a:lnTo>
                    <a:pt x="628" y="46"/>
                  </a:lnTo>
                  <a:lnTo>
                    <a:pt x="628" y="0"/>
                  </a:lnTo>
                  <a:lnTo>
                    <a:pt x="763" y="0"/>
                  </a:lnTo>
                  <a:lnTo>
                    <a:pt x="763" y="46"/>
                  </a:lnTo>
                  <a:close/>
                  <a:moveTo>
                    <a:pt x="943" y="46"/>
                  </a:moveTo>
                  <a:lnTo>
                    <a:pt x="808" y="46"/>
                  </a:lnTo>
                  <a:lnTo>
                    <a:pt x="808" y="0"/>
                  </a:lnTo>
                  <a:lnTo>
                    <a:pt x="943" y="0"/>
                  </a:lnTo>
                  <a:lnTo>
                    <a:pt x="943" y="46"/>
                  </a:lnTo>
                  <a:close/>
                  <a:moveTo>
                    <a:pt x="1123" y="46"/>
                  </a:moveTo>
                  <a:lnTo>
                    <a:pt x="988" y="46"/>
                  </a:lnTo>
                  <a:lnTo>
                    <a:pt x="988" y="0"/>
                  </a:lnTo>
                  <a:lnTo>
                    <a:pt x="1123" y="0"/>
                  </a:lnTo>
                  <a:lnTo>
                    <a:pt x="1123" y="46"/>
                  </a:lnTo>
                  <a:close/>
                  <a:moveTo>
                    <a:pt x="1303" y="46"/>
                  </a:moveTo>
                  <a:lnTo>
                    <a:pt x="1168" y="46"/>
                  </a:lnTo>
                  <a:lnTo>
                    <a:pt x="1168" y="0"/>
                  </a:lnTo>
                  <a:lnTo>
                    <a:pt x="1303" y="0"/>
                  </a:lnTo>
                  <a:lnTo>
                    <a:pt x="1303" y="46"/>
                  </a:lnTo>
                  <a:close/>
                  <a:moveTo>
                    <a:pt x="1483" y="46"/>
                  </a:moveTo>
                  <a:lnTo>
                    <a:pt x="1348" y="46"/>
                  </a:lnTo>
                  <a:lnTo>
                    <a:pt x="1348" y="0"/>
                  </a:lnTo>
                  <a:lnTo>
                    <a:pt x="1483" y="0"/>
                  </a:lnTo>
                  <a:lnTo>
                    <a:pt x="1483" y="46"/>
                  </a:lnTo>
                  <a:close/>
                  <a:moveTo>
                    <a:pt x="1663" y="46"/>
                  </a:moveTo>
                  <a:lnTo>
                    <a:pt x="1528" y="46"/>
                  </a:lnTo>
                  <a:lnTo>
                    <a:pt x="1528" y="0"/>
                  </a:lnTo>
                  <a:lnTo>
                    <a:pt x="1663" y="0"/>
                  </a:lnTo>
                  <a:lnTo>
                    <a:pt x="1663" y="46"/>
                  </a:lnTo>
                  <a:close/>
                  <a:moveTo>
                    <a:pt x="1843" y="46"/>
                  </a:moveTo>
                  <a:lnTo>
                    <a:pt x="1708" y="46"/>
                  </a:lnTo>
                  <a:lnTo>
                    <a:pt x="1708" y="0"/>
                  </a:lnTo>
                  <a:lnTo>
                    <a:pt x="1843" y="0"/>
                  </a:lnTo>
                  <a:lnTo>
                    <a:pt x="1843" y="46"/>
                  </a:lnTo>
                  <a:close/>
                  <a:moveTo>
                    <a:pt x="2023" y="46"/>
                  </a:moveTo>
                  <a:lnTo>
                    <a:pt x="1888" y="46"/>
                  </a:lnTo>
                  <a:lnTo>
                    <a:pt x="1888" y="0"/>
                  </a:lnTo>
                  <a:lnTo>
                    <a:pt x="2023" y="0"/>
                  </a:lnTo>
                  <a:lnTo>
                    <a:pt x="2023" y="46"/>
                  </a:lnTo>
                  <a:close/>
                  <a:moveTo>
                    <a:pt x="2203" y="46"/>
                  </a:moveTo>
                  <a:lnTo>
                    <a:pt x="2068" y="46"/>
                  </a:lnTo>
                  <a:lnTo>
                    <a:pt x="2068" y="0"/>
                  </a:lnTo>
                  <a:lnTo>
                    <a:pt x="2203" y="0"/>
                  </a:lnTo>
                  <a:lnTo>
                    <a:pt x="2203" y="46"/>
                  </a:lnTo>
                  <a:close/>
                  <a:moveTo>
                    <a:pt x="2383" y="46"/>
                  </a:moveTo>
                  <a:lnTo>
                    <a:pt x="2248" y="46"/>
                  </a:lnTo>
                  <a:lnTo>
                    <a:pt x="2248" y="0"/>
                  </a:lnTo>
                  <a:lnTo>
                    <a:pt x="2383" y="0"/>
                  </a:lnTo>
                  <a:lnTo>
                    <a:pt x="2383" y="46"/>
                  </a:lnTo>
                  <a:close/>
                  <a:moveTo>
                    <a:pt x="2563" y="46"/>
                  </a:moveTo>
                  <a:lnTo>
                    <a:pt x="2428" y="46"/>
                  </a:lnTo>
                  <a:lnTo>
                    <a:pt x="2428" y="0"/>
                  </a:lnTo>
                  <a:lnTo>
                    <a:pt x="2563" y="0"/>
                  </a:lnTo>
                  <a:lnTo>
                    <a:pt x="2563" y="46"/>
                  </a:lnTo>
                  <a:close/>
                  <a:moveTo>
                    <a:pt x="2743" y="46"/>
                  </a:moveTo>
                  <a:lnTo>
                    <a:pt x="2608" y="46"/>
                  </a:lnTo>
                  <a:lnTo>
                    <a:pt x="2608" y="0"/>
                  </a:lnTo>
                  <a:lnTo>
                    <a:pt x="2743" y="0"/>
                  </a:lnTo>
                  <a:lnTo>
                    <a:pt x="2743" y="46"/>
                  </a:lnTo>
                  <a:close/>
                  <a:moveTo>
                    <a:pt x="2923" y="46"/>
                  </a:moveTo>
                  <a:lnTo>
                    <a:pt x="2788" y="46"/>
                  </a:lnTo>
                  <a:lnTo>
                    <a:pt x="2788" y="0"/>
                  </a:lnTo>
                  <a:lnTo>
                    <a:pt x="2923" y="0"/>
                  </a:lnTo>
                  <a:lnTo>
                    <a:pt x="2923" y="46"/>
                  </a:lnTo>
                  <a:close/>
                  <a:moveTo>
                    <a:pt x="3098" y="53"/>
                  </a:moveTo>
                  <a:lnTo>
                    <a:pt x="3093" y="53"/>
                  </a:lnTo>
                  <a:lnTo>
                    <a:pt x="3074" y="48"/>
                  </a:lnTo>
                  <a:lnTo>
                    <a:pt x="3055" y="46"/>
                  </a:lnTo>
                  <a:lnTo>
                    <a:pt x="2968" y="46"/>
                  </a:lnTo>
                  <a:lnTo>
                    <a:pt x="2968" y="0"/>
                  </a:lnTo>
                  <a:lnTo>
                    <a:pt x="3038" y="0"/>
                  </a:lnTo>
                  <a:lnTo>
                    <a:pt x="3081" y="5"/>
                  </a:lnTo>
                  <a:lnTo>
                    <a:pt x="3100" y="7"/>
                  </a:lnTo>
                  <a:lnTo>
                    <a:pt x="3108" y="10"/>
                  </a:lnTo>
                  <a:lnTo>
                    <a:pt x="3098" y="53"/>
                  </a:lnTo>
                  <a:close/>
                  <a:moveTo>
                    <a:pt x="3249" y="127"/>
                  </a:moveTo>
                  <a:lnTo>
                    <a:pt x="3223" y="108"/>
                  </a:lnTo>
                  <a:lnTo>
                    <a:pt x="3194" y="89"/>
                  </a:lnTo>
                  <a:lnTo>
                    <a:pt x="3160" y="74"/>
                  </a:lnTo>
                  <a:lnTo>
                    <a:pt x="3139" y="65"/>
                  </a:lnTo>
                  <a:lnTo>
                    <a:pt x="3153" y="24"/>
                  </a:lnTo>
                  <a:lnTo>
                    <a:pt x="3177" y="31"/>
                  </a:lnTo>
                  <a:lnTo>
                    <a:pt x="3213" y="48"/>
                  </a:lnTo>
                  <a:lnTo>
                    <a:pt x="3247" y="70"/>
                  </a:lnTo>
                  <a:lnTo>
                    <a:pt x="3276" y="91"/>
                  </a:lnTo>
                  <a:lnTo>
                    <a:pt x="3249" y="127"/>
                  </a:lnTo>
                  <a:close/>
                  <a:moveTo>
                    <a:pt x="3352" y="262"/>
                  </a:moveTo>
                  <a:lnTo>
                    <a:pt x="3340" y="238"/>
                  </a:lnTo>
                  <a:lnTo>
                    <a:pt x="3321" y="206"/>
                  </a:lnTo>
                  <a:lnTo>
                    <a:pt x="3302" y="180"/>
                  </a:lnTo>
                  <a:lnTo>
                    <a:pt x="3280" y="156"/>
                  </a:lnTo>
                  <a:lnTo>
                    <a:pt x="3312" y="125"/>
                  </a:lnTo>
                  <a:lnTo>
                    <a:pt x="3336" y="149"/>
                  </a:lnTo>
                  <a:lnTo>
                    <a:pt x="3357" y="180"/>
                  </a:lnTo>
                  <a:lnTo>
                    <a:pt x="3379" y="214"/>
                  </a:lnTo>
                  <a:lnTo>
                    <a:pt x="3393" y="240"/>
                  </a:lnTo>
                  <a:lnTo>
                    <a:pt x="3352" y="262"/>
                  </a:lnTo>
                  <a:close/>
                  <a:moveTo>
                    <a:pt x="3429" y="425"/>
                  </a:moveTo>
                  <a:lnTo>
                    <a:pt x="3384" y="425"/>
                  </a:lnTo>
                  <a:lnTo>
                    <a:pt x="3384" y="394"/>
                  </a:lnTo>
                  <a:lnTo>
                    <a:pt x="3379" y="355"/>
                  </a:lnTo>
                  <a:lnTo>
                    <a:pt x="3376" y="338"/>
                  </a:lnTo>
                  <a:lnTo>
                    <a:pt x="3372" y="319"/>
                  </a:lnTo>
                  <a:lnTo>
                    <a:pt x="3367" y="302"/>
                  </a:lnTo>
                  <a:lnTo>
                    <a:pt x="3367" y="300"/>
                  </a:lnTo>
                  <a:lnTo>
                    <a:pt x="3410" y="286"/>
                  </a:lnTo>
                  <a:lnTo>
                    <a:pt x="3410" y="288"/>
                  </a:lnTo>
                  <a:lnTo>
                    <a:pt x="3415" y="307"/>
                  </a:lnTo>
                  <a:lnTo>
                    <a:pt x="3420" y="329"/>
                  </a:lnTo>
                  <a:lnTo>
                    <a:pt x="3424" y="348"/>
                  </a:lnTo>
                  <a:lnTo>
                    <a:pt x="3427" y="370"/>
                  </a:lnTo>
                  <a:lnTo>
                    <a:pt x="3429" y="389"/>
                  </a:lnTo>
                  <a:lnTo>
                    <a:pt x="3429" y="425"/>
                  </a:lnTo>
                  <a:close/>
                  <a:moveTo>
                    <a:pt x="3429" y="605"/>
                  </a:moveTo>
                  <a:lnTo>
                    <a:pt x="3384" y="605"/>
                  </a:lnTo>
                  <a:lnTo>
                    <a:pt x="3384" y="470"/>
                  </a:lnTo>
                  <a:lnTo>
                    <a:pt x="3429" y="470"/>
                  </a:lnTo>
                  <a:lnTo>
                    <a:pt x="3429" y="605"/>
                  </a:lnTo>
                  <a:close/>
                  <a:moveTo>
                    <a:pt x="3429" y="785"/>
                  </a:moveTo>
                  <a:lnTo>
                    <a:pt x="3384" y="785"/>
                  </a:lnTo>
                  <a:lnTo>
                    <a:pt x="3384" y="650"/>
                  </a:lnTo>
                  <a:lnTo>
                    <a:pt x="3429" y="650"/>
                  </a:lnTo>
                  <a:lnTo>
                    <a:pt x="3429" y="785"/>
                  </a:lnTo>
                  <a:close/>
                  <a:moveTo>
                    <a:pt x="3429" y="965"/>
                  </a:moveTo>
                  <a:lnTo>
                    <a:pt x="3384" y="965"/>
                  </a:lnTo>
                  <a:lnTo>
                    <a:pt x="3384" y="830"/>
                  </a:lnTo>
                  <a:lnTo>
                    <a:pt x="3429" y="830"/>
                  </a:lnTo>
                  <a:lnTo>
                    <a:pt x="3429" y="965"/>
                  </a:lnTo>
                  <a:close/>
                  <a:moveTo>
                    <a:pt x="3429" y="1145"/>
                  </a:moveTo>
                  <a:lnTo>
                    <a:pt x="3384" y="1145"/>
                  </a:lnTo>
                  <a:lnTo>
                    <a:pt x="3384" y="1010"/>
                  </a:lnTo>
                  <a:lnTo>
                    <a:pt x="3429" y="1010"/>
                  </a:lnTo>
                  <a:lnTo>
                    <a:pt x="3429" y="1145"/>
                  </a:lnTo>
                  <a:close/>
                  <a:moveTo>
                    <a:pt x="3429" y="1325"/>
                  </a:moveTo>
                  <a:lnTo>
                    <a:pt x="3384" y="1325"/>
                  </a:lnTo>
                  <a:lnTo>
                    <a:pt x="3384" y="1190"/>
                  </a:lnTo>
                  <a:lnTo>
                    <a:pt x="3429" y="1190"/>
                  </a:lnTo>
                  <a:lnTo>
                    <a:pt x="3429" y="1325"/>
                  </a:lnTo>
                  <a:close/>
                  <a:moveTo>
                    <a:pt x="3429" y="1505"/>
                  </a:moveTo>
                  <a:lnTo>
                    <a:pt x="3384" y="1505"/>
                  </a:lnTo>
                  <a:lnTo>
                    <a:pt x="3384" y="1370"/>
                  </a:lnTo>
                  <a:lnTo>
                    <a:pt x="3429" y="1370"/>
                  </a:lnTo>
                  <a:lnTo>
                    <a:pt x="3429" y="1505"/>
                  </a:lnTo>
                  <a:close/>
                  <a:moveTo>
                    <a:pt x="3429" y="1685"/>
                  </a:moveTo>
                  <a:lnTo>
                    <a:pt x="3384" y="1685"/>
                  </a:lnTo>
                  <a:lnTo>
                    <a:pt x="3384" y="1550"/>
                  </a:lnTo>
                  <a:lnTo>
                    <a:pt x="3429" y="1550"/>
                  </a:lnTo>
                  <a:lnTo>
                    <a:pt x="3429" y="1685"/>
                  </a:lnTo>
                  <a:close/>
                  <a:moveTo>
                    <a:pt x="3429" y="1865"/>
                  </a:moveTo>
                  <a:lnTo>
                    <a:pt x="3384" y="1865"/>
                  </a:lnTo>
                  <a:lnTo>
                    <a:pt x="3384" y="1730"/>
                  </a:lnTo>
                  <a:lnTo>
                    <a:pt x="3429" y="1730"/>
                  </a:lnTo>
                  <a:lnTo>
                    <a:pt x="3429" y="1865"/>
                  </a:lnTo>
                  <a:close/>
                  <a:moveTo>
                    <a:pt x="3420" y="2050"/>
                  </a:moveTo>
                  <a:lnTo>
                    <a:pt x="3376" y="2040"/>
                  </a:lnTo>
                  <a:lnTo>
                    <a:pt x="3379" y="2021"/>
                  </a:lnTo>
                  <a:lnTo>
                    <a:pt x="3381" y="2004"/>
                  </a:lnTo>
                  <a:lnTo>
                    <a:pt x="3384" y="1985"/>
                  </a:lnTo>
                  <a:lnTo>
                    <a:pt x="3384" y="1910"/>
                  </a:lnTo>
                  <a:lnTo>
                    <a:pt x="3429" y="1910"/>
                  </a:lnTo>
                  <a:lnTo>
                    <a:pt x="3429" y="1985"/>
                  </a:lnTo>
                  <a:lnTo>
                    <a:pt x="3424" y="2028"/>
                  </a:lnTo>
                  <a:lnTo>
                    <a:pt x="3420" y="2047"/>
                  </a:lnTo>
                  <a:lnTo>
                    <a:pt x="3420" y="2050"/>
                  </a:lnTo>
                  <a:close/>
                  <a:moveTo>
                    <a:pt x="3340" y="2220"/>
                  </a:moveTo>
                  <a:lnTo>
                    <a:pt x="3304" y="2194"/>
                  </a:lnTo>
                  <a:lnTo>
                    <a:pt x="3321" y="2172"/>
                  </a:lnTo>
                  <a:lnTo>
                    <a:pt x="3340" y="2141"/>
                  </a:lnTo>
                  <a:lnTo>
                    <a:pt x="3355" y="2110"/>
                  </a:lnTo>
                  <a:lnTo>
                    <a:pt x="3364" y="2081"/>
                  </a:lnTo>
                  <a:lnTo>
                    <a:pt x="3408" y="2098"/>
                  </a:lnTo>
                  <a:lnTo>
                    <a:pt x="3398" y="2124"/>
                  </a:lnTo>
                  <a:lnTo>
                    <a:pt x="3379" y="2160"/>
                  </a:lnTo>
                  <a:lnTo>
                    <a:pt x="3360" y="2194"/>
                  </a:lnTo>
                  <a:lnTo>
                    <a:pt x="3340" y="2220"/>
                  </a:lnTo>
                  <a:close/>
                  <a:moveTo>
                    <a:pt x="3192" y="2338"/>
                  </a:moveTo>
                  <a:lnTo>
                    <a:pt x="3172" y="2297"/>
                  </a:lnTo>
                  <a:lnTo>
                    <a:pt x="3192" y="2287"/>
                  </a:lnTo>
                  <a:lnTo>
                    <a:pt x="3223" y="2270"/>
                  </a:lnTo>
                  <a:lnTo>
                    <a:pt x="3249" y="2249"/>
                  </a:lnTo>
                  <a:lnTo>
                    <a:pt x="3278" y="2225"/>
                  </a:lnTo>
                  <a:lnTo>
                    <a:pt x="3307" y="2256"/>
                  </a:lnTo>
                  <a:lnTo>
                    <a:pt x="3280" y="2282"/>
                  </a:lnTo>
                  <a:lnTo>
                    <a:pt x="3249" y="2306"/>
                  </a:lnTo>
                  <a:lnTo>
                    <a:pt x="3216" y="2326"/>
                  </a:lnTo>
                  <a:lnTo>
                    <a:pt x="3192" y="2338"/>
                  </a:lnTo>
                  <a:close/>
                  <a:moveTo>
                    <a:pt x="3040" y="2376"/>
                  </a:moveTo>
                  <a:lnTo>
                    <a:pt x="3007" y="2376"/>
                  </a:lnTo>
                  <a:lnTo>
                    <a:pt x="3007" y="2330"/>
                  </a:lnTo>
                  <a:lnTo>
                    <a:pt x="3055" y="2330"/>
                  </a:lnTo>
                  <a:lnTo>
                    <a:pt x="3074" y="2328"/>
                  </a:lnTo>
                  <a:lnTo>
                    <a:pt x="3091" y="2323"/>
                  </a:lnTo>
                  <a:lnTo>
                    <a:pt x="3110" y="2321"/>
                  </a:lnTo>
                  <a:lnTo>
                    <a:pt x="3127" y="2316"/>
                  </a:lnTo>
                  <a:lnTo>
                    <a:pt x="3132" y="2314"/>
                  </a:lnTo>
                  <a:lnTo>
                    <a:pt x="3148" y="2354"/>
                  </a:lnTo>
                  <a:lnTo>
                    <a:pt x="3141" y="2357"/>
                  </a:lnTo>
                  <a:lnTo>
                    <a:pt x="3122" y="2364"/>
                  </a:lnTo>
                  <a:lnTo>
                    <a:pt x="3100" y="2369"/>
                  </a:lnTo>
                  <a:lnTo>
                    <a:pt x="3081" y="2371"/>
                  </a:lnTo>
                  <a:lnTo>
                    <a:pt x="3060" y="2374"/>
                  </a:lnTo>
                  <a:lnTo>
                    <a:pt x="3040" y="2376"/>
                  </a:lnTo>
                  <a:close/>
                  <a:moveTo>
                    <a:pt x="2964" y="2376"/>
                  </a:moveTo>
                  <a:lnTo>
                    <a:pt x="2827" y="2376"/>
                  </a:lnTo>
                  <a:lnTo>
                    <a:pt x="2827" y="2330"/>
                  </a:lnTo>
                  <a:lnTo>
                    <a:pt x="2964" y="2330"/>
                  </a:lnTo>
                  <a:lnTo>
                    <a:pt x="2964" y="2376"/>
                  </a:lnTo>
                  <a:close/>
                  <a:moveTo>
                    <a:pt x="2784" y="2376"/>
                  </a:moveTo>
                  <a:lnTo>
                    <a:pt x="2647" y="2376"/>
                  </a:lnTo>
                  <a:lnTo>
                    <a:pt x="2647" y="2330"/>
                  </a:lnTo>
                  <a:lnTo>
                    <a:pt x="2784" y="2330"/>
                  </a:lnTo>
                  <a:lnTo>
                    <a:pt x="2784" y="2376"/>
                  </a:lnTo>
                  <a:close/>
                  <a:moveTo>
                    <a:pt x="2604" y="2376"/>
                  </a:moveTo>
                  <a:lnTo>
                    <a:pt x="2467" y="2376"/>
                  </a:lnTo>
                  <a:lnTo>
                    <a:pt x="2467" y="2330"/>
                  </a:lnTo>
                  <a:lnTo>
                    <a:pt x="2604" y="2330"/>
                  </a:lnTo>
                  <a:lnTo>
                    <a:pt x="2604" y="2376"/>
                  </a:lnTo>
                  <a:close/>
                  <a:moveTo>
                    <a:pt x="2424" y="2376"/>
                  </a:moveTo>
                  <a:lnTo>
                    <a:pt x="2287" y="2376"/>
                  </a:lnTo>
                  <a:lnTo>
                    <a:pt x="2287" y="2330"/>
                  </a:lnTo>
                  <a:lnTo>
                    <a:pt x="2424" y="2330"/>
                  </a:lnTo>
                  <a:lnTo>
                    <a:pt x="2424" y="2376"/>
                  </a:lnTo>
                  <a:close/>
                  <a:moveTo>
                    <a:pt x="2244" y="2376"/>
                  </a:moveTo>
                  <a:lnTo>
                    <a:pt x="2107" y="2376"/>
                  </a:lnTo>
                  <a:lnTo>
                    <a:pt x="2107" y="2330"/>
                  </a:lnTo>
                  <a:lnTo>
                    <a:pt x="2244" y="2330"/>
                  </a:lnTo>
                  <a:lnTo>
                    <a:pt x="2244" y="2376"/>
                  </a:lnTo>
                  <a:close/>
                  <a:moveTo>
                    <a:pt x="2064" y="2376"/>
                  </a:moveTo>
                  <a:lnTo>
                    <a:pt x="1927" y="2376"/>
                  </a:lnTo>
                  <a:lnTo>
                    <a:pt x="1927" y="2330"/>
                  </a:lnTo>
                  <a:lnTo>
                    <a:pt x="2064" y="2330"/>
                  </a:lnTo>
                  <a:lnTo>
                    <a:pt x="2064" y="2376"/>
                  </a:lnTo>
                  <a:close/>
                  <a:moveTo>
                    <a:pt x="1884" y="2376"/>
                  </a:moveTo>
                  <a:lnTo>
                    <a:pt x="1747" y="2376"/>
                  </a:lnTo>
                  <a:lnTo>
                    <a:pt x="1747" y="2330"/>
                  </a:lnTo>
                  <a:lnTo>
                    <a:pt x="1884" y="2330"/>
                  </a:lnTo>
                  <a:lnTo>
                    <a:pt x="1884" y="2376"/>
                  </a:lnTo>
                  <a:close/>
                  <a:moveTo>
                    <a:pt x="1704" y="2376"/>
                  </a:moveTo>
                  <a:lnTo>
                    <a:pt x="1567" y="2376"/>
                  </a:lnTo>
                  <a:lnTo>
                    <a:pt x="1567" y="2330"/>
                  </a:lnTo>
                  <a:lnTo>
                    <a:pt x="1704" y="2330"/>
                  </a:lnTo>
                  <a:lnTo>
                    <a:pt x="1704" y="2376"/>
                  </a:lnTo>
                  <a:close/>
                  <a:moveTo>
                    <a:pt x="1396" y="2390"/>
                  </a:moveTo>
                  <a:lnTo>
                    <a:pt x="1382" y="2347"/>
                  </a:lnTo>
                  <a:lnTo>
                    <a:pt x="1425" y="2333"/>
                  </a:lnTo>
                  <a:lnTo>
                    <a:pt x="1428" y="2333"/>
                  </a:lnTo>
                  <a:lnTo>
                    <a:pt x="1430" y="2330"/>
                  </a:lnTo>
                  <a:lnTo>
                    <a:pt x="1524" y="2330"/>
                  </a:lnTo>
                  <a:lnTo>
                    <a:pt x="1524" y="2376"/>
                  </a:lnTo>
                  <a:lnTo>
                    <a:pt x="1440" y="2376"/>
                  </a:lnTo>
                  <a:lnTo>
                    <a:pt x="1396" y="2390"/>
                  </a:lnTo>
                  <a:close/>
                  <a:moveTo>
                    <a:pt x="1226" y="2446"/>
                  </a:moveTo>
                  <a:lnTo>
                    <a:pt x="1212" y="2405"/>
                  </a:lnTo>
                  <a:lnTo>
                    <a:pt x="1341" y="2362"/>
                  </a:lnTo>
                  <a:lnTo>
                    <a:pt x="1356" y="2405"/>
                  </a:lnTo>
                  <a:lnTo>
                    <a:pt x="1226" y="2446"/>
                  </a:lnTo>
                  <a:close/>
                  <a:moveTo>
                    <a:pt x="1056" y="2503"/>
                  </a:moveTo>
                  <a:lnTo>
                    <a:pt x="1041" y="2462"/>
                  </a:lnTo>
                  <a:lnTo>
                    <a:pt x="1168" y="2419"/>
                  </a:lnTo>
                  <a:lnTo>
                    <a:pt x="1183" y="2460"/>
                  </a:lnTo>
                  <a:lnTo>
                    <a:pt x="1056" y="2503"/>
                  </a:lnTo>
                  <a:close/>
                  <a:moveTo>
                    <a:pt x="885" y="2561"/>
                  </a:moveTo>
                  <a:lnTo>
                    <a:pt x="871" y="2520"/>
                  </a:lnTo>
                  <a:lnTo>
                    <a:pt x="998" y="2477"/>
                  </a:lnTo>
                  <a:lnTo>
                    <a:pt x="1012" y="2518"/>
                  </a:lnTo>
                  <a:lnTo>
                    <a:pt x="885" y="2561"/>
                  </a:lnTo>
                  <a:close/>
                  <a:moveTo>
                    <a:pt x="715" y="2618"/>
                  </a:moveTo>
                  <a:lnTo>
                    <a:pt x="700" y="2575"/>
                  </a:lnTo>
                  <a:lnTo>
                    <a:pt x="828" y="2534"/>
                  </a:lnTo>
                  <a:lnTo>
                    <a:pt x="842" y="2575"/>
                  </a:lnTo>
                  <a:lnTo>
                    <a:pt x="715" y="2618"/>
                  </a:lnTo>
                  <a:close/>
                  <a:moveTo>
                    <a:pt x="544" y="2676"/>
                  </a:moveTo>
                  <a:lnTo>
                    <a:pt x="530" y="2633"/>
                  </a:lnTo>
                  <a:lnTo>
                    <a:pt x="657" y="2590"/>
                  </a:lnTo>
                  <a:lnTo>
                    <a:pt x="672" y="2633"/>
                  </a:lnTo>
                  <a:lnTo>
                    <a:pt x="544" y="2676"/>
                  </a:lnTo>
                  <a:close/>
                  <a:moveTo>
                    <a:pt x="374" y="2734"/>
                  </a:moveTo>
                  <a:lnTo>
                    <a:pt x="360" y="2690"/>
                  </a:lnTo>
                  <a:lnTo>
                    <a:pt x="487" y="2647"/>
                  </a:lnTo>
                  <a:lnTo>
                    <a:pt x="501" y="2690"/>
                  </a:lnTo>
                  <a:lnTo>
                    <a:pt x="374" y="2734"/>
                  </a:lnTo>
                  <a:close/>
                  <a:moveTo>
                    <a:pt x="253" y="2726"/>
                  </a:moveTo>
                  <a:lnTo>
                    <a:pt x="232" y="2707"/>
                  </a:lnTo>
                  <a:lnTo>
                    <a:pt x="324" y="2606"/>
                  </a:lnTo>
                  <a:lnTo>
                    <a:pt x="357" y="2638"/>
                  </a:lnTo>
                  <a:lnTo>
                    <a:pt x="288" y="2714"/>
                  </a:lnTo>
                  <a:lnTo>
                    <a:pt x="253" y="2726"/>
                  </a:lnTo>
                  <a:close/>
                  <a:moveTo>
                    <a:pt x="328" y="2738"/>
                  </a:moveTo>
                  <a:lnTo>
                    <a:pt x="266" y="2738"/>
                  </a:lnTo>
                  <a:lnTo>
                    <a:pt x="288" y="2714"/>
                  </a:lnTo>
                  <a:lnTo>
                    <a:pt x="316" y="2705"/>
                  </a:lnTo>
                  <a:lnTo>
                    <a:pt x="328" y="2738"/>
                  </a:lnTo>
                  <a:close/>
                  <a:moveTo>
                    <a:pt x="266" y="2738"/>
                  </a:moveTo>
                  <a:lnTo>
                    <a:pt x="253" y="2726"/>
                  </a:lnTo>
                  <a:lnTo>
                    <a:pt x="288" y="2714"/>
                  </a:lnTo>
                  <a:lnTo>
                    <a:pt x="266" y="2738"/>
                  </a:lnTo>
                  <a:close/>
                  <a:moveTo>
                    <a:pt x="230" y="2782"/>
                  </a:moveTo>
                  <a:lnTo>
                    <a:pt x="225" y="2782"/>
                  </a:lnTo>
                  <a:lnTo>
                    <a:pt x="235" y="2770"/>
                  </a:lnTo>
                  <a:lnTo>
                    <a:pt x="203" y="2743"/>
                  </a:lnTo>
                  <a:lnTo>
                    <a:pt x="253" y="2726"/>
                  </a:lnTo>
                  <a:lnTo>
                    <a:pt x="266" y="2738"/>
                  </a:lnTo>
                  <a:lnTo>
                    <a:pt x="328" y="2738"/>
                  </a:lnTo>
                  <a:lnTo>
                    <a:pt x="331" y="2748"/>
                  </a:lnTo>
                  <a:lnTo>
                    <a:pt x="230" y="2782"/>
                  </a:lnTo>
                  <a:close/>
                  <a:moveTo>
                    <a:pt x="206" y="2791"/>
                  </a:moveTo>
                  <a:lnTo>
                    <a:pt x="196" y="2786"/>
                  </a:lnTo>
                  <a:lnTo>
                    <a:pt x="189" y="2777"/>
                  </a:lnTo>
                  <a:lnTo>
                    <a:pt x="184" y="2770"/>
                  </a:lnTo>
                  <a:lnTo>
                    <a:pt x="184" y="2758"/>
                  </a:lnTo>
                  <a:lnTo>
                    <a:pt x="201" y="2741"/>
                  </a:lnTo>
                  <a:lnTo>
                    <a:pt x="203" y="2743"/>
                  </a:lnTo>
                  <a:lnTo>
                    <a:pt x="201" y="2743"/>
                  </a:lnTo>
                  <a:lnTo>
                    <a:pt x="225" y="2782"/>
                  </a:lnTo>
                  <a:lnTo>
                    <a:pt x="230" y="2782"/>
                  </a:lnTo>
                  <a:lnTo>
                    <a:pt x="216" y="2786"/>
                  </a:lnTo>
                  <a:lnTo>
                    <a:pt x="206" y="2791"/>
                  </a:lnTo>
                  <a:close/>
                  <a:moveTo>
                    <a:pt x="225" y="2782"/>
                  </a:moveTo>
                  <a:lnTo>
                    <a:pt x="201" y="2743"/>
                  </a:lnTo>
                  <a:lnTo>
                    <a:pt x="203" y="2743"/>
                  </a:lnTo>
                  <a:lnTo>
                    <a:pt x="235" y="2770"/>
                  </a:lnTo>
                  <a:lnTo>
                    <a:pt x="225" y="2782"/>
                  </a:lnTo>
                  <a:close/>
                  <a:moveTo>
                    <a:pt x="386" y="2604"/>
                  </a:moveTo>
                  <a:lnTo>
                    <a:pt x="352" y="2575"/>
                  </a:lnTo>
                  <a:lnTo>
                    <a:pt x="444" y="2474"/>
                  </a:lnTo>
                  <a:lnTo>
                    <a:pt x="477" y="2506"/>
                  </a:lnTo>
                  <a:lnTo>
                    <a:pt x="386" y="2604"/>
                  </a:lnTo>
                  <a:close/>
                  <a:moveTo>
                    <a:pt x="535" y="2376"/>
                  </a:moveTo>
                  <a:lnTo>
                    <a:pt x="410" y="2376"/>
                  </a:lnTo>
                  <a:lnTo>
                    <a:pt x="410" y="2330"/>
                  </a:lnTo>
                  <a:lnTo>
                    <a:pt x="544" y="2330"/>
                  </a:lnTo>
                  <a:lnTo>
                    <a:pt x="544" y="2366"/>
                  </a:lnTo>
                  <a:lnTo>
                    <a:pt x="535" y="2376"/>
                  </a:lnTo>
                  <a:close/>
                  <a:moveTo>
                    <a:pt x="595" y="2376"/>
                  </a:moveTo>
                  <a:lnTo>
                    <a:pt x="544" y="2376"/>
                  </a:lnTo>
                  <a:lnTo>
                    <a:pt x="544" y="2366"/>
                  </a:lnTo>
                  <a:lnTo>
                    <a:pt x="566" y="2342"/>
                  </a:lnTo>
                  <a:lnTo>
                    <a:pt x="600" y="2371"/>
                  </a:lnTo>
                  <a:lnTo>
                    <a:pt x="595" y="2376"/>
                  </a:lnTo>
                  <a:close/>
                  <a:moveTo>
                    <a:pt x="508" y="2472"/>
                  </a:moveTo>
                  <a:lnTo>
                    <a:pt x="475" y="2441"/>
                  </a:lnTo>
                  <a:lnTo>
                    <a:pt x="544" y="2366"/>
                  </a:lnTo>
                  <a:lnTo>
                    <a:pt x="544" y="2376"/>
                  </a:lnTo>
                  <a:lnTo>
                    <a:pt x="595" y="2376"/>
                  </a:lnTo>
                  <a:lnTo>
                    <a:pt x="508" y="2472"/>
                  </a:lnTo>
                  <a:close/>
                  <a:moveTo>
                    <a:pt x="362" y="2374"/>
                  </a:moveTo>
                  <a:lnTo>
                    <a:pt x="348" y="2371"/>
                  </a:lnTo>
                  <a:lnTo>
                    <a:pt x="328" y="2369"/>
                  </a:lnTo>
                  <a:lnTo>
                    <a:pt x="307" y="2364"/>
                  </a:lnTo>
                  <a:lnTo>
                    <a:pt x="288" y="2359"/>
                  </a:lnTo>
                  <a:lnTo>
                    <a:pt x="252" y="2345"/>
                  </a:lnTo>
                  <a:lnTo>
                    <a:pt x="228" y="2333"/>
                  </a:lnTo>
                  <a:lnTo>
                    <a:pt x="247" y="2292"/>
                  </a:lnTo>
                  <a:lnTo>
                    <a:pt x="266" y="2302"/>
                  </a:lnTo>
                  <a:lnTo>
                    <a:pt x="300" y="2316"/>
                  </a:lnTo>
                  <a:lnTo>
                    <a:pt x="319" y="2321"/>
                  </a:lnTo>
                  <a:lnTo>
                    <a:pt x="336" y="2323"/>
                  </a:lnTo>
                  <a:lnTo>
                    <a:pt x="355" y="2328"/>
                  </a:lnTo>
                  <a:lnTo>
                    <a:pt x="369" y="2328"/>
                  </a:lnTo>
                  <a:lnTo>
                    <a:pt x="362" y="2374"/>
                  </a:lnTo>
                  <a:close/>
                  <a:moveTo>
                    <a:pt x="187" y="2309"/>
                  </a:moveTo>
                  <a:lnTo>
                    <a:pt x="182" y="2306"/>
                  </a:lnTo>
                  <a:lnTo>
                    <a:pt x="148" y="2282"/>
                  </a:lnTo>
                  <a:lnTo>
                    <a:pt x="120" y="2256"/>
                  </a:lnTo>
                  <a:lnTo>
                    <a:pt x="93" y="2227"/>
                  </a:lnTo>
                  <a:lnTo>
                    <a:pt x="81" y="2213"/>
                  </a:lnTo>
                  <a:lnTo>
                    <a:pt x="117" y="2184"/>
                  </a:lnTo>
                  <a:lnTo>
                    <a:pt x="127" y="2198"/>
                  </a:lnTo>
                  <a:lnTo>
                    <a:pt x="151" y="2222"/>
                  </a:lnTo>
                  <a:lnTo>
                    <a:pt x="177" y="2246"/>
                  </a:lnTo>
                  <a:lnTo>
                    <a:pt x="204" y="2268"/>
                  </a:lnTo>
                  <a:lnTo>
                    <a:pt x="208" y="2270"/>
                  </a:lnTo>
                  <a:lnTo>
                    <a:pt x="187" y="2309"/>
                  </a:lnTo>
                  <a:close/>
                  <a:moveTo>
                    <a:pt x="55" y="2172"/>
                  </a:moveTo>
                  <a:lnTo>
                    <a:pt x="50" y="2162"/>
                  </a:lnTo>
                  <a:lnTo>
                    <a:pt x="31" y="2126"/>
                  </a:lnTo>
                  <a:lnTo>
                    <a:pt x="19" y="2088"/>
                  </a:lnTo>
                  <a:lnTo>
                    <a:pt x="12" y="2069"/>
                  </a:lnTo>
                  <a:lnTo>
                    <a:pt x="7" y="2050"/>
                  </a:lnTo>
                  <a:lnTo>
                    <a:pt x="7" y="2040"/>
                  </a:lnTo>
                  <a:lnTo>
                    <a:pt x="50" y="2030"/>
                  </a:lnTo>
                  <a:lnTo>
                    <a:pt x="52" y="2038"/>
                  </a:lnTo>
                  <a:lnTo>
                    <a:pt x="55" y="2057"/>
                  </a:lnTo>
                  <a:lnTo>
                    <a:pt x="60" y="2074"/>
                  </a:lnTo>
                  <a:lnTo>
                    <a:pt x="72" y="2107"/>
                  </a:lnTo>
                  <a:lnTo>
                    <a:pt x="88" y="2138"/>
                  </a:lnTo>
                  <a:lnTo>
                    <a:pt x="93" y="2150"/>
                  </a:lnTo>
                  <a:lnTo>
                    <a:pt x="55" y="2172"/>
                  </a:lnTo>
                  <a:close/>
                  <a:moveTo>
                    <a:pt x="0" y="1992"/>
                  </a:moveTo>
                  <a:lnTo>
                    <a:pt x="0" y="1855"/>
                  </a:lnTo>
                  <a:lnTo>
                    <a:pt x="45" y="1855"/>
                  </a:lnTo>
                  <a:lnTo>
                    <a:pt x="43" y="1966"/>
                  </a:lnTo>
                  <a:lnTo>
                    <a:pt x="45" y="1985"/>
                  </a:lnTo>
                  <a:lnTo>
                    <a:pt x="45" y="1990"/>
                  </a:lnTo>
                  <a:lnTo>
                    <a:pt x="0" y="1992"/>
                  </a:lnTo>
                  <a:close/>
                  <a:moveTo>
                    <a:pt x="45" y="1810"/>
                  </a:moveTo>
                  <a:lnTo>
                    <a:pt x="0" y="1810"/>
                  </a:lnTo>
                  <a:lnTo>
                    <a:pt x="0" y="1675"/>
                  </a:lnTo>
                  <a:lnTo>
                    <a:pt x="45" y="1675"/>
                  </a:lnTo>
                  <a:lnTo>
                    <a:pt x="45" y="1810"/>
                  </a:lnTo>
                  <a:close/>
                  <a:moveTo>
                    <a:pt x="45" y="1630"/>
                  </a:moveTo>
                  <a:lnTo>
                    <a:pt x="0" y="1630"/>
                  </a:lnTo>
                  <a:lnTo>
                    <a:pt x="0" y="1495"/>
                  </a:lnTo>
                  <a:lnTo>
                    <a:pt x="45" y="1495"/>
                  </a:lnTo>
                  <a:lnTo>
                    <a:pt x="45" y="1630"/>
                  </a:lnTo>
                  <a:close/>
                </a:path>
              </a:pathLst>
            </a:custGeom>
            <a:solidFill>
              <a:srgbClr val="1D28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43" name="Freeform 17">
              <a:extLst>
                <a:ext uri="{FF2B5EF4-FFF2-40B4-BE49-F238E27FC236}">
                  <a16:creationId xmlns:a16="http://schemas.microsoft.com/office/drawing/2014/main" xmlns="" id="{1FD965B0-3842-4680-9F8A-3DD0493302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4" y="4272"/>
              <a:ext cx="1402" cy="1402"/>
            </a:xfrm>
            <a:custGeom>
              <a:avLst/>
              <a:gdLst>
                <a:gd name="T0" fmla="+- 0 1735 1034"/>
                <a:gd name="T1" fmla="*/ T0 w 1402"/>
                <a:gd name="T2" fmla="+- 0 5674 4272"/>
                <a:gd name="T3" fmla="*/ 5674 h 1402"/>
                <a:gd name="T4" fmla="+- 0 1659 1034"/>
                <a:gd name="T5" fmla="*/ T4 w 1402"/>
                <a:gd name="T6" fmla="+- 0 5670 4272"/>
                <a:gd name="T7" fmla="*/ 5670 h 1402"/>
                <a:gd name="T8" fmla="+- 0 1584 1034"/>
                <a:gd name="T9" fmla="*/ T8 w 1402"/>
                <a:gd name="T10" fmla="+- 0 5658 4272"/>
                <a:gd name="T11" fmla="*/ 5658 h 1402"/>
                <a:gd name="T12" fmla="+- 0 1513 1034"/>
                <a:gd name="T13" fmla="*/ T12 w 1402"/>
                <a:gd name="T14" fmla="+- 0 5638 4272"/>
                <a:gd name="T15" fmla="*/ 5638 h 1402"/>
                <a:gd name="T16" fmla="+- 0 1445 1034"/>
                <a:gd name="T17" fmla="*/ T16 w 1402"/>
                <a:gd name="T18" fmla="+- 0 5612 4272"/>
                <a:gd name="T19" fmla="*/ 5612 h 1402"/>
                <a:gd name="T20" fmla="+- 0 1381 1034"/>
                <a:gd name="T21" fmla="*/ T20 w 1402"/>
                <a:gd name="T22" fmla="+- 0 5578 4272"/>
                <a:gd name="T23" fmla="*/ 5578 h 1402"/>
                <a:gd name="T24" fmla="+- 0 1321 1034"/>
                <a:gd name="T25" fmla="*/ T24 w 1402"/>
                <a:gd name="T26" fmla="+- 0 5539 4272"/>
                <a:gd name="T27" fmla="*/ 5539 h 1402"/>
                <a:gd name="T28" fmla="+- 0 1265 1034"/>
                <a:gd name="T29" fmla="*/ T28 w 1402"/>
                <a:gd name="T30" fmla="+- 0 5494 4272"/>
                <a:gd name="T31" fmla="*/ 5494 h 1402"/>
                <a:gd name="T32" fmla="+- 0 1214 1034"/>
                <a:gd name="T33" fmla="*/ T32 w 1402"/>
                <a:gd name="T34" fmla="+- 0 5443 4272"/>
                <a:gd name="T35" fmla="*/ 5443 h 1402"/>
                <a:gd name="T36" fmla="+- 0 1169 1034"/>
                <a:gd name="T37" fmla="*/ T36 w 1402"/>
                <a:gd name="T38" fmla="+- 0 5387 4272"/>
                <a:gd name="T39" fmla="*/ 5387 h 1402"/>
                <a:gd name="T40" fmla="+- 0 1130 1034"/>
                <a:gd name="T41" fmla="*/ T40 w 1402"/>
                <a:gd name="T42" fmla="+- 0 5327 4272"/>
                <a:gd name="T43" fmla="*/ 5327 h 1402"/>
                <a:gd name="T44" fmla="+- 0 1096 1034"/>
                <a:gd name="T45" fmla="*/ T44 w 1402"/>
                <a:gd name="T46" fmla="+- 0 5263 4272"/>
                <a:gd name="T47" fmla="*/ 5263 h 1402"/>
                <a:gd name="T48" fmla="+- 0 1070 1034"/>
                <a:gd name="T49" fmla="*/ T48 w 1402"/>
                <a:gd name="T50" fmla="+- 0 5195 4272"/>
                <a:gd name="T51" fmla="*/ 5195 h 1402"/>
                <a:gd name="T52" fmla="+- 0 1050 1034"/>
                <a:gd name="T53" fmla="*/ T52 w 1402"/>
                <a:gd name="T54" fmla="+- 0 5124 4272"/>
                <a:gd name="T55" fmla="*/ 5124 h 1402"/>
                <a:gd name="T56" fmla="+- 0 1038 1034"/>
                <a:gd name="T57" fmla="*/ T56 w 1402"/>
                <a:gd name="T58" fmla="+- 0 5049 4272"/>
                <a:gd name="T59" fmla="*/ 5049 h 1402"/>
                <a:gd name="T60" fmla="+- 0 1034 1034"/>
                <a:gd name="T61" fmla="*/ T60 w 1402"/>
                <a:gd name="T62" fmla="+- 0 4973 4272"/>
                <a:gd name="T63" fmla="*/ 4973 h 1402"/>
                <a:gd name="T64" fmla="+- 0 1038 1034"/>
                <a:gd name="T65" fmla="*/ T64 w 1402"/>
                <a:gd name="T66" fmla="+- 0 4897 4272"/>
                <a:gd name="T67" fmla="*/ 4897 h 1402"/>
                <a:gd name="T68" fmla="+- 0 1050 1034"/>
                <a:gd name="T69" fmla="*/ T68 w 1402"/>
                <a:gd name="T70" fmla="+- 0 4823 4272"/>
                <a:gd name="T71" fmla="*/ 4823 h 1402"/>
                <a:gd name="T72" fmla="+- 0 1070 1034"/>
                <a:gd name="T73" fmla="*/ T72 w 1402"/>
                <a:gd name="T74" fmla="+- 0 4752 4272"/>
                <a:gd name="T75" fmla="*/ 4752 h 1402"/>
                <a:gd name="T76" fmla="+- 0 1096 1034"/>
                <a:gd name="T77" fmla="*/ T76 w 1402"/>
                <a:gd name="T78" fmla="+- 0 4684 4272"/>
                <a:gd name="T79" fmla="*/ 4684 h 1402"/>
                <a:gd name="T80" fmla="+- 0 1130 1034"/>
                <a:gd name="T81" fmla="*/ T80 w 1402"/>
                <a:gd name="T82" fmla="+- 0 4619 4272"/>
                <a:gd name="T83" fmla="*/ 4619 h 1402"/>
                <a:gd name="T84" fmla="+- 0 1169 1034"/>
                <a:gd name="T85" fmla="*/ T84 w 1402"/>
                <a:gd name="T86" fmla="+- 0 4559 4272"/>
                <a:gd name="T87" fmla="*/ 4559 h 1402"/>
                <a:gd name="T88" fmla="+- 0 1214 1034"/>
                <a:gd name="T89" fmla="*/ T88 w 1402"/>
                <a:gd name="T90" fmla="+- 0 4504 4272"/>
                <a:gd name="T91" fmla="*/ 4504 h 1402"/>
                <a:gd name="T92" fmla="+- 0 1265 1034"/>
                <a:gd name="T93" fmla="*/ T92 w 1402"/>
                <a:gd name="T94" fmla="+- 0 4453 4272"/>
                <a:gd name="T95" fmla="*/ 4453 h 1402"/>
                <a:gd name="T96" fmla="+- 0 1321 1034"/>
                <a:gd name="T97" fmla="*/ T96 w 1402"/>
                <a:gd name="T98" fmla="+- 0 4407 4272"/>
                <a:gd name="T99" fmla="*/ 4407 h 1402"/>
                <a:gd name="T100" fmla="+- 0 1381 1034"/>
                <a:gd name="T101" fmla="*/ T100 w 1402"/>
                <a:gd name="T102" fmla="+- 0 4368 4272"/>
                <a:gd name="T103" fmla="*/ 4368 h 1402"/>
                <a:gd name="T104" fmla="+- 0 1445 1034"/>
                <a:gd name="T105" fmla="*/ T104 w 1402"/>
                <a:gd name="T106" fmla="+- 0 4334 4272"/>
                <a:gd name="T107" fmla="*/ 4334 h 1402"/>
                <a:gd name="T108" fmla="+- 0 1513 1034"/>
                <a:gd name="T109" fmla="*/ T108 w 1402"/>
                <a:gd name="T110" fmla="+- 0 4308 4272"/>
                <a:gd name="T111" fmla="*/ 4308 h 1402"/>
                <a:gd name="T112" fmla="+- 0 1584 1034"/>
                <a:gd name="T113" fmla="*/ T112 w 1402"/>
                <a:gd name="T114" fmla="+- 0 4288 4272"/>
                <a:gd name="T115" fmla="*/ 4288 h 1402"/>
                <a:gd name="T116" fmla="+- 0 1659 1034"/>
                <a:gd name="T117" fmla="*/ T116 w 1402"/>
                <a:gd name="T118" fmla="+- 0 4276 4272"/>
                <a:gd name="T119" fmla="*/ 4276 h 1402"/>
                <a:gd name="T120" fmla="+- 0 1735 1034"/>
                <a:gd name="T121" fmla="*/ T120 w 1402"/>
                <a:gd name="T122" fmla="+- 0 4272 4272"/>
                <a:gd name="T123" fmla="*/ 4272 h 1402"/>
                <a:gd name="T124" fmla="+- 0 1811 1034"/>
                <a:gd name="T125" fmla="*/ T124 w 1402"/>
                <a:gd name="T126" fmla="+- 0 4276 4272"/>
                <a:gd name="T127" fmla="*/ 4276 h 1402"/>
                <a:gd name="T128" fmla="+- 0 1885 1034"/>
                <a:gd name="T129" fmla="*/ T128 w 1402"/>
                <a:gd name="T130" fmla="+- 0 4288 4272"/>
                <a:gd name="T131" fmla="*/ 4288 h 1402"/>
                <a:gd name="T132" fmla="+- 0 1956 1034"/>
                <a:gd name="T133" fmla="*/ T132 w 1402"/>
                <a:gd name="T134" fmla="+- 0 4308 4272"/>
                <a:gd name="T135" fmla="*/ 4308 h 1402"/>
                <a:gd name="T136" fmla="+- 0 2024 1034"/>
                <a:gd name="T137" fmla="*/ T136 w 1402"/>
                <a:gd name="T138" fmla="+- 0 4334 4272"/>
                <a:gd name="T139" fmla="*/ 4334 h 1402"/>
                <a:gd name="T140" fmla="+- 0 2089 1034"/>
                <a:gd name="T141" fmla="*/ T140 w 1402"/>
                <a:gd name="T142" fmla="+- 0 4368 4272"/>
                <a:gd name="T143" fmla="*/ 4368 h 1402"/>
                <a:gd name="T144" fmla="+- 0 2149 1034"/>
                <a:gd name="T145" fmla="*/ T144 w 1402"/>
                <a:gd name="T146" fmla="+- 0 4407 4272"/>
                <a:gd name="T147" fmla="*/ 4407 h 1402"/>
                <a:gd name="T148" fmla="+- 0 2204 1034"/>
                <a:gd name="T149" fmla="*/ T148 w 1402"/>
                <a:gd name="T150" fmla="+- 0 4453 4272"/>
                <a:gd name="T151" fmla="*/ 4453 h 1402"/>
                <a:gd name="T152" fmla="+- 0 2255 1034"/>
                <a:gd name="T153" fmla="*/ T152 w 1402"/>
                <a:gd name="T154" fmla="+- 0 4504 4272"/>
                <a:gd name="T155" fmla="*/ 4504 h 1402"/>
                <a:gd name="T156" fmla="+- 0 2301 1034"/>
                <a:gd name="T157" fmla="*/ T156 w 1402"/>
                <a:gd name="T158" fmla="+- 0 4559 4272"/>
                <a:gd name="T159" fmla="*/ 4559 h 1402"/>
                <a:gd name="T160" fmla="+- 0 2340 1034"/>
                <a:gd name="T161" fmla="*/ T160 w 1402"/>
                <a:gd name="T162" fmla="+- 0 4619 4272"/>
                <a:gd name="T163" fmla="*/ 4619 h 1402"/>
                <a:gd name="T164" fmla="+- 0 2374 1034"/>
                <a:gd name="T165" fmla="*/ T164 w 1402"/>
                <a:gd name="T166" fmla="+- 0 4684 4272"/>
                <a:gd name="T167" fmla="*/ 4684 h 1402"/>
                <a:gd name="T168" fmla="+- 0 2400 1034"/>
                <a:gd name="T169" fmla="*/ T168 w 1402"/>
                <a:gd name="T170" fmla="+- 0 4752 4272"/>
                <a:gd name="T171" fmla="*/ 4752 h 1402"/>
                <a:gd name="T172" fmla="+- 0 2420 1034"/>
                <a:gd name="T173" fmla="*/ T172 w 1402"/>
                <a:gd name="T174" fmla="+- 0 4823 4272"/>
                <a:gd name="T175" fmla="*/ 4823 h 1402"/>
                <a:gd name="T176" fmla="+- 0 2432 1034"/>
                <a:gd name="T177" fmla="*/ T176 w 1402"/>
                <a:gd name="T178" fmla="+- 0 4897 4272"/>
                <a:gd name="T179" fmla="*/ 4897 h 1402"/>
                <a:gd name="T180" fmla="+- 0 2436 1034"/>
                <a:gd name="T181" fmla="*/ T180 w 1402"/>
                <a:gd name="T182" fmla="+- 0 4973 4272"/>
                <a:gd name="T183" fmla="*/ 4973 h 1402"/>
                <a:gd name="T184" fmla="+- 0 2432 1034"/>
                <a:gd name="T185" fmla="*/ T184 w 1402"/>
                <a:gd name="T186" fmla="+- 0 5049 4272"/>
                <a:gd name="T187" fmla="*/ 5049 h 1402"/>
                <a:gd name="T188" fmla="+- 0 2420 1034"/>
                <a:gd name="T189" fmla="*/ T188 w 1402"/>
                <a:gd name="T190" fmla="+- 0 5124 4272"/>
                <a:gd name="T191" fmla="*/ 5124 h 1402"/>
                <a:gd name="T192" fmla="+- 0 2400 1034"/>
                <a:gd name="T193" fmla="*/ T192 w 1402"/>
                <a:gd name="T194" fmla="+- 0 5195 4272"/>
                <a:gd name="T195" fmla="*/ 5195 h 1402"/>
                <a:gd name="T196" fmla="+- 0 2374 1034"/>
                <a:gd name="T197" fmla="*/ T196 w 1402"/>
                <a:gd name="T198" fmla="+- 0 5263 4272"/>
                <a:gd name="T199" fmla="*/ 5263 h 1402"/>
                <a:gd name="T200" fmla="+- 0 2340 1034"/>
                <a:gd name="T201" fmla="*/ T200 w 1402"/>
                <a:gd name="T202" fmla="+- 0 5327 4272"/>
                <a:gd name="T203" fmla="*/ 5327 h 1402"/>
                <a:gd name="T204" fmla="+- 0 2301 1034"/>
                <a:gd name="T205" fmla="*/ T204 w 1402"/>
                <a:gd name="T206" fmla="+- 0 5387 4272"/>
                <a:gd name="T207" fmla="*/ 5387 h 1402"/>
                <a:gd name="T208" fmla="+- 0 2255 1034"/>
                <a:gd name="T209" fmla="*/ T208 w 1402"/>
                <a:gd name="T210" fmla="+- 0 5443 4272"/>
                <a:gd name="T211" fmla="*/ 5443 h 1402"/>
                <a:gd name="T212" fmla="+- 0 2204 1034"/>
                <a:gd name="T213" fmla="*/ T212 w 1402"/>
                <a:gd name="T214" fmla="+- 0 5494 4272"/>
                <a:gd name="T215" fmla="*/ 5494 h 1402"/>
                <a:gd name="T216" fmla="+- 0 2149 1034"/>
                <a:gd name="T217" fmla="*/ T216 w 1402"/>
                <a:gd name="T218" fmla="+- 0 5539 4272"/>
                <a:gd name="T219" fmla="*/ 5539 h 1402"/>
                <a:gd name="T220" fmla="+- 0 2089 1034"/>
                <a:gd name="T221" fmla="*/ T220 w 1402"/>
                <a:gd name="T222" fmla="+- 0 5578 4272"/>
                <a:gd name="T223" fmla="*/ 5578 h 1402"/>
                <a:gd name="T224" fmla="+- 0 2024 1034"/>
                <a:gd name="T225" fmla="*/ T224 w 1402"/>
                <a:gd name="T226" fmla="+- 0 5612 4272"/>
                <a:gd name="T227" fmla="*/ 5612 h 1402"/>
                <a:gd name="T228" fmla="+- 0 1956 1034"/>
                <a:gd name="T229" fmla="*/ T228 w 1402"/>
                <a:gd name="T230" fmla="+- 0 5638 4272"/>
                <a:gd name="T231" fmla="*/ 5638 h 1402"/>
                <a:gd name="T232" fmla="+- 0 1885 1034"/>
                <a:gd name="T233" fmla="*/ T232 w 1402"/>
                <a:gd name="T234" fmla="+- 0 5658 4272"/>
                <a:gd name="T235" fmla="*/ 5658 h 1402"/>
                <a:gd name="T236" fmla="+- 0 1811 1034"/>
                <a:gd name="T237" fmla="*/ T236 w 1402"/>
                <a:gd name="T238" fmla="+- 0 5670 4272"/>
                <a:gd name="T239" fmla="*/ 5670 h 1402"/>
                <a:gd name="T240" fmla="+- 0 1735 1034"/>
                <a:gd name="T241" fmla="*/ T240 w 1402"/>
                <a:gd name="T242" fmla="+- 0 5674 4272"/>
                <a:gd name="T243" fmla="*/ 5674 h 140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  <a:cxn ang="0">
                  <a:pos x="T229" y="T231"/>
                </a:cxn>
                <a:cxn ang="0">
                  <a:pos x="T233" y="T235"/>
                </a:cxn>
                <a:cxn ang="0">
                  <a:pos x="T237" y="T239"/>
                </a:cxn>
                <a:cxn ang="0">
                  <a:pos x="T241" y="T243"/>
                </a:cxn>
              </a:cxnLst>
              <a:rect l="0" t="0" r="r" b="b"/>
              <a:pathLst>
                <a:path w="1402" h="1402">
                  <a:moveTo>
                    <a:pt x="701" y="1402"/>
                  </a:moveTo>
                  <a:lnTo>
                    <a:pt x="625" y="1398"/>
                  </a:lnTo>
                  <a:lnTo>
                    <a:pt x="550" y="1386"/>
                  </a:lnTo>
                  <a:lnTo>
                    <a:pt x="479" y="1366"/>
                  </a:lnTo>
                  <a:lnTo>
                    <a:pt x="411" y="1340"/>
                  </a:lnTo>
                  <a:lnTo>
                    <a:pt x="347" y="1306"/>
                  </a:lnTo>
                  <a:lnTo>
                    <a:pt x="287" y="1267"/>
                  </a:lnTo>
                  <a:lnTo>
                    <a:pt x="231" y="1222"/>
                  </a:lnTo>
                  <a:lnTo>
                    <a:pt x="180" y="1171"/>
                  </a:lnTo>
                  <a:lnTo>
                    <a:pt x="135" y="1115"/>
                  </a:lnTo>
                  <a:lnTo>
                    <a:pt x="96" y="1055"/>
                  </a:lnTo>
                  <a:lnTo>
                    <a:pt x="62" y="991"/>
                  </a:lnTo>
                  <a:lnTo>
                    <a:pt x="36" y="923"/>
                  </a:lnTo>
                  <a:lnTo>
                    <a:pt x="16" y="852"/>
                  </a:lnTo>
                  <a:lnTo>
                    <a:pt x="4" y="777"/>
                  </a:lnTo>
                  <a:lnTo>
                    <a:pt x="0" y="701"/>
                  </a:lnTo>
                  <a:lnTo>
                    <a:pt x="4" y="625"/>
                  </a:lnTo>
                  <a:lnTo>
                    <a:pt x="16" y="551"/>
                  </a:lnTo>
                  <a:lnTo>
                    <a:pt x="36" y="480"/>
                  </a:lnTo>
                  <a:lnTo>
                    <a:pt x="62" y="412"/>
                  </a:lnTo>
                  <a:lnTo>
                    <a:pt x="96" y="347"/>
                  </a:lnTo>
                  <a:lnTo>
                    <a:pt x="135" y="287"/>
                  </a:lnTo>
                  <a:lnTo>
                    <a:pt x="180" y="232"/>
                  </a:lnTo>
                  <a:lnTo>
                    <a:pt x="231" y="181"/>
                  </a:lnTo>
                  <a:lnTo>
                    <a:pt x="287" y="135"/>
                  </a:lnTo>
                  <a:lnTo>
                    <a:pt x="347" y="96"/>
                  </a:lnTo>
                  <a:lnTo>
                    <a:pt x="411" y="62"/>
                  </a:lnTo>
                  <a:lnTo>
                    <a:pt x="479" y="36"/>
                  </a:lnTo>
                  <a:lnTo>
                    <a:pt x="550" y="16"/>
                  </a:lnTo>
                  <a:lnTo>
                    <a:pt x="625" y="4"/>
                  </a:lnTo>
                  <a:lnTo>
                    <a:pt x="701" y="0"/>
                  </a:lnTo>
                  <a:lnTo>
                    <a:pt x="777" y="4"/>
                  </a:lnTo>
                  <a:lnTo>
                    <a:pt x="851" y="16"/>
                  </a:lnTo>
                  <a:lnTo>
                    <a:pt x="922" y="36"/>
                  </a:lnTo>
                  <a:lnTo>
                    <a:pt x="990" y="62"/>
                  </a:lnTo>
                  <a:lnTo>
                    <a:pt x="1055" y="96"/>
                  </a:lnTo>
                  <a:lnTo>
                    <a:pt x="1115" y="135"/>
                  </a:lnTo>
                  <a:lnTo>
                    <a:pt x="1170" y="181"/>
                  </a:lnTo>
                  <a:lnTo>
                    <a:pt x="1221" y="232"/>
                  </a:lnTo>
                  <a:lnTo>
                    <a:pt x="1267" y="287"/>
                  </a:lnTo>
                  <a:lnTo>
                    <a:pt x="1306" y="347"/>
                  </a:lnTo>
                  <a:lnTo>
                    <a:pt x="1340" y="412"/>
                  </a:lnTo>
                  <a:lnTo>
                    <a:pt x="1366" y="480"/>
                  </a:lnTo>
                  <a:lnTo>
                    <a:pt x="1386" y="551"/>
                  </a:lnTo>
                  <a:lnTo>
                    <a:pt x="1398" y="625"/>
                  </a:lnTo>
                  <a:lnTo>
                    <a:pt x="1402" y="701"/>
                  </a:lnTo>
                  <a:lnTo>
                    <a:pt x="1398" y="777"/>
                  </a:lnTo>
                  <a:lnTo>
                    <a:pt x="1386" y="852"/>
                  </a:lnTo>
                  <a:lnTo>
                    <a:pt x="1366" y="923"/>
                  </a:lnTo>
                  <a:lnTo>
                    <a:pt x="1340" y="991"/>
                  </a:lnTo>
                  <a:lnTo>
                    <a:pt x="1306" y="1055"/>
                  </a:lnTo>
                  <a:lnTo>
                    <a:pt x="1267" y="1115"/>
                  </a:lnTo>
                  <a:lnTo>
                    <a:pt x="1221" y="1171"/>
                  </a:lnTo>
                  <a:lnTo>
                    <a:pt x="1170" y="1222"/>
                  </a:lnTo>
                  <a:lnTo>
                    <a:pt x="1115" y="1267"/>
                  </a:lnTo>
                  <a:lnTo>
                    <a:pt x="1055" y="1306"/>
                  </a:lnTo>
                  <a:lnTo>
                    <a:pt x="990" y="1340"/>
                  </a:lnTo>
                  <a:lnTo>
                    <a:pt x="922" y="1366"/>
                  </a:lnTo>
                  <a:lnTo>
                    <a:pt x="851" y="1386"/>
                  </a:lnTo>
                  <a:lnTo>
                    <a:pt x="777" y="1398"/>
                  </a:lnTo>
                  <a:lnTo>
                    <a:pt x="701" y="1402"/>
                  </a:lnTo>
                  <a:close/>
                </a:path>
              </a:pathLst>
            </a:custGeom>
            <a:solidFill>
              <a:srgbClr val="182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44" name="AutoShape 1204">
              <a:extLst>
                <a:ext uri="{FF2B5EF4-FFF2-40B4-BE49-F238E27FC236}">
                  <a16:creationId xmlns:a16="http://schemas.microsoft.com/office/drawing/2014/main" xmlns="" id="{004974E7-AFD3-4497-8C5E-CB180CA7A79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7" y="4564"/>
              <a:ext cx="838" cy="836"/>
            </a:xfrm>
            <a:custGeom>
              <a:avLst/>
              <a:gdLst>
                <a:gd name="T0" fmla="+- 0 1404 1318"/>
                <a:gd name="T1" fmla="*/ T0 w 838"/>
                <a:gd name="T2" fmla="+- 0 5227 4565"/>
                <a:gd name="T3" fmla="*/ 5227 h 836"/>
                <a:gd name="T4" fmla="+- 0 1531 1318"/>
                <a:gd name="T5" fmla="*/ T4 w 838"/>
                <a:gd name="T6" fmla="+- 0 5102 4565"/>
                <a:gd name="T7" fmla="*/ 5102 h 836"/>
                <a:gd name="T8" fmla="+- 0 1543 1318"/>
                <a:gd name="T9" fmla="*/ T8 w 838"/>
                <a:gd name="T10" fmla="+- 0 5105 4565"/>
                <a:gd name="T11" fmla="*/ 5105 h 836"/>
                <a:gd name="T12" fmla="+- 0 1618 1318"/>
                <a:gd name="T13" fmla="*/ T12 w 838"/>
                <a:gd name="T14" fmla="+- 0 5182 4565"/>
                <a:gd name="T15" fmla="*/ 5182 h 836"/>
                <a:gd name="T16" fmla="+- 0 1613 1318"/>
                <a:gd name="T17" fmla="*/ T16 w 838"/>
                <a:gd name="T18" fmla="+- 0 5191 4565"/>
                <a:gd name="T19" fmla="*/ 5191 h 836"/>
                <a:gd name="T20" fmla="+- 0 1565 1318"/>
                <a:gd name="T21" fmla="*/ T20 w 838"/>
                <a:gd name="T22" fmla="+- 0 5400 4565"/>
                <a:gd name="T23" fmla="*/ 5400 h 836"/>
                <a:gd name="T24" fmla="+- 0 1327 1318"/>
                <a:gd name="T25" fmla="*/ T24 w 838"/>
                <a:gd name="T26" fmla="+- 0 5398 4565"/>
                <a:gd name="T27" fmla="*/ 5398 h 836"/>
                <a:gd name="T28" fmla="+- 0 1318 1318"/>
                <a:gd name="T29" fmla="*/ T28 w 838"/>
                <a:gd name="T30" fmla="+- 0 5393 4565"/>
                <a:gd name="T31" fmla="*/ 5393 h 836"/>
                <a:gd name="T32" fmla="+- 0 1320 1318"/>
                <a:gd name="T33" fmla="*/ T32 w 838"/>
                <a:gd name="T34" fmla="+- 0 5182 4565"/>
                <a:gd name="T35" fmla="*/ 5182 h 836"/>
                <a:gd name="T36" fmla="+- 0 1327 1318"/>
                <a:gd name="T37" fmla="*/ T36 w 838"/>
                <a:gd name="T38" fmla="+- 0 5148 4565"/>
                <a:gd name="T39" fmla="*/ 5148 h 836"/>
                <a:gd name="T40" fmla="+- 0 1404 1318"/>
                <a:gd name="T41" fmla="*/ T40 w 838"/>
                <a:gd name="T42" fmla="+- 0 5227 4565"/>
                <a:gd name="T43" fmla="*/ 5227 h 836"/>
                <a:gd name="T44" fmla="+- 0 1490 1318"/>
                <a:gd name="T45" fmla="*/ T44 w 838"/>
                <a:gd name="T46" fmla="+- 0 5314 4565"/>
                <a:gd name="T47" fmla="*/ 5314 h 836"/>
                <a:gd name="T48" fmla="+- 0 1567 1318"/>
                <a:gd name="T49" fmla="*/ T48 w 838"/>
                <a:gd name="T50" fmla="+- 0 5393 4565"/>
                <a:gd name="T51" fmla="*/ 5393 h 836"/>
                <a:gd name="T52" fmla="+- 0 1327 1318"/>
                <a:gd name="T53" fmla="*/ T52 w 838"/>
                <a:gd name="T54" fmla="+- 0 4819 4565"/>
                <a:gd name="T55" fmla="*/ 4819 h 836"/>
                <a:gd name="T56" fmla="+- 0 1320 1318"/>
                <a:gd name="T57" fmla="*/ T56 w 838"/>
                <a:gd name="T58" fmla="+- 0 4788 4565"/>
                <a:gd name="T59" fmla="*/ 4788 h 836"/>
                <a:gd name="T60" fmla="+- 0 1318 1318"/>
                <a:gd name="T61" fmla="*/ T60 w 838"/>
                <a:gd name="T62" fmla="+- 0 4572 4565"/>
                <a:gd name="T63" fmla="*/ 4572 h 836"/>
                <a:gd name="T64" fmla="+- 0 1327 1318"/>
                <a:gd name="T65" fmla="*/ T64 w 838"/>
                <a:gd name="T66" fmla="+- 0 4567 4565"/>
                <a:gd name="T67" fmla="*/ 4567 h 836"/>
                <a:gd name="T68" fmla="+- 0 1565 1318"/>
                <a:gd name="T69" fmla="*/ T68 w 838"/>
                <a:gd name="T70" fmla="+- 0 4565 4565"/>
                <a:gd name="T71" fmla="*/ 4565 h 836"/>
                <a:gd name="T72" fmla="+- 0 1490 1318"/>
                <a:gd name="T73" fmla="*/ T72 w 838"/>
                <a:gd name="T74" fmla="+- 0 4651 4565"/>
                <a:gd name="T75" fmla="*/ 4651 h 836"/>
                <a:gd name="T76" fmla="+- 0 1404 1318"/>
                <a:gd name="T77" fmla="*/ T76 w 838"/>
                <a:gd name="T78" fmla="+- 0 4740 4565"/>
                <a:gd name="T79" fmla="*/ 4740 h 836"/>
                <a:gd name="T80" fmla="+- 0 1327 1318"/>
                <a:gd name="T81" fmla="*/ T80 w 838"/>
                <a:gd name="T82" fmla="+- 0 4819 4565"/>
                <a:gd name="T83" fmla="*/ 4819 h 836"/>
                <a:gd name="T84" fmla="+- 0 1531 1318"/>
                <a:gd name="T85" fmla="*/ T84 w 838"/>
                <a:gd name="T86" fmla="+- 0 4865 4565"/>
                <a:gd name="T87" fmla="*/ 4865 h 836"/>
                <a:gd name="T88" fmla="+- 0 1404 1318"/>
                <a:gd name="T89" fmla="*/ T88 w 838"/>
                <a:gd name="T90" fmla="+- 0 4740 4565"/>
                <a:gd name="T91" fmla="*/ 4740 h 836"/>
                <a:gd name="T92" fmla="+- 0 1618 1318"/>
                <a:gd name="T93" fmla="*/ T92 w 838"/>
                <a:gd name="T94" fmla="+- 0 4778 4565"/>
                <a:gd name="T95" fmla="*/ 4778 h 836"/>
                <a:gd name="T96" fmla="+- 0 1613 1318"/>
                <a:gd name="T97" fmla="*/ T96 w 838"/>
                <a:gd name="T98" fmla="+- 0 4788 4565"/>
                <a:gd name="T99" fmla="*/ 4788 h 836"/>
                <a:gd name="T100" fmla="+- 0 1538 1318"/>
                <a:gd name="T101" fmla="*/ T100 w 838"/>
                <a:gd name="T102" fmla="+- 0 4865 4565"/>
                <a:gd name="T103" fmla="*/ 4865 h 836"/>
                <a:gd name="T104" fmla="+- 0 1908 1318"/>
                <a:gd name="T105" fmla="*/ T104 w 838"/>
                <a:gd name="T106" fmla="+- 0 5400 4565"/>
                <a:gd name="T107" fmla="*/ 5400 h 836"/>
                <a:gd name="T108" fmla="+- 0 1915 1318"/>
                <a:gd name="T109" fmla="*/ T108 w 838"/>
                <a:gd name="T110" fmla="+- 0 5381 4565"/>
                <a:gd name="T111" fmla="*/ 5381 h 836"/>
                <a:gd name="T112" fmla="+- 0 1860 1318"/>
                <a:gd name="T113" fmla="*/ T112 w 838"/>
                <a:gd name="T114" fmla="+- 0 5191 4565"/>
                <a:gd name="T115" fmla="*/ 5191 h 836"/>
                <a:gd name="T116" fmla="+- 0 1855 1318"/>
                <a:gd name="T117" fmla="*/ T116 w 838"/>
                <a:gd name="T118" fmla="+- 0 5182 4565"/>
                <a:gd name="T119" fmla="*/ 5182 h 836"/>
                <a:gd name="T120" fmla="+- 0 1930 1318"/>
                <a:gd name="T121" fmla="*/ T120 w 838"/>
                <a:gd name="T122" fmla="+- 0 5105 4565"/>
                <a:gd name="T123" fmla="*/ 5105 h 836"/>
                <a:gd name="T124" fmla="+- 0 1942 1318"/>
                <a:gd name="T125" fmla="*/ T124 w 838"/>
                <a:gd name="T126" fmla="+- 0 5100 4565"/>
                <a:gd name="T127" fmla="*/ 5100 h 836"/>
                <a:gd name="T128" fmla="+- 0 2069 1318"/>
                <a:gd name="T129" fmla="*/ T128 w 838"/>
                <a:gd name="T130" fmla="+- 0 5225 4565"/>
                <a:gd name="T131" fmla="*/ 5225 h 836"/>
                <a:gd name="T132" fmla="+- 0 2155 1318"/>
                <a:gd name="T133" fmla="*/ T132 w 838"/>
                <a:gd name="T134" fmla="+- 0 5381 4565"/>
                <a:gd name="T135" fmla="*/ 5381 h 836"/>
                <a:gd name="T136" fmla="+- 0 2150 1318"/>
                <a:gd name="T137" fmla="*/ T136 w 838"/>
                <a:gd name="T138" fmla="+- 0 5398 4565"/>
                <a:gd name="T139" fmla="*/ 5398 h 836"/>
                <a:gd name="T140" fmla="+- 0 1922 1318"/>
                <a:gd name="T141" fmla="*/ T140 w 838"/>
                <a:gd name="T142" fmla="+- 0 5400 4565"/>
                <a:gd name="T143" fmla="*/ 5400 h 836"/>
                <a:gd name="T144" fmla="+- 0 2069 1318"/>
                <a:gd name="T145" fmla="*/ T144 w 838"/>
                <a:gd name="T146" fmla="+- 0 5225 4565"/>
                <a:gd name="T147" fmla="*/ 5225 h 836"/>
                <a:gd name="T148" fmla="+- 0 2146 1318"/>
                <a:gd name="T149" fmla="*/ T148 w 838"/>
                <a:gd name="T150" fmla="+- 0 5146 4565"/>
                <a:gd name="T151" fmla="*/ 5146 h 836"/>
                <a:gd name="T152" fmla="+- 0 2153 1318"/>
                <a:gd name="T153" fmla="*/ T152 w 838"/>
                <a:gd name="T154" fmla="+- 0 5182 4565"/>
                <a:gd name="T155" fmla="*/ 5182 h 836"/>
                <a:gd name="T156" fmla="+- 0 1942 1318"/>
                <a:gd name="T157" fmla="*/ T156 w 838"/>
                <a:gd name="T158" fmla="+- 0 4865 4565"/>
                <a:gd name="T159" fmla="*/ 4865 h 836"/>
                <a:gd name="T160" fmla="+- 0 1930 1318"/>
                <a:gd name="T161" fmla="*/ T160 w 838"/>
                <a:gd name="T162" fmla="+- 0 4860 4565"/>
                <a:gd name="T163" fmla="*/ 4860 h 836"/>
                <a:gd name="T164" fmla="+- 0 1855 1318"/>
                <a:gd name="T165" fmla="*/ T164 w 838"/>
                <a:gd name="T166" fmla="+- 0 4783 4565"/>
                <a:gd name="T167" fmla="*/ 4783 h 836"/>
                <a:gd name="T168" fmla="+- 0 1982 1318"/>
                <a:gd name="T169" fmla="*/ T168 w 838"/>
                <a:gd name="T170" fmla="+- 0 4651 4565"/>
                <a:gd name="T171" fmla="*/ 4651 h 836"/>
                <a:gd name="T172" fmla="+- 0 1908 1318"/>
                <a:gd name="T173" fmla="*/ T172 w 838"/>
                <a:gd name="T174" fmla="+- 0 4565 4565"/>
                <a:gd name="T175" fmla="*/ 4565 h 836"/>
                <a:gd name="T176" fmla="+- 0 2146 1318"/>
                <a:gd name="T177" fmla="*/ T176 w 838"/>
                <a:gd name="T178" fmla="+- 0 4567 4565"/>
                <a:gd name="T179" fmla="*/ 4567 h 836"/>
                <a:gd name="T180" fmla="+- 0 2155 1318"/>
                <a:gd name="T181" fmla="*/ T180 w 838"/>
                <a:gd name="T182" fmla="+- 0 4572 4565"/>
                <a:gd name="T183" fmla="*/ 4572 h 836"/>
                <a:gd name="T184" fmla="+- 0 2153 1318"/>
                <a:gd name="T185" fmla="*/ T184 w 838"/>
                <a:gd name="T186" fmla="+- 0 4740 4565"/>
                <a:gd name="T187" fmla="*/ 4740 h 836"/>
                <a:gd name="T188" fmla="+- 0 1944 1318"/>
                <a:gd name="T189" fmla="*/ T188 w 838"/>
                <a:gd name="T190" fmla="+- 0 4860 4565"/>
                <a:gd name="T191" fmla="*/ 4860 h 836"/>
                <a:gd name="T192" fmla="+- 0 2146 1318"/>
                <a:gd name="T193" fmla="*/ T192 w 838"/>
                <a:gd name="T194" fmla="+- 0 4819 4565"/>
                <a:gd name="T195" fmla="*/ 4819 h 836"/>
                <a:gd name="T196" fmla="+- 0 2069 1318"/>
                <a:gd name="T197" fmla="*/ T196 w 838"/>
                <a:gd name="T198" fmla="+- 0 4740 4565"/>
                <a:gd name="T199" fmla="*/ 4740 h 836"/>
                <a:gd name="T200" fmla="+- 0 2153 1318"/>
                <a:gd name="T201" fmla="*/ T200 w 838"/>
                <a:gd name="T202" fmla="+- 0 4788 4565"/>
                <a:gd name="T203" fmla="*/ 4788 h 836"/>
                <a:gd name="T204" fmla="+- 0 2146 1318"/>
                <a:gd name="T205" fmla="*/ T204 w 838"/>
                <a:gd name="T206" fmla="+- 0 4819 4565"/>
                <a:gd name="T207" fmla="*/ 4819 h 83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</a:cxnLst>
              <a:rect l="0" t="0" r="r" b="b"/>
              <a:pathLst>
                <a:path w="838" h="836">
                  <a:moveTo>
                    <a:pt x="259" y="662"/>
                  </a:moveTo>
                  <a:lnTo>
                    <a:pt x="86" y="662"/>
                  </a:lnTo>
                  <a:lnTo>
                    <a:pt x="211" y="540"/>
                  </a:lnTo>
                  <a:lnTo>
                    <a:pt x="213" y="537"/>
                  </a:lnTo>
                  <a:lnTo>
                    <a:pt x="220" y="537"/>
                  </a:lnTo>
                  <a:lnTo>
                    <a:pt x="225" y="540"/>
                  </a:lnTo>
                  <a:lnTo>
                    <a:pt x="295" y="612"/>
                  </a:lnTo>
                  <a:lnTo>
                    <a:pt x="300" y="617"/>
                  </a:lnTo>
                  <a:lnTo>
                    <a:pt x="300" y="624"/>
                  </a:lnTo>
                  <a:lnTo>
                    <a:pt x="295" y="626"/>
                  </a:lnTo>
                  <a:lnTo>
                    <a:pt x="259" y="662"/>
                  </a:lnTo>
                  <a:close/>
                  <a:moveTo>
                    <a:pt x="247" y="835"/>
                  </a:moveTo>
                  <a:lnTo>
                    <a:pt x="232" y="835"/>
                  </a:lnTo>
                  <a:lnTo>
                    <a:pt x="9" y="833"/>
                  </a:lnTo>
                  <a:lnTo>
                    <a:pt x="4" y="833"/>
                  </a:lnTo>
                  <a:lnTo>
                    <a:pt x="0" y="828"/>
                  </a:lnTo>
                  <a:lnTo>
                    <a:pt x="0" y="818"/>
                  </a:lnTo>
                  <a:lnTo>
                    <a:pt x="2" y="617"/>
                  </a:lnTo>
                  <a:lnTo>
                    <a:pt x="2" y="585"/>
                  </a:lnTo>
                  <a:lnTo>
                    <a:pt x="9" y="583"/>
                  </a:lnTo>
                  <a:lnTo>
                    <a:pt x="19" y="593"/>
                  </a:lnTo>
                  <a:lnTo>
                    <a:pt x="86" y="662"/>
                  </a:lnTo>
                  <a:lnTo>
                    <a:pt x="259" y="662"/>
                  </a:lnTo>
                  <a:lnTo>
                    <a:pt x="172" y="749"/>
                  </a:lnTo>
                  <a:lnTo>
                    <a:pt x="240" y="818"/>
                  </a:lnTo>
                  <a:lnTo>
                    <a:pt x="249" y="828"/>
                  </a:lnTo>
                  <a:lnTo>
                    <a:pt x="247" y="835"/>
                  </a:lnTo>
                  <a:close/>
                  <a:moveTo>
                    <a:pt x="9" y="254"/>
                  </a:moveTo>
                  <a:lnTo>
                    <a:pt x="2" y="249"/>
                  </a:lnTo>
                  <a:lnTo>
                    <a:pt x="2" y="223"/>
                  </a:lnTo>
                  <a:lnTo>
                    <a:pt x="0" y="12"/>
                  </a:lnTo>
                  <a:lnTo>
                    <a:pt x="0" y="7"/>
                  </a:lnTo>
                  <a:lnTo>
                    <a:pt x="4" y="2"/>
                  </a:lnTo>
                  <a:lnTo>
                    <a:pt x="9" y="2"/>
                  </a:lnTo>
                  <a:lnTo>
                    <a:pt x="232" y="0"/>
                  </a:lnTo>
                  <a:lnTo>
                    <a:pt x="247" y="0"/>
                  </a:lnTo>
                  <a:lnTo>
                    <a:pt x="249" y="9"/>
                  </a:lnTo>
                  <a:lnTo>
                    <a:pt x="172" y="86"/>
                  </a:lnTo>
                  <a:lnTo>
                    <a:pt x="261" y="175"/>
                  </a:lnTo>
                  <a:lnTo>
                    <a:pt x="86" y="175"/>
                  </a:lnTo>
                  <a:lnTo>
                    <a:pt x="19" y="242"/>
                  </a:lnTo>
                  <a:lnTo>
                    <a:pt x="9" y="254"/>
                  </a:lnTo>
                  <a:close/>
                  <a:moveTo>
                    <a:pt x="220" y="300"/>
                  </a:moveTo>
                  <a:lnTo>
                    <a:pt x="213" y="300"/>
                  </a:lnTo>
                  <a:lnTo>
                    <a:pt x="211" y="295"/>
                  </a:lnTo>
                  <a:lnTo>
                    <a:pt x="86" y="175"/>
                  </a:lnTo>
                  <a:lnTo>
                    <a:pt x="261" y="175"/>
                  </a:lnTo>
                  <a:lnTo>
                    <a:pt x="300" y="213"/>
                  </a:lnTo>
                  <a:lnTo>
                    <a:pt x="300" y="218"/>
                  </a:lnTo>
                  <a:lnTo>
                    <a:pt x="295" y="223"/>
                  </a:lnTo>
                  <a:lnTo>
                    <a:pt x="225" y="295"/>
                  </a:lnTo>
                  <a:lnTo>
                    <a:pt x="220" y="300"/>
                  </a:lnTo>
                  <a:close/>
                  <a:moveTo>
                    <a:pt x="604" y="835"/>
                  </a:moveTo>
                  <a:lnTo>
                    <a:pt x="590" y="835"/>
                  </a:lnTo>
                  <a:lnTo>
                    <a:pt x="588" y="828"/>
                  </a:lnTo>
                  <a:lnTo>
                    <a:pt x="597" y="816"/>
                  </a:lnTo>
                  <a:lnTo>
                    <a:pt x="664" y="749"/>
                  </a:lnTo>
                  <a:lnTo>
                    <a:pt x="542" y="626"/>
                  </a:lnTo>
                  <a:lnTo>
                    <a:pt x="537" y="624"/>
                  </a:lnTo>
                  <a:lnTo>
                    <a:pt x="537" y="617"/>
                  </a:lnTo>
                  <a:lnTo>
                    <a:pt x="542" y="612"/>
                  </a:lnTo>
                  <a:lnTo>
                    <a:pt x="612" y="540"/>
                  </a:lnTo>
                  <a:lnTo>
                    <a:pt x="616" y="535"/>
                  </a:lnTo>
                  <a:lnTo>
                    <a:pt x="624" y="535"/>
                  </a:lnTo>
                  <a:lnTo>
                    <a:pt x="626" y="540"/>
                  </a:lnTo>
                  <a:lnTo>
                    <a:pt x="751" y="660"/>
                  </a:lnTo>
                  <a:lnTo>
                    <a:pt x="835" y="660"/>
                  </a:lnTo>
                  <a:lnTo>
                    <a:pt x="837" y="816"/>
                  </a:lnTo>
                  <a:lnTo>
                    <a:pt x="837" y="828"/>
                  </a:lnTo>
                  <a:lnTo>
                    <a:pt x="832" y="833"/>
                  </a:lnTo>
                  <a:lnTo>
                    <a:pt x="828" y="833"/>
                  </a:lnTo>
                  <a:lnTo>
                    <a:pt x="604" y="835"/>
                  </a:lnTo>
                  <a:close/>
                  <a:moveTo>
                    <a:pt x="835" y="660"/>
                  </a:moveTo>
                  <a:lnTo>
                    <a:pt x="751" y="660"/>
                  </a:lnTo>
                  <a:lnTo>
                    <a:pt x="818" y="593"/>
                  </a:lnTo>
                  <a:lnTo>
                    <a:pt x="828" y="581"/>
                  </a:lnTo>
                  <a:lnTo>
                    <a:pt x="835" y="585"/>
                  </a:lnTo>
                  <a:lnTo>
                    <a:pt x="835" y="617"/>
                  </a:lnTo>
                  <a:lnTo>
                    <a:pt x="835" y="660"/>
                  </a:lnTo>
                  <a:close/>
                  <a:moveTo>
                    <a:pt x="624" y="300"/>
                  </a:moveTo>
                  <a:lnTo>
                    <a:pt x="616" y="300"/>
                  </a:lnTo>
                  <a:lnTo>
                    <a:pt x="612" y="295"/>
                  </a:lnTo>
                  <a:lnTo>
                    <a:pt x="542" y="223"/>
                  </a:lnTo>
                  <a:lnTo>
                    <a:pt x="537" y="218"/>
                  </a:lnTo>
                  <a:lnTo>
                    <a:pt x="537" y="213"/>
                  </a:lnTo>
                  <a:lnTo>
                    <a:pt x="664" y="86"/>
                  </a:lnTo>
                  <a:lnTo>
                    <a:pt x="588" y="9"/>
                  </a:lnTo>
                  <a:lnTo>
                    <a:pt x="590" y="0"/>
                  </a:lnTo>
                  <a:lnTo>
                    <a:pt x="604" y="0"/>
                  </a:lnTo>
                  <a:lnTo>
                    <a:pt x="828" y="2"/>
                  </a:lnTo>
                  <a:lnTo>
                    <a:pt x="832" y="2"/>
                  </a:lnTo>
                  <a:lnTo>
                    <a:pt x="837" y="7"/>
                  </a:lnTo>
                  <a:lnTo>
                    <a:pt x="837" y="12"/>
                  </a:lnTo>
                  <a:lnTo>
                    <a:pt x="835" y="175"/>
                  </a:lnTo>
                  <a:lnTo>
                    <a:pt x="751" y="175"/>
                  </a:lnTo>
                  <a:lnTo>
                    <a:pt x="626" y="295"/>
                  </a:lnTo>
                  <a:lnTo>
                    <a:pt x="624" y="300"/>
                  </a:lnTo>
                  <a:close/>
                  <a:moveTo>
                    <a:pt x="828" y="254"/>
                  </a:moveTo>
                  <a:lnTo>
                    <a:pt x="818" y="242"/>
                  </a:lnTo>
                  <a:lnTo>
                    <a:pt x="751" y="175"/>
                  </a:lnTo>
                  <a:lnTo>
                    <a:pt x="835" y="175"/>
                  </a:lnTo>
                  <a:lnTo>
                    <a:pt x="835" y="223"/>
                  </a:lnTo>
                  <a:lnTo>
                    <a:pt x="835" y="249"/>
                  </a:lnTo>
                  <a:lnTo>
                    <a:pt x="828" y="254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45" name="AutoShape 1203">
              <a:extLst>
                <a:ext uri="{FF2B5EF4-FFF2-40B4-BE49-F238E27FC236}">
                  <a16:creationId xmlns:a16="http://schemas.microsoft.com/office/drawing/2014/main" xmlns="" id="{DC7DFFC1-B7EB-4460-BC8E-053CB70AF28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3096"/>
              <a:ext cx="3430" cy="2775"/>
            </a:xfrm>
            <a:custGeom>
              <a:avLst/>
              <a:gdLst>
                <a:gd name="T0" fmla="*/ 0 w 3430"/>
                <a:gd name="T1" fmla="+- 0 4174 3096"/>
                <a:gd name="T2" fmla="*/ 4174 h 2775"/>
                <a:gd name="T3" fmla="*/ 46 w 3430"/>
                <a:gd name="T4" fmla="+- 0 3948 3096"/>
                <a:gd name="T5" fmla="*/ 3948 h 2775"/>
                <a:gd name="T6" fmla="*/ 48 w 3430"/>
                <a:gd name="T7" fmla="+- 0 3850 3096"/>
                <a:gd name="T8" fmla="*/ 3850 h 2775"/>
                <a:gd name="T9" fmla="*/ 247 w 3430"/>
                <a:gd name="T10" fmla="+- 0 3528 3096"/>
                <a:gd name="T11" fmla="*/ 3528 h 2775"/>
                <a:gd name="T12" fmla="*/ 31 w 3430"/>
                <a:gd name="T13" fmla="+- 0 3746 3096"/>
                <a:gd name="T14" fmla="*/ 3746 h 2775"/>
                <a:gd name="T15" fmla="*/ 89 w 3430"/>
                <a:gd name="T16" fmla="+- 0 3730 3096"/>
                <a:gd name="T17" fmla="*/ 3730 h 2775"/>
                <a:gd name="T18" fmla="*/ 367 w 3430"/>
                <a:gd name="T19" fmla="+- 0 3497 3096"/>
                <a:gd name="T20" fmla="*/ 3497 h 2775"/>
                <a:gd name="T21" fmla="*/ 338 w 3430"/>
                <a:gd name="T22" fmla="+- 0 3545 3096"/>
                <a:gd name="T23" fmla="*/ 3545 h 2775"/>
                <a:gd name="T24" fmla="*/ 792 w 3430"/>
                <a:gd name="T25" fmla="+- 0 3538 3096"/>
                <a:gd name="T26" fmla="*/ 3538 h 2775"/>
                <a:gd name="T27" fmla="*/ 972 w 3430"/>
                <a:gd name="T28" fmla="+- 0 3494 3096"/>
                <a:gd name="T29" fmla="*/ 3494 h 2775"/>
                <a:gd name="T30" fmla="*/ 1198 w 3430"/>
                <a:gd name="T31" fmla="+- 0 3538 3096"/>
                <a:gd name="T32" fmla="*/ 3538 h 2775"/>
                <a:gd name="T33" fmla="*/ 1512 w 3430"/>
                <a:gd name="T34" fmla="+- 0 3538 3096"/>
                <a:gd name="T35" fmla="*/ 3538 h 2775"/>
                <a:gd name="T36" fmla="*/ 1738 w 3430"/>
                <a:gd name="T37" fmla="+- 0 3494 3096"/>
                <a:gd name="T38" fmla="*/ 3494 h 2775"/>
                <a:gd name="T39" fmla="*/ 2057 w 3430"/>
                <a:gd name="T40" fmla="+- 0 3518 3096"/>
                <a:gd name="T41" fmla="*/ 3518 h 2775"/>
                <a:gd name="T42" fmla="*/ 2254 w 3430"/>
                <a:gd name="T43" fmla="+- 0 3401 3096"/>
                <a:gd name="T44" fmla="*/ 3401 h 2775"/>
                <a:gd name="T45" fmla="*/ 2438 w 3430"/>
                <a:gd name="T46" fmla="+- 0 3382 3096"/>
                <a:gd name="T47" fmla="*/ 3382 h 2775"/>
                <a:gd name="T48" fmla="*/ 2890 w 3430"/>
                <a:gd name="T49" fmla="+- 0 3173 3096"/>
                <a:gd name="T50" fmla="*/ 3173 h 2775"/>
                <a:gd name="T51" fmla="*/ 3120 w 3430"/>
                <a:gd name="T52" fmla="+- 0 3098 3096"/>
                <a:gd name="T53" fmla="*/ 3098 h 2775"/>
                <a:gd name="T54" fmla="*/ 3054 w 3430"/>
                <a:gd name="T55" fmla="+- 0 3163 3096"/>
                <a:gd name="T56" fmla="*/ 3163 h 2775"/>
                <a:gd name="T57" fmla="*/ 2947 w 3430"/>
                <a:gd name="T58" fmla="+- 0 3202 3096"/>
                <a:gd name="T59" fmla="*/ 3202 h 2775"/>
                <a:gd name="T60" fmla="*/ 3113 w 3430"/>
                <a:gd name="T61" fmla="+- 0 3136 3096"/>
                <a:gd name="T62" fmla="*/ 3136 h 2775"/>
                <a:gd name="T63" fmla="*/ 2990 w 3430"/>
                <a:gd name="T64" fmla="+- 0 3257 3096"/>
                <a:gd name="T65" fmla="*/ 3257 h 2775"/>
                <a:gd name="T66" fmla="*/ 2820 w 3430"/>
                <a:gd name="T67" fmla="+- 0 3511 3096"/>
                <a:gd name="T68" fmla="*/ 3511 h 2775"/>
                <a:gd name="T69" fmla="*/ 2858 w 3430"/>
                <a:gd name="T70" fmla="+- 0 3523 3096"/>
                <a:gd name="T71" fmla="*/ 3523 h 2775"/>
                <a:gd name="T72" fmla="*/ 2861 w 3430"/>
                <a:gd name="T73" fmla="+- 0 3528 3096"/>
                <a:gd name="T74" fmla="*/ 3528 h 2775"/>
                <a:gd name="T75" fmla="*/ 3194 w 3430"/>
                <a:gd name="T76" fmla="+- 0 3583 3096"/>
                <a:gd name="T77" fmla="*/ 3583 h 2775"/>
                <a:gd name="T78" fmla="*/ 3178 w 3430"/>
                <a:gd name="T79" fmla="+- 0 3526 3096"/>
                <a:gd name="T80" fmla="*/ 3526 h 2775"/>
                <a:gd name="T81" fmla="*/ 3235 w 3430"/>
                <a:gd name="T82" fmla="+- 0 3610 3096"/>
                <a:gd name="T83" fmla="*/ 3610 h 2775"/>
                <a:gd name="T84" fmla="*/ 3382 w 3430"/>
                <a:gd name="T85" fmla="+- 0 3859 3096"/>
                <a:gd name="T86" fmla="*/ 3859 h 2775"/>
                <a:gd name="T87" fmla="*/ 3396 w 3430"/>
                <a:gd name="T88" fmla="+- 0 3744 3096"/>
                <a:gd name="T89" fmla="*/ 3744 h 2775"/>
                <a:gd name="T90" fmla="*/ 3384 w 3430"/>
                <a:gd name="T91" fmla="+- 0 3900 3096"/>
                <a:gd name="T92" fmla="*/ 3900 h 2775"/>
                <a:gd name="T93" fmla="*/ 3430 w 3430"/>
                <a:gd name="T94" fmla="+- 0 4394 3096"/>
                <a:gd name="T95" fmla="*/ 4394 h 2775"/>
                <a:gd name="T96" fmla="*/ 3430 w 3430"/>
                <a:gd name="T97" fmla="+- 0 4440 3096"/>
                <a:gd name="T98" fmla="*/ 4440 h 2775"/>
                <a:gd name="T99" fmla="*/ 3384 w 3430"/>
                <a:gd name="T100" fmla="+- 0 4934 3096"/>
                <a:gd name="T101" fmla="*/ 4934 h 2775"/>
                <a:gd name="T102" fmla="*/ 3430 w 3430"/>
                <a:gd name="T103" fmla="+- 0 5114 3096"/>
                <a:gd name="T104" fmla="*/ 5114 h 2775"/>
                <a:gd name="T105" fmla="*/ 3384 w 3430"/>
                <a:gd name="T106" fmla="+- 0 5340 3096"/>
                <a:gd name="T107" fmla="*/ 5340 h 2775"/>
                <a:gd name="T108" fmla="*/ 3377 w 3430"/>
                <a:gd name="T109" fmla="+- 0 5534 3096"/>
                <a:gd name="T110" fmla="*/ 5534 h 2775"/>
                <a:gd name="T111" fmla="*/ 3377 w 3430"/>
                <a:gd name="T112" fmla="+- 0 5659 3096"/>
                <a:gd name="T113" fmla="*/ 5659 h 2775"/>
                <a:gd name="T114" fmla="*/ 3336 w 3430"/>
                <a:gd name="T115" fmla="+- 0 5719 3096"/>
                <a:gd name="T116" fmla="*/ 5719 h 2775"/>
                <a:gd name="T117" fmla="*/ 3091 w 3430"/>
                <a:gd name="T118" fmla="+- 0 5818 3096"/>
                <a:gd name="T119" fmla="*/ 5818 h 2775"/>
                <a:gd name="T120" fmla="*/ 3101 w 3430"/>
                <a:gd name="T121" fmla="+- 0 5861 3096"/>
                <a:gd name="T122" fmla="*/ 5861 h 2775"/>
                <a:gd name="T123" fmla="*/ 2712 w 3430"/>
                <a:gd name="T124" fmla="+- 0 5870 3096"/>
                <a:gd name="T125" fmla="*/ 5870 h 2775"/>
                <a:gd name="T126" fmla="*/ 2666 w 3430"/>
                <a:gd name="T127" fmla="+- 0 5870 3096"/>
                <a:gd name="T128" fmla="*/ 5870 h 2775"/>
                <a:gd name="T129" fmla="*/ 2172 w 3430"/>
                <a:gd name="T130" fmla="+- 0 5825 3096"/>
                <a:gd name="T131" fmla="*/ 5825 h 2775"/>
                <a:gd name="T132" fmla="*/ 1946 w 3430"/>
                <a:gd name="T133" fmla="+- 0 5870 3096"/>
                <a:gd name="T134" fmla="*/ 5870 h 2775"/>
                <a:gd name="T135" fmla="*/ 1766 w 3430"/>
                <a:gd name="T136" fmla="+- 0 5825 3096"/>
                <a:gd name="T137" fmla="*/ 5825 h 2775"/>
                <a:gd name="T138" fmla="*/ 1272 w 3430"/>
                <a:gd name="T139" fmla="+- 0 5870 3096"/>
                <a:gd name="T140" fmla="*/ 5870 h 2775"/>
                <a:gd name="T141" fmla="*/ 1226 w 3430"/>
                <a:gd name="T142" fmla="+- 0 5870 3096"/>
                <a:gd name="T143" fmla="*/ 5870 h 2775"/>
                <a:gd name="T144" fmla="*/ 732 w 3430"/>
                <a:gd name="T145" fmla="+- 0 5825 3096"/>
                <a:gd name="T146" fmla="*/ 5825 h 2775"/>
                <a:gd name="T147" fmla="*/ 506 w 3430"/>
                <a:gd name="T148" fmla="+- 0 5870 3096"/>
                <a:gd name="T149" fmla="*/ 5870 h 2775"/>
                <a:gd name="T150" fmla="*/ 307 w 3430"/>
                <a:gd name="T151" fmla="+- 0 5858 3096"/>
                <a:gd name="T152" fmla="*/ 5858 h 2775"/>
                <a:gd name="T153" fmla="*/ 300 w 3430"/>
                <a:gd name="T154" fmla="+- 0 5808 3096"/>
                <a:gd name="T155" fmla="*/ 5808 h 2775"/>
                <a:gd name="T156" fmla="*/ 70 w 3430"/>
                <a:gd name="T157" fmla="+- 0 5690 3096"/>
                <a:gd name="T158" fmla="*/ 5690 h 2775"/>
                <a:gd name="T159" fmla="*/ 154 w 3430"/>
                <a:gd name="T160" fmla="+- 0 5779 3096"/>
                <a:gd name="T161" fmla="*/ 5779 h 2775"/>
                <a:gd name="T162" fmla="*/ 46 w 3430"/>
                <a:gd name="T163" fmla="+- 0 5489 3096"/>
                <a:gd name="T164" fmla="*/ 5489 h 2775"/>
                <a:gd name="T165" fmla="*/ 38 w 3430"/>
                <a:gd name="T166" fmla="+- 0 5630 3096"/>
                <a:gd name="T167" fmla="*/ 5630 h 2775"/>
                <a:gd name="T168" fmla="*/ 0 w 3430"/>
                <a:gd name="T169" fmla="+- 0 5131 3096"/>
                <a:gd name="T170" fmla="*/ 5131 h 2775"/>
                <a:gd name="T171" fmla="*/ 46 w 3430"/>
                <a:gd name="T172" fmla="+- 0 4906 3096"/>
                <a:gd name="T173" fmla="*/ 4906 h 2775"/>
                <a:gd name="T174" fmla="*/ 46 w 3430"/>
                <a:gd name="T175" fmla="+- 0 4591 3096"/>
                <a:gd name="T176" fmla="*/ 4591 h 2775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  <a:cxn ang="0">
                  <a:pos x="T15" y="T17"/>
                </a:cxn>
                <a:cxn ang="0">
                  <a:pos x="T18" y="T20"/>
                </a:cxn>
                <a:cxn ang="0">
                  <a:pos x="T21" y="T23"/>
                </a:cxn>
                <a:cxn ang="0">
                  <a:pos x="T24" y="T26"/>
                </a:cxn>
                <a:cxn ang="0">
                  <a:pos x="T27" y="T29"/>
                </a:cxn>
                <a:cxn ang="0">
                  <a:pos x="T30" y="T32"/>
                </a:cxn>
                <a:cxn ang="0">
                  <a:pos x="T33" y="T35"/>
                </a:cxn>
                <a:cxn ang="0">
                  <a:pos x="T36" y="T38"/>
                </a:cxn>
                <a:cxn ang="0">
                  <a:pos x="T39" y="T41"/>
                </a:cxn>
                <a:cxn ang="0">
                  <a:pos x="T42" y="T44"/>
                </a:cxn>
                <a:cxn ang="0">
                  <a:pos x="T45" y="T47"/>
                </a:cxn>
                <a:cxn ang="0">
                  <a:pos x="T48" y="T50"/>
                </a:cxn>
                <a:cxn ang="0">
                  <a:pos x="T51" y="T53"/>
                </a:cxn>
                <a:cxn ang="0">
                  <a:pos x="T54" y="T56"/>
                </a:cxn>
                <a:cxn ang="0">
                  <a:pos x="T57" y="T59"/>
                </a:cxn>
                <a:cxn ang="0">
                  <a:pos x="T60" y="T62"/>
                </a:cxn>
                <a:cxn ang="0">
                  <a:pos x="T63" y="T65"/>
                </a:cxn>
                <a:cxn ang="0">
                  <a:pos x="T66" y="T68"/>
                </a:cxn>
                <a:cxn ang="0">
                  <a:pos x="T69" y="T71"/>
                </a:cxn>
                <a:cxn ang="0">
                  <a:pos x="T72" y="T74"/>
                </a:cxn>
                <a:cxn ang="0">
                  <a:pos x="T75" y="T77"/>
                </a:cxn>
                <a:cxn ang="0">
                  <a:pos x="T78" y="T80"/>
                </a:cxn>
                <a:cxn ang="0">
                  <a:pos x="T81" y="T83"/>
                </a:cxn>
                <a:cxn ang="0">
                  <a:pos x="T84" y="T86"/>
                </a:cxn>
                <a:cxn ang="0">
                  <a:pos x="T87" y="T89"/>
                </a:cxn>
                <a:cxn ang="0">
                  <a:pos x="T90" y="T92"/>
                </a:cxn>
                <a:cxn ang="0">
                  <a:pos x="T93" y="T95"/>
                </a:cxn>
                <a:cxn ang="0">
                  <a:pos x="T96" y="T98"/>
                </a:cxn>
                <a:cxn ang="0">
                  <a:pos x="T99" y="T101"/>
                </a:cxn>
                <a:cxn ang="0">
                  <a:pos x="T102" y="T104"/>
                </a:cxn>
                <a:cxn ang="0">
                  <a:pos x="T105" y="T107"/>
                </a:cxn>
                <a:cxn ang="0">
                  <a:pos x="T108" y="T110"/>
                </a:cxn>
                <a:cxn ang="0">
                  <a:pos x="T111" y="T113"/>
                </a:cxn>
                <a:cxn ang="0">
                  <a:pos x="T114" y="T116"/>
                </a:cxn>
                <a:cxn ang="0">
                  <a:pos x="T117" y="T119"/>
                </a:cxn>
                <a:cxn ang="0">
                  <a:pos x="T120" y="T122"/>
                </a:cxn>
                <a:cxn ang="0">
                  <a:pos x="T123" y="T125"/>
                </a:cxn>
                <a:cxn ang="0">
                  <a:pos x="T126" y="T128"/>
                </a:cxn>
                <a:cxn ang="0">
                  <a:pos x="T129" y="T131"/>
                </a:cxn>
                <a:cxn ang="0">
                  <a:pos x="T132" y="T134"/>
                </a:cxn>
                <a:cxn ang="0">
                  <a:pos x="T135" y="T137"/>
                </a:cxn>
                <a:cxn ang="0">
                  <a:pos x="T138" y="T140"/>
                </a:cxn>
                <a:cxn ang="0">
                  <a:pos x="T141" y="T143"/>
                </a:cxn>
                <a:cxn ang="0">
                  <a:pos x="T144" y="T146"/>
                </a:cxn>
                <a:cxn ang="0">
                  <a:pos x="T147" y="T149"/>
                </a:cxn>
                <a:cxn ang="0">
                  <a:pos x="T150" y="T152"/>
                </a:cxn>
                <a:cxn ang="0">
                  <a:pos x="T153" y="T155"/>
                </a:cxn>
                <a:cxn ang="0">
                  <a:pos x="T156" y="T158"/>
                </a:cxn>
                <a:cxn ang="0">
                  <a:pos x="T159" y="T161"/>
                </a:cxn>
                <a:cxn ang="0">
                  <a:pos x="T162" y="T164"/>
                </a:cxn>
                <a:cxn ang="0">
                  <a:pos x="T165" y="T167"/>
                </a:cxn>
                <a:cxn ang="0">
                  <a:pos x="T168" y="T170"/>
                </a:cxn>
                <a:cxn ang="0">
                  <a:pos x="T171" y="T173"/>
                </a:cxn>
                <a:cxn ang="0">
                  <a:pos x="T174" y="T176"/>
                </a:cxn>
              </a:cxnLst>
              <a:rect l="0" t="0" r="r" b="b"/>
              <a:pathLst>
                <a:path w="3430" h="2775">
                  <a:moveTo>
                    <a:pt x="46" y="1450"/>
                  </a:moveTo>
                  <a:lnTo>
                    <a:pt x="0" y="1450"/>
                  </a:lnTo>
                  <a:lnTo>
                    <a:pt x="0" y="1258"/>
                  </a:lnTo>
                  <a:lnTo>
                    <a:pt x="46" y="1258"/>
                  </a:lnTo>
                  <a:lnTo>
                    <a:pt x="46" y="1450"/>
                  </a:lnTo>
                  <a:close/>
                  <a:moveTo>
                    <a:pt x="46" y="1212"/>
                  </a:moveTo>
                  <a:lnTo>
                    <a:pt x="0" y="1212"/>
                  </a:lnTo>
                  <a:lnTo>
                    <a:pt x="0" y="1078"/>
                  </a:lnTo>
                  <a:lnTo>
                    <a:pt x="46" y="1078"/>
                  </a:lnTo>
                  <a:lnTo>
                    <a:pt x="46" y="1212"/>
                  </a:lnTo>
                  <a:close/>
                  <a:moveTo>
                    <a:pt x="46" y="1032"/>
                  </a:moveTo>
                  <a:lnTo>
                    <a:pt x="0" y="1032"/>
                  </a:lnTo>
                  <a:lnTo>
                    <a:pt x="0" y="898"/>
                  </a:lnTo>
                  <a:lnTo>
                    <a:pt x="46" y="898"/>
                  </a:lnTo>
                  <a:lnTo>
                    <a:pt x="46" y="1032"/>
                  </a:lnTo>
                  <a:close/>
                  <a:moveTo>
                    <a:pt x="46" y="852"/>
                  </a:moveTo>
                  <a:lnTo>
                    <a:pt x="0" y="852"/>
                  </a:lnTo>
                  <a:lnTo>
                    <a:pt x="0" y="790"/>
                  </a:lnTo>
                  <a:lnTo>
                    <a:pt x="5" y="746"/>
                  </a:lnTo>
                  <a:lnTo>
                    <a:pt x="7" y="727"/>
                  </a:lnTo>
                  <a:lnTo>
                    <a:pt x="12" y="713"/>
                  </a:lnTo>
                  <a:lnTo>
                    <a:pt x="55" y="722"/>
                  </a:lnTo>
                  <a:lnTo>
                    <a:pt x="53" y="734"/>
                  </a:lnTo>
                  <a:lnTo>
                    <a:pt x="48" y="754"/>
                  </a:lnTo>
                  <a:lnTo>
                    <a:pt x="46" y="770"/>
                  </a:lnTo>
                  <a:lnTo>
                    <a:pt x="46" y="852"/>
                  </a:lnTo>
                  <a:close/>
                  <a:moveTo>
                    <a:pt x="161" y="542"/>
                  </a:moveTo>
                  <a:lnTo>
                    <a:pt x="130" y="509"/>
                  </a:lnTo>
                  <a:lnTo>
                    <a:pt x="149" y="492"/>
                  </a:lnTo>
                  <a:lnTo>
                    <a:pt x="180" y="468"/>
                  </a:lnTo>
                  <a:lnTo>
                    <a:pt x="214" y="449"/>
                  </a:lnTo>
                  <a:lnTo>
                    <a:pt x="247" y="432"/>
                  </a:lnTo>
                  <a:lnTo>
                    <a:pt x="266" y="473"/>
                  </a:lnTo>
                  <a:lnTo>
                    <a:pt x="238" y="487"/>
                  </a:lnTo>
                  <a:lnTo>
                    <a:pt x="206" y="504"/>
                  </a:lnTo>
                  <a:lnTo>
                    <a:pt x="178" y="526"/>
                  </a:lnTo>
                  <a:lnTo>
                    <a:pt x="161" y="542"/>
                  </a:lnTo>
                  <a:close/>
                  <a:moveTo>
                    <a:pt x="67" y="682"/>
                  </a:moveTo>
                  <a:lnTo>
                    <a:pt x="24" y="667"/>
                  </a:lnTo>
                  <a:lnTo>
                    <a:pt x="31" y="650"/>
                  </a:lnTo>
                  <a:lnTo>
                    <a:pt x="48" y="614"/>
                  </a:lnTo>
                  <a:lnTo>
                    <a:pt x="70" y="581"/>
                  </a:lnTo>
                  <a:lnTo>
                    <a:pt x="94" y="547"/>
                  </a:lnTo>
                  <a:lnTo>
                    <a:pt x="96" y="542"/>
                  </a:lnTo>
                  <a:lnTo>
                    <a:pt x="130" y="574"/>
                  </a:lnTo>
                  <a:lnTo>
                    <a:pt x="130" y="576"/>
                  </a:lnTo>
                  <a:lnTo>
                    <a:pt x="108" y="602"/>
                  </a:lnTo>
                  <a:lnTo>
                    <a:pt x="89" y="634"/>
                  </a:lnTo>
                  <a:lnTo>
                    <a:pt x="74" y="665"/>
                  </a:lnTo>
                  <a:lnTo>
                    <a:pt x="67" y="682"/>
                  </a:lnTo>
                  <a:close/>
                  <a:moveTo>
                    <a:pt x="305" y="458"/>
                  </a:moveTo>
                  <a:lnTo>
                    <a:pt x="293" y="415"/>
                  </a:lnTo>
                  <a:lnTo>
                    <a:pt x="307" y="410"/>
                  </a:lnTo>
                  <a:lnTo>
                    <a:pt x="326" y="406"/>
                  </a:lnTo>
                  <a:lnTo>
                    <a:pt x="348" y="403"/>
                  </a:lnTo>
                  <a:lnTo>
                    <a:pt x="367" y="401"/>
                  </a:lnTo>
                  <a:lnTo>
                    <a:pt x="389" y="398"/>
                  </a:lnTo>
                  <a:lnTo>
                    <a:pt x="432" y="398"/>
                  </a:lnTo>
                  <a:lnTo>
                    <a:pt x="432" y="442"/>
                  </a:lnTo>
                  <a:lnTo>
                    <a:pt x="410" y="442"/>
                  </a:lnTo>
                  <a:lnTo>
                    <a:pt x="391" y="444"/>
                  </a:lnTo>
                  <a:lnTo>
                    <a:pt x="374" y="444"/>
                  </a:lnTo>
                  <a:lnTo>
                    <a:pt x="355" y="446"/>
                  </a:lnTo>
                  <a:lnTo>
                    <a:pt x="338" y="449"/>
                  </a:lnTo>
                  <a:lnTo>
                    <a:pt x="319" y="454"/>
                  </a:lnTo>
                  <a:lnTo>
                    <a:pt x="305" y="458"/>
                  </a:lnTo>
                  <a:close/>
                  <a:moveTo>
                    <a:pt x="612" y="442"/>
                  </a:moveTo>
                  <a:lnTo>
                    <a:pt x="478" y="442"/>
                  </a:lnTo>
                  <a:lnTo>
                    <a:pt x="478" y="398"/>
                  </a:lnTo>
                  <a:lnTo>
                    <a:pt x="612" y="398"/>
                  </a:lnTo>
                  <a:lnTo>
                    <a:pt x="612" y="442"/>
                  </a:lnTo>
                  <a:close/>
                  <a:moveTo>
                    <a:pt x="792" y="442"/>
                  </a:moveTo>
                  <a:lnTo>
                    <a:pt x="658" y="442"/>
                  </a:lnTo>
                  <a:lnTo>
                    <a:pt x="658" y="398"/>
                  </a:lnTo>
                  <a:lnTo>
                    <a:pt x="792" y="398"/>
                  </a:lnTo>
                  <a:lnTo>
                    <a:pt x="792" y="442"/>
                  </a:lnTo>
                  <a:close/>
                  <a:moveTo>
                    <a:pt x="972" y="442"/>
                  </a:moveTo>
                  <a:lnTo>
                    <a:pt x="838" y="442"/>
                  </a:lnTo>
                  <a:lnTo>
                    <a:pt x="838" y="398"/>
                  </a:lnTo>
                  <a:lnTo>
                    <a:pt x="972" y="398"/>
                  </a:lnTo>
                  <a:lnTo>
                    <a:pt x="972" y="442"/>
                  </a:lnTo>
                  <a:close/>
                  <a:moveTo>
                    <a:pt x="1152" y="442"/>
                  </a:moveTo>
                  <a:lnTo>
                    <a:pt x="1018" y="442"/>
                  </a:lnTo>
                  <a:lnTo>
                    <a:pt x="1018" y="398"/>
                  </a:lnTo>
                  <a:lnTo>
                    <a:pt x="1152" y="398"/>
                  </a:lnTo>
                  <a:lnTo>
                    <a:pt x="1152" y="442"/>
                  </a:lnTo>
                  <a:close/>
                  <a:moveTo>
                    <a:pt x="1332" y="442"/>
                  </a:moveTo>
                  <a:lnTo>
                    <a:pt x="1198" y="442"/>
                  </a:lnTo>
                  <a:lnTo>
                    <a:pt x="1198" y="398"/>
                  </a:lnTo>
                  <a:lnTo>
                    <a:pt x="1332" y="398"/>
                  </a:lnTo>
                  <a:lnTo>
                    <a:pt x="1332" y="442"/>
                  </a:lnTo>
                  <a:close/>
                  <a:moveTo>
                    <a:pt x="1512" y="442"/>
                  </a:moveTo>
                  <a:lnTo>
                    <a:pt x="1378" y="442"/>
                  </a:lnTo>
                  <a:lnTo>
                    <a:pt x="1378" y="398"/>
                  </a:lnTo>
                  <a:lnTo>
                    <a:pt x="1512" y="398"/>
                  </a:lnTo>
                  <a:lnTo>
                    <a:pt x="1512" y="442"/>
                  </a:lnTo>
                  <a:close/>
                  <a:moveTo>
                    <a:pt x="1692" y="442"/>
                  </a:moveTo>
                  <a:lnTo>
                    <a:pt x="1558" y="442"/>
                  </a:lnTo>
                  <a:lnTo>
                    <a:pt x="1558" y="398"/>
                  </a:lnTo>
                  <a:lnTo>
                    <a:pt x="1692" y="398"/>
                  </a:lnTo>
                  <a:lnTo>
                    <a:pt x="1692" y="442"/>
                  </a:lnTo>
                  <a:close/>
                  <a:moveTo>
                    <a:pt x="1872" y="442"/>
                  </a:moveTo>
                  <a:lnTo>
                    <a:pt x="1738" y="442"/>
                  </a:lnTo>
                  <a:lnTo>
                    <a:pt x="1738" y="398"/>
                  </a:lnTo>
                  <a:lnTo>
                    <a:pt x="1872" y="398"/>
                  </a:lnTo>
                  <a:lnTo>
                    <a:pt x="1872" y="442"/>
                  </a:lnTo>
                  <a:close/>
                  <a:moveTo>
                    <a:pt x="2004" y="442"/>
                  </a:moveTo>
                  <a:lnTo>
                    <a:pt x="1918" y="442"/>
                  </a:lnTo>
                  <a:lnTo>
                    <a:pt x="1918" y="398"/>
                  </a:lnTo>
                  <a:lnTo>
                    <a:pt x="1990" y="398"/>
                  </a:lnTo>
                  <a:lnTo>
                    <a:pt x="2042" y="379"/>
                  </a:lnTo>
                  <a:lnTo>
                    <a:pt x="2057" y="422"/>
                  </a:lnTo>
                  <a:lnTo>
                    <a:pt x="2004" y="442"/>
                  </a:lnTo>
                  <a:close/>
                  <a:moveTo>
                    <a:pt x="2100" y="408"/>
                  </a:moveTo>
                  <a:lnTo>
                    <a:pt x="2083" y="365"/>
                  </a:lnTo>
                  <a:lnTo>
                    <a:pt x="2210" y="319"/>
                  </a:lnTo>
                  <a:lnTo>
                    <a:pt x="2227" y="362"/>
                  </a:lnTo>
                  <a:lnTo>
                    <a:pt x="2100" y="408"/>
                  </a:lnTo>
                  <a:close/>
                  <a:moveTo>
                    <a:pt x="2268" y="348"/>
                  </a:moveTo>
                  <a:lnTo>
                    <a:pt x="2254" y="305"/>
                  </a:lnTo>
                  <a:lnTo>
                    <a:pt x="2381" y="259"/>
                  </a:lnTo>
                  <a:lnTo>
                    <a:pt x="2395" y="302"/>
                  </a:lnTo>
                  <a:lnTo>
                    <a:pt x="2268" y="348"/>
                  </a:lnTo>
                  <a:close/>
                  <a:moveTo>
                    <a:pt x="2438" y="286"/>
                  </a:moveTo>
                  <a:lnTo>
                    <a:pt x="2424" y="245"/>
                  </a:lnTo>
                  <a:lnTo>
                    <a:pt x="2551" y="199"/>
                  </a:lnTo>
                  <a:lnTo>
                    <a:pt x="2566" y="242"/>
                  </a:lnTo>
                  <a:lnTo>
                    <a:pt x="2438" y="286"/>
                  </a:lnTo>
                  <a:close/>
                  <a:moveTo>
                    <a:pt x="2606" y="226"/>
                  </a:moveTo>
                  <a:lnTo>
                    <a:pt x="2592" y="185"/>
                  </a:lnTo>
                  <a:lnTo>
                    <a:pt x="2719" y="139"/>
                  </a:lnTo>
                  <a:lnTo>
                    <a:pt x="2734" y="180"/>
                  </a:lnTo>
                  <a:lnTo>
                    <a:pt x="2606" y="226"/>
                  </a:lnTo>
                  <a:close/>
                  <a:moveTo>
                    <a:pt x="2777" y="166"/>
                  </a:moveTo>
                  <a:lnTo>
                    <a:pt x="2762" y="122"/>
                  </a:lnTo>
                  <a:lnTo>
                    <a:pt x="2890" y="77"/>
                  </a:lnTo>
                  <a:lnTo>
                    <a:pt x="2904" y="120"/>
                  </a:lnTo>
                  <a:lnTo>
                    <a:pt x="2777" y="166"/>
                  </a:lnTo>
                  <a:close/>
                  <a:moveTo>
                    <a:pt x="3121" y="46"/>
                  </a:moveTo>
                  <a:lnTo>
                    <a:pt x="3118" y="46"/>
                  </a:lnTo>
                  <a:lnTo>
                    <a:pt x="3113" y="40"/>
                  </a:lnTo>
                  <a:lnTo>
                    <a:pt x="3101" y="2"/>
                  </a:lnTo>
                  <a:lnTo>
                    <a:pt x="3110" y="0"/>
                  </a:lnTo>
                  <a:lnTo>
                    <a:pt x="3120" y="2"/>
                  </a:lnTo>
                  <a:lnTo>
                    <a:pt x="3127" y="10"/>
                  </a:lnTo>
                  <a:lnTo>
                    <a:pt x="3132" y="17"/>
                  </a:lnTo>
                  <a:lnTo>
                    <a:pt x="3134" y="29"/>
                  </a:lnTo>
                  <a:lnTo>
                    <a:pt x="3127" y="36"/>
                  </a:lnTo>
                  <a:lnTo>
                    <a:pt x="3121" y="46"/>
                  </a:lnTo>
                  <a:close/>
                  <a:moveTo>
                    <a:pt x="3053" y="146"/>
                  </a:moveTo>
                  <a:lnTo>
                    <a:pt x="3017" y="122"/>
                  </a:lnTo>
                  <a:lnTo>
                    <a:pt x="3054" y="67"/>
                  </a:lnTo>
                  <a:lnTo>
                    <a:pt x="3074" y="60"/>
                  </a:lnTo>
                  <a:lnTo>
                    <a:pt x="3069" y="45"/>
                  </a:lnTo>
                  <a:lnTo>
                    <a:pt x="3091" y="12"/>
                  </a:lnTo>
                  <a:lnTo>
                    <a:pt x="3113" y="40"/>
                  </a:lnTo>
                  <a:lnTo>
                    <a:pt x="3115" y="46"/>
                  </a:lnTo>
                  <a:lnTo>
                    <a:pt x="3121" y="46"/>
                  </a:lnTo>
                  <a:lnTo>
                    <a:pt x="3053" y="146"/>
                  </a:lnTo>
                  <a:close/>
                  <a:moveTo>
                    <a:pt x="2947" y="106"/>
                  </a:moveTo>
                  <a:lnTo>
                    <a:pt x="2930" y="62"/>
                  </a:lnTo>
                  <a:lnTo>
                    <a:pt x="3058" y="17"/>
                  </a:lnTo>
                  <a:lnTo>
                    <a:pt x="3069" y="45"/>
                  </a:lnTo>
                  <a:lnTo>
                    <a:pt x="3054" y="67"/>
                  </a:lnTo>
                  <a:lnTo>
                    <a:pt x="2947" y="106"/>
                  </a:lnTo>
                  <a:close/>
                  <a:moveTo>
                    <a:pt x="3118" y="46"/>
                  </a:moveTo>
                  <a:lnTo>
                    <a:pt x="3115" y="46"/>
                  </a:lnTo>
                  <a:lnTo>
                    <a:pt x="3113" y="40"/>
                  </a:lnTo>
                  <a:lnTo>
                    <a:pt x="3118" y="46"/>
                  </a:lnTo>
                  <a:close/>
                  <a:moveTo>
                    <a:pt x="3054" y="67"/>
                  </a:moveTo>
                  <a:lnTo>
                    <a:pt x="3069" y="45"/>
                  </a:lnTo>
                  <a:lnTo>
                    <a:pt x="3074" y="60"/>
                  </a:lnTo>
                  <a:lnTo>
                    <a:pt x="3054" y="67"/>
                  </a:lnTo>
                  <a:close/>
                  <a:moveTo>
                    <a:pt x="2952" y="298"/>
                  </a:moveTo>
                  <a:lnTo>
                    <a:pt x="2916" y="271"/>
                  </a:lnTo>
                  <a:lnTo>
                    <a:pt x="2990" y="161"/>
                  </a:lnTo>
                  <a:lnTo>
                    <a:pt x="3029" y="185"/>
                  </a:lnTo>
                  <a:lnTo>
                    <a:pt x="2952" y="298"/>
                  </a:lnTo>
                  <a:close/>
                  <a:moveTo>
                    <a:pt x="2858" y="442"/>
                  </a:moveTo>
                  <a:lnTo>
                    <a:pt x="2834" y="442"/>
                  </a:lnTo>
                  <a:lnTo>
                    <a:pt x="2827" y="439"/>
                  </a:lnTo>
                  <a:lnTo>
                    <a:pt x="2822" y="432"/>
                  </a:lnTo>
                  <a:lnTo>
                    <a:pt x="2820" y="422"/>
                  </a:lnTo>
                  <a:lnTo>
                    <a:pt x="2820" y="415"/>
                  </a:lnTo>
                  <a:lnTo>
                    <a:pt x="2825" y="408"/>
                  </a:lnTo>
                  <a:lnTo>
                    <a:pt x="2890" y="310"/>
                  </a:lnTo>
                  <a:lnTo>
                    <a:pt x="2928" y="334"/>
                  </a:lnTo>
                  <a:lnTo>
                    <a:pt x="2884" y="398"/>
                  </a:lnTo>
                  <a:lnTo>
                    <a:pt x="2844" y="398"/>
                  </a:lnTo>
                  <a:lnTo>
                    <a:pt x="2858" y="427"/>
                  </a:lnTo>
                  <a:lnTo>
                    <a:pt x="2858" y="442"/>
                  </a:lnTo>
                  <a:close/>
                  <a:moveTo>
                    <a:pt x="2858" y="427"/>
                  </a:moveTo>
                  <a:lnTo>
                    <a:pt x="2844" y="398"/>
                  </a:lnTo>
                  <a:lnTo>
                    <a:pt x="2858" y="398"/>
                  </a:lnTo>
                  <a:lnTo>
                    <a:pt x="2858" y="427"/>
                  </a:lnTo>
                  <a:close/>
                  <a:moveTo>
                    <a:pt x="2861" y="432"/>
                  </a:moveTo>
                  <a:lnTo>
                    <a:pt x="2858" y="427"/>
                  </a:lnTo>
                  <a:lnTo>
                    <a:pt x="2858" y="398"/>
                  </a:lnTo>
                  <a:lnTo>
                    <a:pt x="2884" y="398"/>
                  </a:lnTo>
                  <a:lnTo>
                    <a:pt x="2861" y="432"/>
                  </a:lnTo>
                  <a:close/>
                  <a:moveTo>
                    <a:pt x="3038" y="444"/>
                  </a:moveTo>
                  <a:lnTo>
                    <a:pt x="3019" y="442"/>
                  </a:lnTo>
                  <a:lnTo>
                    <a:pt x="2904" y="442"/>
                  </a:lnTo>
                  <a:lnTo>
                    <a:pt x="2904" y="398"/>
                  </a:lnTo>
                  <a:lnTo>
                    <a:pt x="3041" y="398"/>
                  </a:lnTo>
                  <a:lnTo>
                    <a:pt x="3038" y="444"/>
                  </a:lnTo>
                  <a:close/>
                  <a:moveTo>
                    <a:pt x="3199" y="490"/>
                  </a:moveTo>
                  <a:lnTo>
                    <a:pt x="3194" y="487"/>
                  </a:lnTo>
                  <a:lnTo>
                    <a:pt x="3127" y="458"/>
                  </a:lnTo>
                  <a:lnTo>
                    <a:pt x="3110" y="454"/>
                  </a:lnTo>
                  <a:lnTo>
                    <a:pt x="3094" y="451"/>
                  </a:lnTo>
                  <a:lnTo>
                    <a:pt x="3079" y="449"/>
                  </a:lnTo>
                  <a:lnTo>
                    <a:pt x="3089" y="403"/>
                  </a:lnTo>
                  <a:lnTo>
                    <a:pt x="3101" y="406"/>
                  </a:lnTo>
                  <a:lnTo>
                    <a:pt x="3139" y="415"/>
                  </a:lnTo>
                  <a:lnTo>
                    <a:pt x="3178" y="430"/>
                  </a:lnTo>
                  <a:lnTo>
                    <a:pt x="3214" y="446"/>
                  </a:lnTo>
                  <a:lnTo>
                    <a:pt x="3221" y="451"/>
                  </a:lnTo>
                  <a:lnTo>
                    <a:pt x="3199" y="490"/>
                  </a:lnTo>
                  <a:close/>
                  <a:moveTo>
                    <a:pt x="3322" y="605"/>
                  </a:moveTo>
                  <a:lnTo>
                    <a:pt x="3302" y="576"/>
                  </a:lnTo>
                  <a:lnTo>
                    <a:pt x="3278" y="550"/>
                  </a:lnTo>
                  <a:lnTo>
                    <a:pt x="3252" y="528"/>
                  </a:lnTo>
                  <a:lnTo>
                    <a:pt x="3235" y="514"/>
                  </a:lnTo>
                  <a:lnTo>
                    <a:pt x="3262" y="478"/>
                  </a:lnTo>
                  <a:lnTo>
                    <a:pt x="3278" y="492"/>
                  </a:lnTo>
                  <a:lnTo>
                    <a:pt x="3307" y="518"/>
                  </a:lnTo>
                  <a:lnTo>
                    <a:pt x="3336" y="547"/>
                  </a:lnTo>
                  <a:lnTo>
                    <a:pt x="3358" y="578"/>
                  </a:lnTo>
                  <a:lnTo>
                    <a:pt x="3360" y="581"/>
                  </a:lnTo>
                  <a:lnTo>
                    <a:pt x="3322" y="605"/>
                  </a:lnTo>
                  <a:close/>
                  <a:moveTo>
                    <a:pt x="3382" y="763"/>
                  </a:moveTo>
                  <a:lnTo>
                    <a:pt x="3379" y="754"/>
                  </a:lnTo>
                  <a:lnTo>
                    <a:pt x="3377" y="737"/>
                  </a:lnTo>
                  <a:lnTo>
                    <a:pt x="3372" y="718"/>
                  </a:lnTo>
                  <a:lnTo>
                    <a:pt x="3367" y="701"/>
                  </a:lnTo>
                  <a:lnTo>
                    <a:pt x="3355" y="667"/>
                  </a:lnTo>
                  <a:lnTo>
                    <a:pt x="3343" y="641"/>
                  </a:lnTo>
                  <a:lnTo>
                    <a:pt x="3384" y="622"/>
                  </a:lnTo>
                  <a:lnTo>
                    <a:pt x="3396" y="648"/>
                  </a:lnTo>
                  <a:lnTo>
                    <a:pt x="3410" y="686"/>
                  </a:lnTo>
                  <a:lnTo>
                    <a:pt x="3420" y="725"/>
                  </a:lnTo>
                  <a:lnTo>
                    <a:pt x="3425" y="746"/>
                  </a:lnTo>
                  <a:lnTo>
                    <a:pt x="3427" y="756"/>
                  </a:lnTo>
                  <a:lnTo>
                    <a:pt x="3382" y="763"/>
                  </a:lnTo>
                  <a:close/>
                  <a:moveTo>
                    <a:pt x="3430" y="938"/>
                  </a:moveTo>
                  <a:lnTo>
                    <a:pt x="3384" y="938"/>
                  </a:lnTo>
                  <a:lnTo>
                    <a:pt x="3384" y="804"/>
                  </a:lnTo>
                  <a:lnTo>
                    <a:pt x="3430" y="804"/>
                  </a:lnTo>
                  <a:lnTo>
                    <a:pt x="3430" y="938"/>
                  </a:lnTo>
                  <a:close/>
                  <a:moveTo>
                    <a:pt x="3430" y="1118"/>
                  </a:moveTo>
                  <a:lnTo>
                    <a:pt x="3384" y="1118"/>
                  </a:lnTo>
                  <a:lnTo>
                    <a:pt x="3384" y="984"/>
                  </a:lnTo>
                  <a:lnTo>
                    <a:pt x="3430" y="984"/>
                  </a:lnTo>
                  <a:lnTo>
                    <a:pt x="3430" y="1118"/>
                  </a:lnTo>
                  <a:close/>
                  <a:moveTo>
                    <a:pt x="3430" y="1298"/>
                  </a:moveTo>
                  <a:lnTo>
                    <a:pt x="3384" y="1298"/>
                  </a:lnTo>
                  <a:lnTo>
                    <a:pt x="3384" y="1164"/>
                  </a:lnTo>
                  <a:lnTo>
                    <a:pt x="3430" y="1164"/>
                  </a:lnTo>
                  <a:lnTo>
                    <a:pt x="3430" y="1298"/>
                  </a:lnTo>
                  <a:close/>
                  <a:moveTo>
                    <a:pt x="3430" y="1478"/>
                  </a:moveTo>
                  <a:lnTo>
                    <a:pt x="3384" y="1478"/>
                  </a:lnTo>
                  <a:lnTo>
                    <a:pt x="3384" y="1344"/>
                  </a:lnTo>
                  <a:lnTo>
                    <a:pt x="3430" y="1344"/>
                  </a:lnTo>
                  <a:lnTo>
                    <a:pt x="3430" y="1478"/>
                  </a:lnTo>
                  <a:close/>
                  <a:moveTo>
                    <a:pt x="3430" y="1658"/>
                  </a:moveTo>
                  <a:lnTo>
                    <a:pt x="3384" y="1658"/>
                  </a:lnTo>
                  <a:lnTo>
                    <a:pt x="3384" y="1524"/>
                  </a:lnTo>
                  <a:lnTo>
                    <a:pt x="3430" y="1524"/>
                  </a:lnTo>
                  <a:lnTo>
                    <a:pt x="3430" y="1658"/>
                  </a:lnTo>
                  <a:close/>
                  <a:moveTo>
                    <a:pt x="3430" y="1838"/>
                  </a:moveTo>
                  <a:lnTo>
                    <a:pt x="3384" y="1838"/>
                  </a:lnTo>
                  <a:lnTo>
                    <a:pt x="3384" y="1704"/>
                  </a:lnTo>
                  <a:lnTo>
                    <a:pt x="3430" y="1704"/>
                  </a:lnTo>
                  <a:lnTo>
                    <a:pt x="3430" y="1838"/>
                  </a:lnTo>
                  <a:close/>
                  <a:moveTo>
                    <a:pt x="3430" y="2018"/>
                  </a:moveTo>
                  <a:lnTo>
                    <a:pt x="3384" y="2018"/>
                  </a:lnTo>
                  <a:lnTo>
                    <a:pt x="3384" y="1884"/>
                  </a:lnTo>
                  <a:lnTo>
                    <a:pt x="3430" y="1884"/>
                  </a:lnTo>
                  <a:lnTo>
                    <a:pt x="3430" y="2018"/>
                  </a:lnTo>
                  <a:close/>
                  <a:moveTo>
                    <a:pt x="3430" y="2198"/>
                  </a:moveTo>
                  <a:lnTo>
                    <a:pt x="3384" y="2198"/>
                  </a:lnTo>
                  <a:lnTo>
                    <a:pt x="3384" y="2064"/>
                  </a:lnTo>
                  <a:lnTo>
                    <a:pt x="3430" y="2064"/>
                  </a:lnTo>
                  <a:lnTo>
                    <a:pt x="3430" y="2198"/>
                  </a:lnTo>
                  <a:close/>
                  <a:moveTo>
                    <a:pt x="3430" y="2381"/>
                  </a:moveTo>
                  <a:lnTo>
                    <a:pt x="3384" y="2378"/>
                  </a:lnTo>
                  <a:lnTo>
                    <a:pt x="3384" y="2244"/>
                  </a:lnTo>
                  <a:lnTo>
                    <a:pt x="3430" y="2244"/>
                  </a:lnTo>
                  <a:lnTo>
                    <a:pt x="3430" y="2381"/>
                  </a:lnTo>
                  <a:close/>
                  <a:moveTo>
                    <a:pt x="3377" y="2563"/>
                  </a:moveTo>
                  <a:lnTo>
                    <a:pt x="3338" y="2539"/>
                  </a:lnTo>
                  <a:lnTo>
                    <a:pt x="3341" y="2539"/>
                  </a:lnTo>
                  <a:lnTo>
                    <a:pt x="3355" y="2506"/>
                  </a:lnTo>
                  <a:lnTo>
                    <a:pt x="3367" y="2472"/>
                  </a:lnTo>
                  <a:lnTo>
                    <a:pt x="3377" y="2438"/>
                  </a:lnTo>
                  <a:lnTo>
                    <a:pt x="3379" y="2419"/>
                  </a:lnTo>
                  <a:lnTo>
                    <a:pt x="3425" y="2429"/>
                  </a:lnTo>
                  <a:lnTo>
                    <a:pt x="3420" y="2446"/>
                  </a:lnTo>
                  <a:lnTo>
                    <a:pt x="3418" y="2465"/>
                  </a:lnTo>
                  <a:lnTo>
                    <a:pt x="3410" y="2484"/>
                  </a:lnTo>
                  <a:lnTo>
                    <a:pt x="3398" y="2522"/>
                  </a:lnTo>
                  <a:lnTo>
                    <a:pt x="3379" y="2558"/>
                  </a:lnTo>
                  <a:lnTo>
                    <a:pt x="3377" y="2563"/>
                  </a:lnTo>
                  <a:close/>
                  <a:moveTo>
                    <a:pt x="3252" y="2702"/>
                  </a:moveTo>
                  <a:lnTo>
                    <a:pt x="3226" y="2666"/>
                  </a:lnTo>
                  <a:lnTo>
                    <a:pt x="3250" y="2647"/>
                  </a:lnTo>
                  <a:lnTo>
                    <a:pt x="3276" y="2623"/>
                  </a:lnTo>
                  <a:lnTo>
                    <a:pt x="3300" y="2597"/>
                  </a:lnTo>
                  <a:lnTo>
                    <a:pt x="3317" y="2575"/>
                  </a:lnTo>
                  <a:lnTo>
                    <a:pt x="3353" y="2602"/>
                  </a:lnTo>
                  <a:lnTo>
                    <a:pt x="3336" y="2623"/>
                  </a:lnTo>
                  <a:lnTo>
                    <a:pt x="3310" y="2652"/>
                  </a:lnTo>
                  <a:lnTo>
                    <a:pt x="3281" y="2681"/>
                  </a:lnTo>
                  <a:lnTo>
                    <a:pt x="3252" y="2702"/>
                  </a:lnTo>
                  <a:close/>
                  <a:moveTo>
                    <a:pt x="3082" y="2770"/>
                  </a:moveTo>
                  <a:lnTo>
                    <a:pt x="3074" y="2770"/>
                  </a:lnTo>
                  <a:lnTo>
                    <a:pt x="3070" y="2726"/>
                  </a:lnTo>
                  <a:lnTo>
                    <a:pt x="3074" y="2724"/>
                  </a:lnTo>
                  <a:lnTo>
                    <a:pt x="3091" y="2722"/>
                  </a:lnTo>
                  <a:lnTo>
                    <a:pt x="3110" y="2717"/>
                  </a:lnTo>
                  <a:lnTo>
                    <a:pt x="3127" y="2714"/>
                  </a:lnTo>
                  <a:lnTo>
                    <a:pt x="3161" y="2700"/>
                  </a:lnTo>
                  <a:lnTo>
                    <a:pt x="3190" y="2686"/>
                  </a:lnTo>
                  <a:lnTo>
                    <a:pt x="3209" y="2726"/>
                  </a:lnTo>
                  <a:lnTo>
                    <a:pt x="3180" y="2741"/>
                  </a:lnTo>
                  <a:lnTo>
                    <a:pt x="3122" y="2762"/>
                  </a:lnTo>
                  <a:lnTo>
                    <a:pt x="3101" y="2765"/>
                  </a:lnTo>
                  <a:lnTo>
                    <a:pt x="3082" y="2770"/>
                  </a:lnTo>
                  <a:close/>
                  <a:moveTo>
                    <a:pt x="3029" y="2774"/>
                  </a:moveTo>
                  <a:lnTo>
                    <a:pt x="2892" y="2774"/>
                  </a:lnTo>
                  <a:lnTo>
                    <a:pt x="2892" y="2729"/>
                  </a:lnTo>
                  <a:lnTo>
                    <a:pt x="3026" y="2729"/>
                  </a:lnTo>
                  <a:lnTo>
                    <a:pt x="3029" y="2774"/>
                  </a:lnTo>
                  <a:close/>
                  <a:moveTo>
                    <a:pt x="2846" y="2774"/>
                  </a:moveTo>
                  <a:lnTo>
                    <a:pt x="2712" y="2774"/>
                  </a:lnTo>
                  <a:lnTo>
                    <a:pt x="2712" y="2729"/>
                  </a:lnTo>
                  <a:lnTo>
                    <a:pt x="2846" y="2729"/>
                  </a:lnTo>
                  <a:lnTo>
                    <a:pt x="2846" y="2774"/>
                  </a:lnTo>
                  <a:close/>
                  <a:moveTo>
                    <a:pt x="2666" y="2774"/>
                  </a:moveTo>
                  <a:lnTo>
                    <a:pt x="2532" y="2774"/>
                  </a:lnTo>
                  <a:lnTo>
                    <a:pt x="2532" y="2729"/>
                  </a:lnTo>
                  <a:lnTo>
                    <a:pt x="2666" y="2729"/>
                  </a:lnTo>
                  <a:lnTo>
                    <a:pt x="2666" y="2774"/>
                  </a:lnTo>
                  <a:close/>
                  <a:moveTo>
                    <a:pt x="2486" y="2774"/>
                  </a:moveTo>
                  <a:lnTo>
                    <a:pt x="2352" y="2774"/>
                  </a:lnTo>
                  <a:lnTo>
                    <a:pt x="2352" y="2729"/>
                  </a:lnTo>
                  <a:lnTo>
                    <a:pt x="2486" y="2729"/>
                  </a:lnTo>
                  <a:lnTo>
                    <a:pt x="2486" y="2774"/>
                  </a:lnTo>
                  <a:close/>
                  <a:moveTo>
                    <a:pt x="2306" y="2774"/>
                  </a:moveTo>
                  <a:lnTo>
                    <a:pt x="2172" y="2774"/>
                  </a:lnTo>
                  <a:lnTo>
                    <a:pt x="2172" y="2729"/>
                  </a:lnTo>
                  <a:lnTo>
                    <a:pt x="2306" y="2729"/>
                  </a:lnTo>
                  <a:lnTo>
                    <a:pt x="2306" y="2774"/>
                  </a:lnTo>
                  <a:close/>
                  <a:moveTo>
                    <a:pt x="2126" y="2774"/>
                  </a:moveTo>
                  <a:lnTo>
                    <a:pt x="1992" y="2774"/>
                  </a:lnTo>
                  <a:lnTo>
                    <a:pt x="1992" y="2729"/>
                  </a:lnTo>
                  <a:lnTo>
                    <a:pt x="2126" y="2729"/>
                  </a:lnTo>
                  <a:lnTo>
                    <a:pt x="2126" y="2774"/>
                  </a:lnTo>
                  <a:close/>
                  <a:moveTo>
                    <a:pt x="1946" y="2774"/>
                  </a:moveTo>
                  <a:lnTo>
                    <a:pt x="1812" y="2774"/>
                  </a:lnTo>
                  <a:lnTo>
                    <a:pt x="1812" y="2729"/>
                  </a:lnTo>
                  <a:lnTo>
                    <a:pt x="1946" y="2729"/>
                  </a:lnTo>
                  <a:lnTo>
                    <a:pt x="1946" y="2774"/>
                  </a:lnTo>
                  <a:close/>
                  <a:moveTo>
                    <a:pt x="1766" y="2774"/>
                  </a:moveTo>
                  <a:lnTo>
                    <a:pt x="1632" y="2774"/>
                  </a:lnTo>
                  <a:lnTo>
                    <a:pt x="1632" y="2729"/>
                  </a:lnTo>
                  <a:lnTo>
                    <a:pt x="1766" y="2729"/>
                  </a:lnTo>
                  <a:lnTo>
                    <a:pt x="1766" y="2774"/>
                  </a:lnTo>
                  <a:close/>
                  <a:moveTo>
                    <a:pt x="1586" y="2774"/>
                  </a:moveTo>
                  <a:lnTo>
                    <a:pt x="1452" y="2774"/>
                  </a:lnTo>
                  <a:lnTo>
                    <a:pt x="1452" y="2729"/>
                  </a:lnTo>
                  <a:lnTo>
                    <a:pt x="1586" y="2729"/>
                  </a:lnTo>
                  <a:lnTo>
                    <a:pt x="1586" y="2774"/>
                  </a:lnTo>
                  <a:close/>
                  <a:moveTo>
                    <a:pt x="1406" y="2774"/>
                  </a:moveTo>
                  <a:lnTo>
                    <a:pt x="1272" y="2774"/>
                  </a:lnTo>
                  <a:lnTo>
                    <a:pt x="1272" y="2729"/>
                  </a:lnTo>
                  <a:lnTo>
                    <a:pt x="1406" y="2729"/>
                  </a:lnTo>
                  <a:lnTo>
                    <a:pt x="1406" y="2774"/>
                  </a:lnTo>
                  <a:close/>
                  <a:moveTo>
                    <a:pt x="1226" y="2774"/>
                  </a:moveTo>
                  <a:lnTo>
                    <a:pt x="1092" y="2774"/>
                  </a:lnTo>
                  <a:lnTo>
                    <a:pt x="1092" y="2729"/>
                  </a:lnTo>
                  <a:lnTo>
                    <a:pt x="1226" y="2729"/>
                  </a:lnTo>
                  <a:lnTo>
                    <a:pt x="1226" y="2774"/>
                  </a:lnTo>
                  <a:close/>
                  <a:moveTo>
                    <a:pt x="1046" y="2774"/>
                  </a:moveTo>
                  <a:lnTo>
                    <a:pt x="912" y="2774"/>
                  </a:lnTo>
                  <a:lnTo>
                    <a:pt x="912" y="2729"/>
                  </a:lnTo>
                  <a:lnTo>
                    <a:pt x="1046" y="2729"/>
                  </a:lnTo>
                  <a:lnTo>
                    <a:pt x="1046" y="2774"/>
                  </a:lnTo>
                  <a:close/>
                  <a:moveTo>
                    <a:pt x="866" y="2774"/>
                  </a:moveTo>
                  <a:lnTo>
                    <a:pt x="732" y="2774"/>
                  </a:lnTo>
                  <a:lnTo>
                    <a:pt x="732" y="2729"/>
                  </a:lnTo>
                  <a:lnTo>
                    <a:pt x="866" y="2729"/>
                  </a:lnTo>
                  <a:lnTo>
                    <a:pt x="866" y="2774"/>
                  </a:lnTo>
                  <a:close/>
                  <a:moveTo>
                    <a:pt x="686" y="2774"/>
                  </a:moveTo>
                  <a:lnTo>
                    <a:pt x="552" y="2774"/>
                  </a:lnTo>
                  <a:lnTo>
                    <a:pt x="552" y="2729"/>
                  </a:lnTo>
                  <a:lnTo>
                    <a:pt x="686" y="2729"/>
                  </a:lnTo>
                  <a:lnTo>
                    <a:pt x="686" y="2774"/>
                  </a:lnTo>
                  <a:close/>
                  <a:moveTo>
                    <a:pt x="506" y="2774"/>
                  </a:moveTo>
                  <a:lnTo>
                    <a:pt x="391" y="2774"/>
                  </a:lnTo>
                  <a:lnTo>
                    <a:pt x="372" y="2772"/>
                  </a:lnTo>
                  <a:lnTo>
                    <a:pt x="374" y="2726"/>
                  </a:lnTo>
                  <a:lnTo>
                    <a:pt x="391" y="2729"/>
                  </a:lnTo>
                  <a:lnTo>
                    <a:pt x="506" y="2729"/>
                  </a:lnTo>
                  <a:lnTo>
                    <a:pt x="506" y="2774"/>
                  </a:lnTo>
                  <a:close/>
                  <a:moveTo>
                    <a:pt x="324" y="2765"/>
                  </a:moveTo>
                  <a:lnTo>
                    <a:pt x="307" y="2762"/>
                  </a:lnTo>
                  <a:lnTo>
                    <a:pt x="288" y="2755"/>
                  </a:lnTo>
                  <a:lnTo>
                    <a:pt x="252" y="2743"/>
                  </a:lnTo>
                  <a:lnTo>
                    <a:pt x="216" y="2724"/>
                  </a:lnTo>
                  <a:lnTo>
                    <a:pt x="192" y="2712"/>
                  </a:lnTo>
                  <a:lnTo>
                    <a:pt x="216" y="2674"/>
                  </a:lnTo>
                  <a:lnTo>
                    <a:pt x="235" y="2686"/>
                  </a:lnTo>
                  <a:lnTo>
                    <a:pt x="266" y="2700"/>
                  </a:lnTo>
                  <a:lnTo>
                    <a:pt x="300" y="2712"/>
                  </a:lnTo>
                  <a:lnTo>
                    <a:pt x="319" y="2717"/>
                  </a:lnTo>
                  <a:lnTo>
                    <a:pt x="334" y="2722"/>
                  </a:lnTo>
                  <a:lnTo>
                    <a:pt x="324" y="2765"/>
                  </a:lnTo>
                  <a:close/>
                  <a:moveTo>
                    <a:pt x="154" y="2683"/>
                  </a:moveTo>
                  <a:lnTo>
                    <a:pt x="149" y="2681"/>
                  </a:lnTo>
                  <a:lnTo>
                    <a:pt x="120" y="2654"/>
                  </a:lnTo>
                  <a:lnTo>
                    <a:pt x="94" y="2626"/>
                  </a:lnTo>
                  <a:lnTo>
                    <a:pt x="70" y="2594"/>
                  </a:lnTo>
                  <a:lnTo>
                    <a:pt x="60" y="2578"/>
                  </a:lnTo>
                  <a:lnTo>
                    <a:pt x="98" y="2554"/>
                  </a:lnTo>
                  <a:lnTo>
                    <a:pt x="106" y="2568"/>
                  </a:lnTo>
                  <a:lnTo>
                    <a:pt x="127" y="2594"/>
                  </a:lnTo>
                  <a:lnTo>
                    <a:pt x="151" y="2621"/>
                  </a:lnTo>
                  <a:lnTo>
                    <a:pt x="178" y="2645"/>
                  </a:lnTo>
                  <a:lnTo>
                    <a:pt x="180" y="2647"/>
                  </a:lnTo>
                  <a:lnTo>
                    <a:pt x="154" y="2683"/>
                  </a:lnTo>
                  <a:close/>
                  <a:moveTo>
                    <a:pt x="38" y="2534"/>
                  </a:moveTo>
                  <a:lnTo>
                    <a:pt x="31" y="2525"/>
                  </a:lnTo>
                  <a:lnTo>
                    <a:pt x="19" y="2486"/>
                  </a:lnTo>
                  <a:lnTo>
                    <a:pt x="12" y="2467"/>
                  </a:lnTo>
                  <a:lnTo>
                    <a:pt x="7" y="2446"/>
                  </a:lnTo>
                  <a:lnTo>
                    <a:pt x="2" y="2407"/>
                  </a:lnTo>
                  <a:lnTo>
                    <a:pt x="0" y="2398"/>
                  </a:lnTo>
                  <a:lnTo>
                    <a:pt x="46" y="2393"/>
                  </a:lnTo>
                  <a:lnTo>
                    <a:pt x="46" y="2400"/>
                  </a:lnTo>
                  <a:lnTo>
                    <a:pt x="48" y="2419"/>
                  </a:lnTo>
                  <a:lnTo>
                    <a:pt x="53" y="2436"/>
                  </a:lnTo>
                  <a:lnTo>
                    <a:pt x="55" y="2455"/>
                  </a:lnTo>
                  <a:lnTo>
                    <a:pt x="60" y="2472"/>
                  </a:lnTo>
                  <a:lnTo>
                    <a:pt x="72" y="2506"/>
                  </a:lnTo>
                  <a:lnTo>
                    <a:pt x="77" y="2515"/>
                  </a:lnTo>
                  <a:lnTo>
                    <a:pt x="38" y="2534"/>
                  </a:lnTo>
                  <a:close/>
                  <a:moveTo>
                    <a:pt x="46" y="2350"/>
                  </a:moveTo>
                  <a:lnTo>
                    <a:pt x="0" y="2350"/>
                  </a:lnTo>
                  <a:lnTo>
                    <a:pt x="0" y="2215"/>
                  </a:lnTo>
                  <a:lnTo>
                    <a:pt x="46" y="2215"/>
                  </a:lnTo>
                  <a:lnTo>
                    <a:pt x="46" y="2350"/>
                  </a:lnTo>
                  <a:close/>
                  <a:moveTo>
                    <a:pt x="46" y="2170"/>
                  </a:moveTo>
                  <a:lnTo>
                    <a:pt x="0" y="2170"/>
                  </a:lnTo>
                  <a:lnTo>
                    <a:pt x="0" y="2035"/>
                  </a:lnTo>
                  <a:lnTo>
                    <a:pt x="46" y="2035"/>
                  </a:lnTo>
                  <a:lnTo>
                    <a:pt x="46" y="2170"/>
                  </a:lnTo>
                  <a:close/>
                  <a:moveTo>
                    <a:pt x="46" y="1990"/>
                  </a:moveTo>
                  <a:lnTo>
                    <a:pt x="0" y="1990"/>
                  </a:lnTo>
                  <a:lnTo>
                    <a:pt x="0" y="1855"/>
                  </a:lnTo>
                  <a:lnTo>
                    <a:pt x="46" y="1855"/>
                  </a:lnTo>
                  <a:lnTo>
                    <a:pt x="46" y="1990"/>
                  </a:lnTo>
                  <a:close/>
                  <a:moveTo>
                    <a:pt x="46" y="1810"/>
                  </a:moveTo>
                  <a:lnTo>
                    <a:pt x="0" y="1810"/>
                  </a:lnTo>
                  <a:lnTo>
                    <a:pt x="0" y="1675"/>
                  </a:lnTo>
                  <a:lnTo>
                    <a:pt x="46" y="1675"/>
                  </a:lnTo>
                  <a:lnTo>
                    <a:pt x="46" y="1810"/>
                  </a:lnTo>
                  <a:close/>
                  <a:moveTo>
                    <a:pt x="46" y="1630"/>
                  </a:moveTo>
                  <a:lnTo>
                    <a:pt x="0" y="1630"/>
                  </a:lnTo>
                  <a:lnTo>
                    <a:pt x="0" y="1495"/>
                  </a:lnTo>
                  <a:lnTo>
                    <a:pt x="46" y="1495"/>
                  </a:lnTo>
                  <a:lnTo>
                    <a:pt x="46" y="1630"/>
                  </a:lnTo>
                  <a:close/>
                </a:path>
              </a:pathLst>
            </a:custGeom>
            <a:solidFill>
              <a:srgbClr val="1D28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48" name="Freeform 20">
              <a:extLst>
                <a:ext uri="{FF2B5EF4-FFF2-40B4-BE49-F238E27FC236}">
                  <a16:creationId xmlns:a16="http://schemas.microsoft.com/office/drawing/2014/main" xmlns="" id="{ED4828AD-478A-4B70-90D9-A45F942DBB6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9" y="4329"/>
              <a:ext cx="1373" cy="1373"/>
            </a:xfrm>
            <a:custGeom>
              <a:avLst/>
              <a:gdLst>
                <a:gd name="T0" fmla="+- 0 8566 7879"/>
                <a:gd name="T1" fmla="*/ T0 w 1373"/>
                <a:gd name="T2" fmla="+- 0 5702 4330"/>
                <a:gd name="T3" fmla="*/ 5702 h 1373"/>
                <a:gd name="T4" fmla="+- 0 8491 7879"/>
                <a:gd name="T5" fmla="*/ T4 w 1373"/>
                <a:gd name="T6" fmla="+- 0 5698 4330"/>
                <a:gd name="T7" fmla="*/ 5698 h 1373"/>
                <a:gd name="T8" fmla="+- 0 8418 7879"/>
                <a:gd name="T9" fmla="*/ T8 w 1373"/>
                <a:gd name="T10" fmla="+- 0 5687 4330"/>
                <a:gd name="T11" fmla="*/ 5687 h 1373"/>
                <a:gd name="T12" fmla="+- 0 8349 7879"/>
                <a:gd name="T13" fmla="*/ T12 w 1373"/>
                <a:gd name="T14" fmla="+- 0 5667 4330"/>
                <a:gd name="T15" fmla="*/ 5667 h 1373"/>
                <a:gd name="T16" fmla="+- 0 8282 7879"/>
                <a:gd name="T17" fmla="*/ T16 w 1373"/>
                <a:gd name="T18" fmla="+- 0 5641 4330"/>
                <a:gd name="T19" fmla="*/ 5641 h 1373"/>
                <a:gd name="T20" fmla="+- 0 8219 7879"/>
                <a:gd name="T21" fmla="*/ T20 w 1373"/>
                <a:gd name="T22" fmla="+- 0 5609 4330"/>
                <a:gd name="T23" fmla="*/ 5609 h 1373"/>
                <a:gd name="T24" fmla="+- 0 8160 7879"/>
                <a:gd name="T25" fmla="*/ T24 w 1373"/>
                <a:gd name="T26" fmla="+- 0 5570 4330"/>
                <a:gd name="T27" fmla="*/ 5570 h 1373"/>
                <a:gd name="T28" fmla="+- 0 8106 7879"/>
                <a:gd name="T29" fmla="*/ T28 w 1373"/>
                <a:gd name="T30" fmla="+- 0 5526 4330"/>
                <a:gd name="T31" fmla="*/ 5526 h 1373"/>
                <a:gd name="T32" fmla="+- 0 8056 7879"/>
                <a:gd name="T33" fmla="*/ T32 w 1373"/>
                <a:gd name="T34" fmla="+- 0 5476 4330"/>
                <a:gd name="T35" fmla="*/ 5476 h 1373"/>
                <a:gd name="T36" fmla="+- 0 8012 7879"/>
                <a:gd name="T37" fmla="*/ T36 w 1373"/>
                <a:gd name="T38" fmla="+- 0 5421 4330"/>
                <a:gd name="T39" fmla="*/ 5421 h 1373"/>
                <a:gd name="T40" fmla="+- 0 7973 7879"/>
                <a:gd name="T41" fmla="*/ T40 w 1373"/>
                <a:gd name="T42" fmla="+- 0 5362 4330"/>
                <a:gd name="T43" fmla="*/ 5362 h 1373"/>
                <a:gd name="T44" fmla="+- 0 7940 7879"/>
                <a:gd name="T45" fmla="*/ T44 w 1373"/>
                <a:gd name="T46" fmla="+- 0 5300 4330"/>
                <a:gd name="T47" fmla="*/ 5300 h 1373"/>
                <a:gd name="T48" fmla="+- 0 7914 7879"/>
                <a:gd name="T49" fmla="*/ T48 w 1373"/>
                <a:gd name="T50" fmla="+- 0 5233 4330"/>
                <a:gd name="T51" fmla="*/ 5233 h 1373"/>
                <a:gd name="T52" fmla="+- 0 7895 7879"/>
                <a:gd name="T53" fmla="*/ T52 w 1373"/>
                <a:gd name="T54" fmla="+- 0 5163 4330"/>
                <a:gd name="T55" fmla="*/ 5163 h 1373"/>
                <a:gd name="T56" fmla="+- 0 7883 7879"/>
                <a:gd name="T57" fmla="*/ T56 w 1373"/>
                <a:gd name="T58" fmla="+- 0 5091 4330"/>
                <a:gd name="T59" fmla="*/ 5091 h 1373"/>
                <a:gd name="T60" fmla="+- 0 7879 7879"/>
                <a:gd name="T61" fmla="*/ T60 w 1373"/>
                <a:gd name="T62" fmla="+- 0 5016 4330"/>
                <a:gd name="T63" fmla="*/ 5016 h 1373"/>
                <a:gd name="T64" fmla="+- 0 7883 7879"/>
                <a:gd name="T65" fmla="*/ T64 w 1373"/>
                <a:gd name="T66" fmla="+- 0 4941 4330"/>
                <a:gd name="T67" fmla="*/ 4941 h 1373"/>
                <a:gd name="T68" fmla="+- 0 7895 7879"/>
                <a:gd name="T69" fmla="*/ T68 w 1373"/>
                <a:gd name="T70" fmla="+- 0 4869 4330"/>
                <a:gd name="T71" fmla="*/ 4869 h 1373"/>
                <a:gd name="T72" fmla="+- 0 7914 7879"/>
                <a:gd name="T73" fmla="*/ T72 w 1373"/>
                <a:gd name="T74" fmla="+- 0 4799 4330"/>
                <a:gd name="T75" fmla="*/ 4799 h 1373"/>
                <a:gd name="T76" fmla="+- 0 7940 7879"/>
                <a:gd name="T77" fmla="*/ T76 w 1373"/>
                <a:gd name="T78" fmla="+- 0 4732 4330"/>
                <a:gd name="T79" fmla="*/ 4732 h 1373"/>
                <a:gd name="T80" fmla="+- 0 7973 7879"/>
                <a:gd name="T81" fmla="*/ T80 w 1373"/>
                <a:gd name="T82" fmla="+- 0 4670 4330"/>
                <a:gd name="T83" fmla="*/ 4670 h 1373"/>
                <a:gd name="T84" fmla="+- 0 8012 7879"/>
                <a:gd name="T85" fmla="*/ T84 w 1373"/>
                <a:gd name="T86" fmla="+- 0 4611 4330"/>
                <a:gd name="T87" fmla="*/ 4611 h 1373"/>
                <a:gd name="T88" fmla="+- 0 8056 7879"/>
                <a:gd name="T89" fmla="*/ T88 w 1373"/>
                <a:gd name="T90" fmla="+- 0 4556 4330"/>
                <a:gd name="T91" fmla="*/ 4556 h 1373"/>
                <a:gd name="T92" fmla="+- 0 8106 7879"/>
                <a:gd name="T93" fmla="*/ T92 w 1373"/>
                <a:gd name="T94" fmla="+- 0 4506 4330"/>
                <a:gd name="T95" fmla="*/ 4506 h 1373"/>
                <a:gd name="T96" fmla="+- 0 8160 7879"/>
                <a:gd name="T97" fmla="*/ T96 w 1373"/>
                <a:gd name="T98" fmla="+- 0 4462 4330"/>
                <a:gd name="T99" fmla="*/ 4462 h 1373"/>
                <a:gd name="T100" fmla="+- 0 8219 7879"/>
                <a:gd name="T101" fmla="*/ T100 w 1373"/>
                <a:gd name="T102" fmla="+- 0 4423 4330"/>
                <a:gd name="T103" fmla="*/ 4423 h 1373"/>
                <a:gd name="T104" fmla="+- 0 8282 7879"/>
                <a:gd name="T105" fmla="*/ T104 w 1373"/>
                <a:gd name="T106" fmla="+- 0 4391 4330"/>
                <a:gd name="T107" fmla="*/ 4391 h 1373"/>
                <a:gd name="T108" fmla="+- 0 8349 7879"/>
                <a:gd name="T109" fmla="*/ T108 w 1373"/>
                <a:gd name="T110" fmla="+- 0 4365 4330"/>
                <a:gd name="T111" fmla="*/ 4365 h 1373"/>
                <a:gd name="T112" fmla="+- 0 8418 7879"/>
                <a:gd name="T113" fmla="*/ T112 w 1373"/>
                <a:gd name="T114" fmla="+- 0 4345 4330"/>
                <a:gd name="T115" fmla="*/ 4345 h 1373"/>
                <a:gd name="T116" fmla="+- 0 8491 7879"/>
                <a:gd name="T117" fmla="*/ T116 w 1373"/>
                <a:gd name="T118" fmla="+- 0 4334 4330"/>
                <a:gd name="T119" fmla="*/ 4334 h 1373"/>
                <a:gd name="T120" fmla="+- 0 8566 7879"/>
                <a:gd name="T121" fmla="*/ T120 w 1373"/>
                <a:gd name="T122" fmla="+- 0 4330 4330"/>
                <a:gd name="T123" fmla="*/ 4330 h 1373"/>
                <a:gd name="T124" fmla="+- 0 8640 7879"/>
                <a:gd name="T125" fmla="*/ T124 w 1373"/>
                <a:gd name="T126" fmla="+- 0 4334 4330"/>
                <a:gd name="T127" fmla="*/ 4334 h 1373"/>
                <a:gd name="T128" fmla="+- 0 8713 7879"/>
                <a:gd name="T129" fmla="*/ T128 w 1373"/>
                <a:gd name="T130" fmla="+- 0 4345 4330"/>
                <a:gd name="T131" fmla="*/ 4345 h 1373"/>
                <a:gd name="T132" fmla="+- 0 8783 7879"/>
                <a:gd name="T133" fmla="*/ T132 w 1373"/>
                <a:gd name="T134" fmla="+- 0 4365 4330"/>
                <a:gd name="T135" fmla="*/ 4365 h 1373"/>
                <a:gd name="T136" fmla="+- 0 8849 7879"/>
                <a:gd name="T137" fmla="*/ T136 w 1373"/>
                <a:gd name="T138" fmla="+- 0 4391 4330"/>
                <a:gd name="T139" fmla="*/ 4391 h 1373"/>
                <a:gd name="T140" fmla="+- 0 8912 7879"/>
                <a:gd name="T141" fmla="*/ T140 w 1373"/>
                <a:gd name="T142" fmla="+- 0 4423 4330"/>
                <a:gd name="T143" fmla="*/ 4423 h 1373"/>
                <a:gd name="T144" fmla="+- 0 8971 7879"/>
                <a:gd name="T145" fmla="*/ T144 w 1373"/>
                <a:gd name="T146" fmla="+- 0 4462 4330"/>
                <a:gd name="T147" fmla="*/ 4462 h 1373"/>
                <a:gd name="T148" fmla="+- 0 9026 7879"/>
                <a:gd name="T149" fmla="*/ T148 w 1373"/>
                <a:gd name="T150" fmla="+- 0 4506 4330"/>
                <a:gd name="T151" fmla="*/ 4506 h 1373"/>
                <a:gd name="T152" fmla="+- 0 9075 7879"/>
                <a:gd name="T153" fmla="*/ T152 w 1373"/>
                <a:gd name="T154" fmla="+- 0 4556 4330"/>
                <a:gd name="T155" fmla="*/ 4556 h 1373"/>
                <a:gd name="T156" fmla="+- 0 9120 7879"/>
                <a:gd name="T157" fmla="*/ T156 w 1373"/>
                <a:gd name="T158" fmla="+- 0 4611 4330"/>
                <a:gd name="T159" fmla="*/ 4611 h 1373"/>
                <a:gd name="T160" fmla="+- 0 9158 7879"/>
                <a:gd name="T161" fmla="*/ T160 w 1373"/>
                <a:gd name="T162" fmla="+- 0 4670 4330"/>
                <a:gd name="T163" fmla="*/ 4670 h 1373"/>
                <a:gd name="T164" fmla="+- 0 9191 7879"/>
                <a:gd name="T165" fmla="*/ T164 w 1373"/>
                <a:gd name="T166" fmla="+- 0 4732 4330"/>
                <a:gd name="T167" fmla="*/ 4732 h 1373"/>
                <a:gd name="T168" fmla="+- 0 9217 7879"/>
                <a:gd name="T169" fmla="*/ T168 w 1373"/>
                <a:gd name="T170" fmla="+- 0 4799 4330"/>
                <a:gd name="T171" fmla="*/ 4799 h 1373"/>
                <a:gd name="T172" fmla="+- 0 9236 7879"/>
                <a:gd name="T173" fmla="*/ T172 w 1373"/>
                <a:gd name="T174" fmla="+- 0 4869 4330"/>
                <a:gd name="T175" fmla="*/ 4869 h 1373"/>
                <a:gd name="T176" fmla="+- 0 9248 7879"/>
                <a:gd name="T177" fmla="*/ T176 w 1373"/>
                <a:gd name="T178" fmla="+- 0 4941 4330"/>
                <a:gd name="T179" fmla="*/ 4941 h 1373"/>
                <a:gd name="T180" fmla="+- 0 9252 7879"/>
                <a:gd name="T181" fmla="*/ T180 w 1373"/>
                <a:gd name="T182" fmla="+- 0 5016 4330"/>
                <a:gd name="T183" fmla="*/ 5016 h 1373"/>
                <a:gd name="T184" fmla="+- 0 9248 7879"/>
                <a:gd name="T185" fmla="*/ T184 w 1373"/>
                <a:gd name="T186" fmla="+- 0 5091 4330"/>
                <a:gd name="T187" fmla="*/ 5091 h 1373"/>
                <a:gd name="T188" fmla="+- 0 9236 7879"/>
                <a:gd name="T189" fmla="*/ T188 w 1373"/>
                <a:gd name="T190" fmla="+- 0 5163 4330"/>
                <a:gd name="T191" fmla="*/ 5163 h 1373"/>
                <a:gd name="T192" fmla="+- 0 9217 7879"/>
                <a:gd name="T193" fmla="*/ T192 w 1373"/>
                <a:gd name="T194" fmla="+- 0 5233 4330"/>
                <a:gd name="T195" fmla="*/ 5233 h 1373"/>
                <a:gd name="T196" fmla="+- 0 9191 7879"/>
                <a:gd name="T197" fmla="*/ T196 w 1373"/>
                <a:gd name="T198" fmla="+- 0 5300 4330"/>
                <a:gd name="T199" fmla="*/ 5300 h 1373"/>
                <a:gd name="T200" fmla="+- 0 9158 7879"/>
                <a:gd name="T201" fmla="*/ T200 w 1373"/>
                <a:gd name="T202" fmla="+- 0 5362 4330"/>
                <a:gd name="T203" fmla="*/ 5362 h 1373"/>
                <a:gd name="T204" fmla="+- 0 9120 7879"/>
                <a:gd name="T205" fmla="*/ T204 w 1373"/>
                <a:gd name="T206" fmla="+- 0 5421 4330"/>
                <a:gd name="T207" fmla="*/ 5421 h 1373"/>
                <a:gd name="T208" fmla="+- 0 9075 7879"/>
                <a:gd name="T209" fmla="*/ T208 w 1373"/>
                <a:gd name="T210" fmla="+- 0 5476 4330"/>
                <a:gd name="T211" fmla="*/ 5476 h 1373"/>
                <a:gd name="T212" fmla="+- 0 9026 7879"/>
                <a:gd name="T213" fmla="*/ T212 w 1373"/>
                <a:gd name="T214" fmla="+- 0 5526 4330"/>
                <a:gd name="T215" fmla="*/ 5526 h 1373"/>
                <a:gd name="T216" fmla="+- 0 8971 7879"/>
                <a:gd name="T217" fmla="*/ T216 w 1373"/>
                <a:gd name="T218" fmla="+- 0 5570 4330"/>
                <a:gd name="T219" fmla="*/ 5570 h 1373"/>
                <a:gd name="T220" fmla="+- 0 8912 7879"/>
                <a:gd name="T221" fmla="*/ T220 w 1373"/>
                <a:gd name="T222" fmla="+- 0 5609 4330"/>
                <a:gd name="T223" fmla="*/ 5609 h 1373"/>
                <a:gd name="T224" fmla="+- 0 8849 7879"/>
                <a:gd name="T225" fmla="*/ T224 w 1373"/>
                <a:gd name="T226" fmla="+- 0 5641 4330"/>
                <a:gd name="T227" fmla="*/ 5641 h 1373"/>
                <a:gd name="T228" fmla="+- 0 8783 7879"/>
                <a:gd name="T229" fmla="*/ T228 w 1373"/>
                <a:gd name="T230" fmla="+- 0 5667 4330"/>
                <a:gd name="T231" fmla="*/ 5667 h 1373"/>
                <a:gd name="T232" fmla="+- 0 8713 7879"/>
                <a:gd name="T233" fmla="*/ T232 w 1373"/>
                <a:gd name="T234" fmla="+- 0 5687 4330"/>
                <a:gd name="T235" fmla="*/ 5687 h 1373"/>
                <a:gd name="T236" fmla="+- 0 8640 7879"/>
                <a:gd name="T237" fmla="*/ T236 w 1373"/>
                <a:gd name="T238" fmla="+- 0 5698 4330"/>
                <a:gd name="T239" fmla="*/ 5698 h 1373"/>
                <a:gd name="T240" fmla="+- 0 8566 7879"/>
                <a:gd name="T241" fmla="*/ T240 w 1373"/>
                <a:gd name="T242" fmla="+- 0 5702 4330"/>
                <a:gd name="T243" fmla="*/ 5702 h 137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  <a:cxn ang="0">
                  <a:pos x="T229" y="T231"/>
                </a:cxn>
                <a:cxn ang="0">
                  <a:pos x="T233" y="T235"/>
                </a:cxn>
                <a:cxn ang="0">
                  <a:pos x="T237" y="T239"/>
                </a:cxn>
                <a:cxn ang="0">
                  <a:pos x="T241" y="T243"/>
                </a:cxn>
              </a:cxnLst>
              <a:rect l="0" t="0" r="r" b="b"/>
              <a:pathLst>
                <a:path w="1373" h="1373">
                  <a:moveTo>
                    <a:pt x="687" y="1372"/>
                  </a:moveTo>
                  <a:lnTo>
                    <a:pt x="612" y="1368"/>
                  </a:lnTo>
                  <a:lnTo>
                    <a:pt x="539" y="1357"/>
                  </a:lnTo>
                  <a:lnTo>
                    <a:pt x="470" y="1337"/>
                  </a:lnTo>
                  <a:lnTo>
                    <a:pt x="403" y="1311"/>
                  </a:lnTo>
                  <a:lnTo>
                    <a:pt x="340" y="1279"/>
                  </a:lnTo>
                  <a:lnTo>
                    <a:pt x="281" y="1240"/>
                  </a:lnTo>
                  <a:lnTo>
                    <a:pt x="227" y="1196"/>
                  </a:lnTo>
                  <a:lnTo>
                    <a:pt x="177" y="1146"/>
                  </a:lnTo>
                  <a:lnTo>
                    <a:pt x="133" y="1091"/>
                  </a:lnTo>
                  <a:lnTo>
                    <a:pt x="94" y="1032"/>
                  </a:lnTo>
                  <a:lnTo>
                    <a:pt x="61" y="970"/>
                  </a:lnTo>
                  <a:lnTo>
                    <a:pt x="35" y="903"/>
                  </a:lnTo>
                  <a:lnTo>
                    <a:pt x="16" y="833"/>
                  </a:lnTo>
                  <a:lnTo>
                    <a:pt x="4" y="761"/>
                  </a:lnTo>
                  <a:lnTo>
                    <a:pt x="0" y="686"/>
                  </a:lnTo>
                  <a:lnTo>
                    <a:pt x="4" y="611"/>
                  </a:lnTo>
                  <a:lnTo>
                    <a:pt x="16" y="539"/>
                  </a:lnTo>
                  <a:lnTo>
                    <a:pt x="35" y="469"/>
                  </a:lnTo>
                  <a:lnTo>
                    <a:pt x="61" y="402"/>
                  </a:lnTo>
                  <a:lnTo>
                    <a:pt x="94" y="340"/>
                  </a:lnTo>
                  <a:lnTo>
                    <a:pt x="133" y="281"/>
                  </a:lnTo>
                  <a:lnTo>
                    <a:pt x="177" y="226"/>
                  </a:lnTo>
                  <a:lnTo>
                    <a:pt x="227" y="176"/>
                  </a:lnTo>
                  <a:lnTo>
                    <a:pt x="281" y="132"/>
                  </a:lnTo>
                  <a:lnTo>
                    <a:pt x="340" y="93"/>
                  </a:lnTo>
                  <a:lnTo>
                    <a:pt x="403" y="61"/>
                  </a:lnTo>
                  <a:lnTo>
                    <a:pt x="470" y="35"/>
                  </a:lnTo>
                  <a:lnTo>
                    <a:pt x="539" y="15"/>
                  </a:lnTo>
                  <a:lnTo>
                    <a:pt x="612" y="4"/>
                  </a:lnTo>
                  <a:lnTo>
                    <a:pt x="687" y="0"/>
                  </a:lnTo>
                  <a:lnTo>
                    <a:pt x="761" y="4"/>
                  </a:lnTo>
                  <a:lnTo>
                    <a:pt x="834" y="15"/>
                  </a:lnTo>
                  <a:lnTo>
                    <a:pt x="904" y="35"/>
                  </a:lnTo>
                  <a:lnTo>
                    <a:pt x="970" y="61"/>
                  </a:lnTo>
                  <a:lnTo>
                    <a:pt x="1033" y="93"/>
                  </a:lnTo>
                  <a:lnTo>
                    <a:pt x="1092" y="132"/>
                  </a:lnTo>
                  <a:lnTo>
                    <a:pt x="1147" y="176"/>
                  </a:lnTo>
                  <a:lnTo>
                    <a:pt x="1196" y="226"/>
                  </a:lnTo>
                  <a:lnTo>
                    <a:pt x="1241" y="281"/>
                  </a:lnTo>
                  <a:lnTo>
                    <a:pt x="1279" y="340"/>
                  </a:lnTo>
                  <a:lnTo>
                    <a:pt x="1312" y="402"/>
                  </a:lnTo>
                  <a:lnTo>
                    <a:pt x="1338" y="469"/>
                  </a:lnTo>
                  <a:lnTo>
                    <a:pt x="1357" y="539"/>
                  </a:lnTo>
                  <a:lnTo>
                    <a:pt x="1369" y="611"/>
                  </a:lnTo>
                  <a:lnTo>
                    <a:pt x="1373" y="686"/>
                  </a:lnTo>
                  <a:lnTo>
                    <a:pt x="1369" y="761"/>
                  </a:lnTo>
                  <a:lnTo>
                    <a:pt x="1357" y="833"/>
                  </a:lnTo>
                  <a:lnTo>
                    <a:pt x="1338" y="903"/>
                  </a:lnTo>
                  <a:lnTo>
                    <a:pt x="1312" y="970"/>
                  </a:lnTo>
                  <a:lnTo>
                    <a:pt x="1279" y="1032"/>
                  </a:lnTo>
                  <a:lnTo>
                    <a:pt x="1241" y="1091"/>
                  </a:lnTo>
                  <a:lnTo>
                    <a:pt x="1196" y="1146"/>
                  </a:lnTo>
                  <a:lnTo>
                    <a:pt x="1147" y="1196"/>
                  </a:lnTo>
                  <a:lnTo>
                    <a:pt x="1092" y="1240"/>
                  </a:lnTo>
                  <a:lnTo>
                    <a:pt x="1033" y="1279"/>
                  </a:lnTo>
                  <a:lnTo>
                    <a:pt x="970" y="1311"/>
                  </a:lnTo>
                  <a:lnTo>
                    <a:pt x="904" y="1337"/>
                  </a:lnTo>
                  <a:lnTo>
                    <a:pt x="834" y="1357"/>
                  </a:lnTo>
                  <a:lnTo>
                    <a:pt x="761" y="1368"/>
                  </a:lnTo>
                  <a:lnTo>
                    <a:pt x="687" y="1372"/>
                  </a:lnTo>
                  <a:close/>
                </a:path>
              </a:pathLst>
            </a:custGeom>
            <a:solidFill>
              <a:srgbClr val="182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49" name="AutoShape 1201">
              <a:extLst>
                <a:ext uri="{FF2B5EF4-FFF2-40B4-BE49-F238E27FC236}">
                  <a16:creationId xmlns:a16="http://schemas.microsoft.com/office/drawing/2014/main" xmlns="" id="{645A077C-920D-4A90-96A0-F9BFA2C42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2" y="4543"/>
              <a:ext cx="428" cy="588"/>
            </a:xfrm>
            <a:custGeom>
              <a:avLst/>
              <a:gdLst>
                <a:gd name="T0" fmla="+- 0 8366 8352"/>
                <a:gd name="T1" fmla="*/ T0 w 428"/>
                <a:gd name="T2" fmla="+- 0 5131 4543"/>
                <a:gd name="T3" fmla="*/ 5131 h 588"/>
                <a:gd name="T4" fmla="+- 0 8354 8352"/>
                <a:gd name="T5" fmla="*/ T4 w 428"/>
                <a:gd name="T6" fmla="+- 0 5124 4543"/>
                <a:gd name="T7" fmla="*/ 5124 h 588"/>
                <a:gd name="T8" fmla="+- 0 8352 8352"/>
                <a:gd name="T9" fmla="*/ T8 w 428"/>
                <a:gd name="T10" fmla="+- 0 4968 4543"/>
                <a:gd name="T11" fmla="*/ 4968 h 588"/>
                <a:gd name="T12" fmla="+- 0 8371 8352"/>
                <a:gd name="T13" fmla="*/ T12 w 428"/>
                <a:gd name="T14" fmla="+- 0 4918 4543"/>
                <a:gd name="T15" fmla="*/ 4918 h 588"/>
                <a:gd name="T16" fmla="+- 0 8417 8352"/>
                <a:gd name="T17" fmla="*/ T16 w 428"/>
                <a:gd name="T18" fmla="+- 0 4891 4543"/>
                <a:gd name="T19" fmla="*/ 4891 h 588"/>
                <a:gd name="T20" fmla="+- 0 8415 8352"/>
                <a:gd name="T21" fmla="*/ T20 w 428"/>
                <a:gd name="T22" fmla="+- 0 4862 4543"/>
                <a:gd name="T23" fmla="*/ 4862 h 588"/>
                <a:gd name="T24" fmla="+- 0 8414 8352"/>
                <a:gd name="T25" fmla="*/ T24 w 428"/>
                <a:gd name="T26" fmla="+- 0 4831 4543"/>
                <a:gd name="T27" fmla="*/ 4831 h 588"/>
                <a:gd name="T28" fmla="+- 0 8484 8352"/>
                <a:gd name="T29" fmla="*/ T28 w 428"/>
                <a:gd name="T30" fmla="+- 0 4633 4543"/>
                <a:gd name="T31" fmla="*/ 4633 h 588"/>
                <a:gd name="T32" fmla="+- 0 8558 8352"/>
                <a:gd name="T33" fmla="*/ T32 w 428"/>
                <a:gd name="T34" fmla="+- 0 4548 4543"/>
                <a:gd name="T35" fmla="*/ 4548 h 588"/>
                <a:gd name="T36" fmla="+- 0 8570 8352"/>
                <a:gd name="T37" fmla="*/ T36 w 428"/>
                <a:gd name="T38" fmla="+- 0 4548 4543"/>
                <a:gd name="T39" fmla="*/ 4548 h 588"/>
                <a:gd name="T40" fmla="+- 0 8644 8352"/>
                <a:gd name="T41" fmla="*/ T40 w 428"/>
                <a:gd name="T42" fmla="+- 0 4634 4543"/>
                <a:gd name="T43" fmla="*/ 4634 h 588"/>
                <a:gd name="T44" fmla="+- 0 8563 8352"/>
                <a:gd name="T45" fmla="*/ T44 w 428"/>
                <a:gd name="T46" fmla="+- 0 4699 4543"/>
                <a:gd name="T47" fmla="*/ 4699 h 588"/>
                <a:gd name="T48" fmla="+- 0 8511 8352"/>
                <a:gd name="T49" fmla="*/ T48 w 428"/>
                <a:gd name="T50" fmla="+- 0 4721 4543"/>
                <a:gd name="T51" fmla="*/ 4721 h 588"/>
                <a:gd name="T52" fmla="+- 0 8489 8352"/>
                <a:gd name="T53" fmla="*/ T52 w 428"/>
                <a:gd name="T54" fmla="+- 0 4774 4543"/>
                <a:gd name="T55" fmla="*/ 4774 h 588"/>
                <a:gd name="T56" fmla="+- 0 8511 8352"/>
                <a:gd name="T57" fmla="*/ T56 w 428"/>
                <a:gd name="T58" fmla="+- 0 4826 4543"/>
                <a:gd name="T59" fmla="*/ 4826 h 588"/>
                <a:gd name="T60" fmla="+- 0 8563 8352"/>
                <a:gd name="T61" fmla="*/ T60 w 428"/>
                <a:gd name="T62" fmla="+- 0 4848 4543"/>
                <a:gd name="T63" fmla="*/ 4848 h 588"/>
                <a:gd name="T64" fmla="+- 0 8714 8352"/>
                <a:gd name="T65" fmla="*/ T64 w 428"/>
                <a:gd name="T66" fmla="+- 0 4862 4543"/>
                <a:gd name="T67" fmla="*/ 4862 h 588"/>
                <a:gd name="T68" fmla="+- 0 8712 8352"/>
                <a:gd name="T69" fmla="*/ T68 w 428"/>
                <a:gd name="T70" fmla="+- 0 4891 4543"/>
                <a:gd name="T71" fmla="*/ 4891 h 588"/>
                <a:gd name="T72" fmla="+- 0 8760 8352"/>
                <a:gd name="T73" fmla="*/ T72 w 428"/>
                <a:gd name="T74" fmla="+- 0 4917 4543"/>
                <a:gd name="T75" fmla="*/ 4917 h 588"/>
                <a:gd name="T76" fmla="+- 0 8779 8352"/>
                <a:gd name="T77" fmla="*/ T76 w 428"/>
                <a:gd name="T78" fmla="+- 0 4968 4543"/>
                <a:gd name="T79" fmla="*/ 4968 h 588"/>
                <a:gd name="T80" fmla="+- 0 8633 8352"/>
                <a:gd name="T81" fmla="*/ T80 w 428"/>
                <a:gd name="T82" fmla="+- 0 5086 4543"/>
                <a:gd name="T83" fmla="*/ 5086 h 588"/>
                <a:gd name="T84" fmla="+- 0 8494 8352"/>
                <a:gd name="T85" fmla="*/ T84 w 428"/>
                <a:gd name="T86" fmla="+- 0 5088 4543"/>
                <a:gd name="T87" fmla="*/ 5088 h 588"/>
                <a:gd name="T88" fmla="+- 0 8714 8352"/>
                <a:gd name="T89" fmla="*/ T88 w 428"/>
                <a:gd name="T90" fmla="+- 0 4848 4543"/>
                <a:gd name="T91" fmla="*/ 4848 h 588"/>
                <a:gd name="T92" fmla="+- 0 8593 8352"/>
                <a:gd name="T93" fmla="*/ T92 w 428"/>
                <a:gd name="T94" fmla="+- 0 4842 4543"/>
                <a:gd name="T95" fmla="*/ 4842 h 588"/>
                <a:gd name="T96" fmla="+- 0 8634 8352"/>
                <a:gd name="T97" fmla="*/ T96 w 428"/>
                <a:gd name="T98" fmla="+- 0 4802 4543"/>
                <a:gd name="T99" fmla="*/ 4802 h 588"/>
                <a:gd name="T100" fmla="+- 0 8634 8352"/>
                <a:gd name="T101" fmla="*/ T100 w 428"/>
                <a:gd name="T102" fmla="+- 0 4745 4543"/>
                <a:gd name="T103" fmla="*/ 4745 h 588"/>
                <a:gd name="T104" fmla="+- 0 8593 8352"/>
                <a:gd name="T105" fmla="*/ T104 w 428"/>
                <a:gd name="T106" fmla="+- 0 4705 4543"/>
                <a:gd name="T107" fmla="*/ 4705 h 588"/>
                <a:gd name="T108" fmla="+- 0 8680 8352"/>
                <a:gd name="T109" fmla="*/ T108 w 428"/>
                <a:gd name="T110" fmla="+- 0 4699 4543"/>
                <a:gd name="T111" fmla="*/ 4699 h 588"/>
                <a:gd name="T112" fmla="+- 0 8714 8352"/>
                <a:gd name="T113" fmla="*/ T112 w 428"/>
                <a:gd name="T114" fmla="+- 0 4831 4543"/>
                <a:gd name="T115" fmla="*/ 4831 h 588"/>
                <a:gd name="T116" fmla="+- 0 8765 8352"/>
                <a:gd name="T117" fmla="*/ T116 w 428"/>
                <a:gd name="T118" fmla="+- 0 5131 4543"/>
                <a:gd name="T119" fmla="*/ 5131 h 588"/>
                <a:gd name="T120" fmla="+- 0 8633 8352"/>
                <a:gd name="T121" fmla="*/ T120 w 428"/>
                <a:gd name="T122" fmla="+- 0 5086 4543"/>
                <a:gd name="T123" fmla="*/ 5086 h 588"/>
                <a:gd name="T124" fmla="+- 0 8779 8352"/>
                <a:gd name="T125" fmla="*/ T124 w 428"/>
                <a:gd name="T126" fmla="+- 0 5114 4543"/>
                <a:gd name="T127" fmla="*/ 5114 h 588"/>
                <a:gd name="T128" fmla="+- 0 8767 8352"/>
                <a:gd name="T129" fmla="*/ T128 w 428"/>
                <a:gd name="T130" fmla="+- 0 5129 4543"/>
                <a:gd name="T131" fmla="*/ 5129 h 588"/>
                <a:gd name="T132" fmla="+- 0 8563 8352"/>
                <a:gd name="T133" fmla="*/ T132 w 428"/>
                <a:gd name="T134" fmla="+- 0 5119 4543"/>
                <a:gd name="T135" fmla="*/ 5119 h 588"/>
                <a:gd name="T136" fmla="+- 0 8527 8352"/>
                <a:gd name="T137" fmla="*/ T136 w 428"/>
                <a:gd name="T138" fmla="+- 0 5111 4543"/>
                <a:gd name="T139" fmla="*/ 5111 h 588"/>
                <a:gd name="T140" fmla="+- 0 8494 8352"/>
                <a:gd name="T141" fmla="*/ T140 w 428"/>
                <a:gd name="T142" fmla="+- 0 5088 4543"/>
                <a:gd name="T143" fmla="*/ 5088 h 588"/>
                <a:gd name="T144" fmla="+- 0 8618 8352"/>
                <a:gd name="T145" fmla="*/ T144 w 428"/>
                <a:gd name="T146" fmla="+- 0 5100 4543"/>
                <a:gd name="T147" fmla="*/ 5100 h 588"/>
                <a:gd name="T148" fmla="+- 0 8583 8352"/>
                <a:gd name="T149" fmla="*/ T148 w 428"/>
                <a:gd name="T150" fmla="+- 0 5117 4543"/>
                <a:gd name="T151" fmla="*/ 5117 h 58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</a:cxnLst>
              <a:rect l="0" t="0" r="r" b="b"/>
              <a:pathLst>
                <a:path w="428" h="588">
                  <a:moveTo>
                    <a:pt x="34" y="588"/>
                  </a:moveTo>
                  <a:lnTo>
                    <a:pt x="14" y="588"/>
                  </a:lnTo>
                  <a:lnTo>
                    <a:pt x="10" y="586"/>
                  </a:lnTo>
                  <a:lnTo>
                    <a:pt x="2" y="581"/>
                  </a:lnTo>
                  <a:lnTo>
                    <a:pt x="0" y="571"/>
                  </a:lnTo>
                  <a:lnTo>
                    <a:pt x="0" y="425"/>
                  </a:lnTo>
                  <a:lnTo>
                    <a:pt x="5" y="398"/>
                  </a:lnTo>
                  <a:lnTo>
                    <a:pt x="19" y="375"/>
                  </a:lnTo>
                  <a:lnTo>
                    <a:pt x="39" y="358"/>
                  </a:lnTo>
                  <a:lnTo>
                    <a:pt x="65" y="348"/>
                  </a:lnTo>
                  <a:lnTo>
                    <a:pt x="63" y="334"/>
                  </a:lnTo>
                  <a:lnTo>
                    <a:pt x="63" y="319"/>
                  </a:lnTo>
                  <a:lnTo>
                    <a:pt x="62" y="305"/>
                  </a:lnTo>
                  <a:lnTo>
                    <a:pt x="62" y="288"/>
                  </a:lnTo>
                  <a:lnTo>
                    <a:pt x="84" y="179"/>
                  </a:lnTo>
                  <a:lnTo>
                    <a:pt x="132" y="90"/>
                  </a:lnTo>
                  <a:lnTo>
                    <a:pt x="181" y="29"/>
                  </a:lnTo>
                  <a:lnTo>
                    <a:pt x="206" y="5"/>
                  </a:lnTo>
                  <a:lnTo>
                    <a:pt x="211" y="0"/>
                  </a:lnTo>
                  <a:lnTo>
                    <a:pt x="218" y="5"/>
                  </a:lnTo>
                  <a:lnTo>
                    <a:pt x="243" y="30"/>
                  </a:lnTo>
                  <a:lnTo>
                    <a:pt x="292" y="91"/>
                  </a:lnTo>
                  <a:lnTo>
                    <a:pt x="328" y="156"/>
                  </a:lnTo>
                  <a:lnTo>
                    <a:pt x="211" y="156"/>
                  </a:lnTo>
                  <a:lnTo>
                    <a:pt x="182" y="162"/>
                  </a:lnTo>
                  <a:lnTo>
                    <a:pt x="159" y="178"/>
                  </a:lnTo>
                  <a:lnTo>
                    <a:pt x="143" y="202"/>
                  </a:lnTo>
                  <a:lnTo>
                    <a:pt x="137" y="231"/>
                  </a:lnTo>
                  <a:lnTo>
                    <a:pt x="143" y="259"/>
                  </a:lnTo>
                  <a:lnTo>
                    <a:pt x="159" y="283"/>
                  </a:lnTo>
                  <a:lnTo>
                    <a:pt x="182" y="299"/>
                  </a:lnTo>
                  <a:lnTo>
                    <a:pt x="211" y="305"/>
                  </a:lnTo>
                  <a:lnTo>
                    <a:pt x="362" y="305"/>
                  </a:lnTo>
                  <a:lnTo>
                    <a:pt x="362" y="319"/>
                  </a:lnTo>
                  <a:lnTo>
                    <a:pt x="361" y="334"/>
                  </a:lnTo>
                  <a:lnTo>
                    <a:pt x="360" y="348"/>
                  </a:lnTo>
                  <a:lnTo>
                    <a:pt x="387" y="357"/>
                  </a:lnTo>
                  <a:lnTo>
                    <a:pt x="408" y="374"/>
                  </a:lnTo>
                  <a:lnTo>
                    <a:pt x="422" y="397"/>
                  </a:lnTo>
                  <a:lnTo>
                    <a:pt x="427" y="425"/>
                  </a:lnTo>
                  <a:lnTo>
                    <a:pt x="427" y="543"/>
                  </a:lnTo>
                  <a:lnTo>
                    <a:pt x="281" y="543"/>
                  </a:lnTo>
                  <a:lnTo>
                    <a:pt x="278" y="545"/>
                  </a:lnTo>
                  <a:lnTo>
                    <a:pt x="142" y="545"/>
                  </a:lnTo>
                  <a:lnTo>
                    <a:pt x="34" y="588"/>
                  </a:lnTo>
                  <a:close/>
                  <a:moveTo>
                    <a:pt x="362" y="305"/>
                  </a:moveTo>
                  <a:lnTo>
                    <a:pt x="211" y="305"/>
                  </a:lnTo>
                  <a:lnTo>
                    <a:pt x="241" y="299"/>
                  </a:lnTo>
                  <a:lnTo>
                    <a:pt x="266" y="283"/>
                  </a:lnTo>
                  <a:lnTo>
                    <a:pt x="282" y="259"/>
                  </a:lnTo>
                  <a:lnTo>
                    <a:pt x="288" y="231"/>
                  </a:lnTo>
                  <a:lnTo>
                    <a:pt x="282" y="202"/>
                  </a:lnTo>
                  <a:lnTo>
                    <a:pt x="266" y="178"/>
                  </a:lnTo>
                  <a:lnTo>
                    <a:pt x="241" y="162"/>
                  </a:lnTo>
                  <a:lnTo>
                    <a:pt x="211" y="156"/>
                  </a:lnTo>
                  <a:lnTo>
                    <a:pt x="328" y="156"/>
                  </a:lnTo>
                  <a:lnTo>
                    <a:pt x="341" y="180"/>
                  </a:lnTo>
                  <a:lnTo>
                    <a:pt x="362" y="288"/>
                  </a:lnTo>
                  <a:lnTo>
                    <a:pt x="362" y="305"/>
                  </a:lnTo>
                  <a:close/>
                  <a:moveTo>
                    <a:pt x="413" y="588"/>
                  </a:moveTo>
                  <a:lnTo>
                    <a:pt x="394" y="588"/>
                  </a:lnTo>
                  <a:lnTo>
                    <a:pt x="281" y="543"/>
                  </a:lnTo>
                  <a:lnTo>
                    <a:pt x="427" y="543"/>
                  </a:lnTo>
                  <a:lnTo>
                    <a:pt x="427" y="571"/>
                  </a:lnTo>
                  <a:lnTo>
                    <a:pt x="422" y="581"/>
                  </a:lnTo>
                  <a:lnTo>
                    <a:pt x="415" y="586"/>
                  </a:lnTo>
                  <a:lnTo>
                    <a:pt x="413" y="588"/>
                  </a:lnTo>
                  <a:close/>
                  <a:moveTo>
                    <a:pt x="211" y="576"/>
                  </a:moveTo>
                  <a:lnTo>
                    <a:pt x="193" y="574"/>
                  </a:lnTo>
                  <a:lnTo>
                    <a:pt x="175" y="568"/>
                  </a:lnTo>
                  <a:lnTo>
                    <a:pt x="158" y="558"/>
                  </a:lnTo>
                  <a:lnTo>
                    <a:pt x="142" y="545"/>
                  </a:lnTo>
                  <a:lnTo>
                    <a:pt x="278" y="545"/>
                  </a:lnTo>
                  <a:lnTo>
                    <a:pt x="266" y="557"/>
                  </a:lnTo>
                  <a:lnTo>
                    <a:pt x="249" y="568"/>
                  </a:lnTo>
                  <a:lnTo>
                    <a:pt x="231" y="574"/>
                  </a:lnTo>
                  <a:lnTo>
                    <a:pt x="211" y="576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50" name="AutoShape 1200">
              <a:extLst>
                <a:ext uri="{FF2B5EF4-FFF2-40B4-BE49-F238E27FC236}">
                  <a16:creationId xmlns:a16="http://schemas.microsoft.com/office/drawing/2014/main" xmlns="" id="{4B050E54-ED06-4D52-8AAF-6ADDD18F1849}"/>
                </a:ext>
              </a:extLst>
            </p:cNvPr>
            <p:cNvSpPr>
              <a:spLocks/>
            </p:cNvSpPr>
            <p:nvPr/>
          </p:nvSpPr>
          <p:spPr bwMode="auto">
            <a:xfrm>
              <a:off x="8210" y="5109"/>
              <a:ext cx="716" cy="320"/>
            </a:xfrm>
            <a:custGeom>
              <a:avLst/>
              <a:gdLst>
                <a:gd name="T0" fmla="+- 0 8584 8210"/>
                <a:gd name="T1" fmla="*/ T0 w 716"/>
                <a:gd name="T2" fmla="+- 0 5145 5110"/>
                <a:gd name="T3" fmla="*/ 5145 h 320"/>
                <a:gd name="T4" fmla="+- 0 8630 8210"/>
                <a:gd name="T5" fmla="*/ T4 w 716"/>
                <a:gd name="T6" fmla="+- 0 5110 5110"/>
                <a:gd name="T7" fmla="*/ 5110 h 320"/>
                <a:gd name="T8" fmla="+- 0 8386 8210"/>
                <a:gd name="T9" fmla="*/ T8 w 716"/>
                <a:gd name="T10" fmla="+- 0 5304 5110"/>
                <a:gd name="T11" fmla="*/ 5304 h 320"/>
                <a:gd name="T12" fmla="+- 0 8438 8210"/>
                <a:gd name="T13" fmla="*/ T12 w 716"/>
                <a:gd name="T14" fmla="+- 0 5266 5110"/>
                <a:gd name="T15" fmla="*/ 5266 h 320"/>
                <a:gd name="T16" fmla="+- 0 8474 8210"/>
                <a:gd name="T17" fmla="*/ T16 w 716"/>
                <a:gd name="T18" fmla="+- 0 5256 5110"/>
                <a:gd name="T19" fmla="*/ 5256 h 320"/>
                <a:gd name="T20" fmla="+- 0 8494 8210"/>
                <a:gd name="T21" fmla="*/ T20 w 716"/>
                <a:gd name="T22" fmla="+- 0 5210 5110"/>
                <a:gd name="T23" fmla="*/ 5210 h 320"/>
                <a:gd name="T24" fmla="+- 0 8501 8210"/>
                <a:gd name="T25" fmla="*/ T24 w 716"/>
                <a:gd name="T26" fmla="+- 0 5138 5110"/>
                <a:gd name="T27" fmla="*/ 5138 h 320"/>
                <a:gd name="T28" fmla="+- 0 8527 8210"/>
                <a:gd name="T29" fmla="*/ T28 w 716"/>
                <a:gd name="T30" fmla="+- 0 5138 5110"/>
                <a:gd name="T31" fmla="*/ 5138 h 320"/>
                <a:gd name="T32" fmla="+- 0 8631 8210"/>
                <a:gd name="T33" fmla="*/ T32 w 716"/>
                <a:gd name="T34" fmla="+- 0 5148 5110"/>
                <a:gd name="T35" fmla="*/ 5148 h 320"/>
                <a:gd name="T36" fmla="+- 0 8635 8210"/>
                <a:gd name="T37" fmla="*/ T36 w 716"/>
                <a:gd name="T38" fmla="+- 0 5213 5110"/>
                <a:gd name="T39" fmla="*/ 5213 h 320"/>
                <a:gd name="T40" fmla="+- 0 8655 8210"/>
                <a:gd name="T41" fmla="*/ T40 w 716"/>
                <a:gd name="T42" fmla="+- 0 5246 5110"/>
                <a:gd name="T43" fmla="*/ 5246 h 320"/>
                <a:gd name="T44" fmla="+- 0 8744 8210"/>
                <a:gd name="T45" fmla="*/ T44 w 716"/>
                <a:gd name="T46" fmla="+- 0 5260 5110"/>
                <a:gd name="T47" fmla="*/ 5260 h 320"/>
                <a:gd name="T48" fmla="+- 0 8760 8210"/>
                <a:gd name="T49" fmla="*/ T48 w 716"/>
                <a:gd name="T50" fmla="+- 0 5293 5110"/>
                <a:gd name="T51" fmla="*/ 5293 h 320"/>
                <a:gd name="T52" fmla="+- 0 8413 8210"/>
                <a:gd name="T53" fmla="*/ T52 w 716"/>
                <a:gd name="T54" fmla="+- 0 5296 5110"/>
                <a:gd name="T55" fmla="*/ 5296 h 320"/>
                <a:gd name="T56" fmla="+- 0 8390 8210"/>
                <a:gd name="T57" fmla="*/ T56 w 716"/>
                <a:gd name="T58" fmla="+- 0 5299 5110"/>
                <a:gd name="T59" fmla="*/ 5299 h 320"/>
                <a:gd name="T60" fmla="+- 0 8666 8210"/>
                <a:gd name="T61" fmla="*/ T60 w 716"/>
                <a:gd name="T62" fmla="+- 0 5251 5110"/>
                <a:gd name="T63" fmla="*/ 5251 h 320"/>
                <a:gd name="T64" fmla="+- 0 8698 8210"/>
                <a:gd name="T65" fmla="*/ T64 w 716"/>
                <a:gd name="T66" fmla="+- 0 5246 5110"/>
                <a:gd name="T67" fmla="*/ 5246 h 320"/>
                <a:gd name="T68" fmla="+- 0 8777 8210"/>
                <a:gd name="T69" fmla="*/ T68 w 716"/>
                <a:gd name="T70" fmla="+- 0 5297 5110"/>
                <a:gd name="T71" fmla="*/ 5297 h 320"/>
                <a:gd name="T72" fmla="+- 0 8777 8210"/>
                <a:gd name="T73" fmla="*/ T72 w 716"/>
                <a:gd name="T74" fmla="+- 0 5297 5110"/>
                <a:gd name="T75" fmla="*/ 5297 h 320"/>
                <a:gd name="T76" fmla="+- 0 8462 8210"/>
                <a:gd name="T77" fmla="*/ T76 w 716"/>
                <a:gd name="T78" fmla="+- 0 5347 5110"/>
                <a:gd name="T79" fmla="*/ 5347 h 320"/>
                <a:gd name="T80" fmla="+- 0 8462 8210"/>
                <a:gd name="T81" fmla="*/ T80 w 716"/>
                <a:gd name="T82" fmla="+- 0 5327 5110"/>
                <a:gd name="T83" fmla="*/ 5327 h 320"/>
                <a:gd name="T84" fmla="+- 0 8441 8210"/>
                <a:gd name="T85" fmla="*/ T84 w 716"/>
                <a:gd name="T86" fmla="+- 0 5304 5110"/>
                <a:gd name="T87" fmla="*/ 5304 h 320"/>
                <a:gd name="T88" fmla="+- 0 8413 8210"/>
                <a:gd name="T89" fmla="*/ T88 w 716"/>
                <a:gd name="T90" fmla="+- 0 5296 5110"/>
                <a:gd name="T91" fmla="*/ 5296 h 320"/>
                <a:gd name="T92" fmla="+- 0 8717 8210"/>
                <a:gd name="T93" fmla="*/ T92 w 716"/>
                <a:gd name="T94" fmla="+- 0 5316 5110"/>
                <a:gd name="T95" fmla="*/ 5316 h 320"/>
                <a:gd name="T96" fmla="+- 0 8726 8210"/>
                <a:gd name="T97" fmla="*/ T96 w 716"/>
                <a:gd name="T98" fmla="+- 0 5333 5110"/>
                <a:gd name="T99" fmla="*/ 5333 h 320"/>
                <a:gd name="T100" fmla="+- 0 8779 8210"/>
                <a:gd name="T101" fmla="*/ T100 w 716"/>
                <a:gd name="T102" fmla="+- 0 5347 5110"/>
                <a:gd name="T103" fmla="*/ 5347 h 320"/>
                <a:gd name="T104" fmla="+- 0 8791 8210"/>
                <a:gd name="T105" fmla="*/ T104 w 716"/>
                <a:gd name="T106" fmla="+- 0 5364 5110"/>
                <a:gd name="T107" fmla="*/ 5364 h 320"/>
                <a:gd name="T108" fmla="+- 0 8800 8210"/>
                <a:gd name="T109" fmla="*/ T108 w 716"/>
                <a:gd name="T110" fmla="+- 0 5346 5110"/>
                <a:gd name="T111" fmla="*/ 5346 h 320"/>
                <a:gd name="T112" fmla="+- 0 8794 8210"/>
                <a:gd name="T113" fmla="*/ T112 w 716"/>
                <a:gd name="T114" fmla="+- 0 5314 5110"/>
                <a:gd name="T115" fmla="*/ 5314 h 320"/>
                <a:gd name="T116" fmla="+- 0 8827 8210"/>
                <a:gd name="T117" fmla="*/ T116 w 716"/>
                <a:gd name="T118" fmla="+- 0 5302 5110"/>
                <a:gd name="T119" fmla="*/ 5302 h 320"/>
                <a:gd name="T120" fmla="+- 0 8899 8210"/>
                <a:gd name="T121" fmla="*/ T120 w 716"/>
                <a:gd name="T122" fmla="+- 0 5327 5110"/>
                <a:gd name="T123" fmla="*/ 5327 h 320"/>
                <a:gd name="T124" fmla="+- 0 8783 8210"/>
                <a:gd name="T125" fmla="*/ T124 w 716"/>
                <a:gd name="T126" fmla="+- 0 5333 5110"/>
                <a:gd name="T127" fmla="*/ 5333 h 320"/>
                <a:gd name="T128" fmla="+- 0 8736 8210"/>
                <a:gd name="T129" fmla="*/ T128 w 716"/>
                <a:gd name="T130" fmla="+- 0 5326 5110"/>
                <a:gd name="T131" fmla="*/ 5326 h 320"/>
                <a:gd name="T132" fmla="+- 0 8767 8210"/>
                <a:gd name="T133" fmla="*/ T132 w 716"/>
                <a:gd name="T134" fmla="+- 0 5316 5110"/>
                <a:gd name="T135" fmla="*/ 5316 h 320"/>
                <a:gd name="T136" fmla="+- 0 8921 8210"/>
                <a:gd name="T137" fmla="*/ T136 w 716"/>
                <a:gd name="T138" fmla="+- 0 5366 5110"/>
                <a:gd name="T139" fmla="*/ 5366 h 320"/>
                <a:gd name="T140" fmla="+- 0 8383 8210"/>
                <a:gd name="T141" fmla="*/ T140 w 716"/>
                <a:gd name="T142" fmla="+- 0 5359 5110"/>
                <a:gd name="T143" fmla="*/ 5359 h 320"/>
                <a:gd name="T144" fmla="+- 0 8387 8210"/>
                <a:gd name="T145" fmla="*/ T144 w 716"/>
                <a:gd name="T146" fmla="+- 0 5331 5110"/>
                <a:gd name="T147" fmla="*/ 5331 h 320"/>
                <a:gd name="T148" fmla="+- 0 8424 8210"/>
                <a:gd name="T149" fmla="*/ T148 w 716"/>
                <a:gd name="T150" fmla="+- 0 5316 5110"/>
                <a:gd name="T151" fmla="*/ 5316 h 320"/>
                <a:gd name="T152" fmla="+- 0 8443 8210"/>
                <a:gd name="T153" fmla="*/ T152 w 716"/>
                <a:gd name="T154" fmla="+- 0 5342 5110"/>
                <a:gd name="T155" fmla="*/ 5342 h 320"/>
                <a:gd name="T156" fmla="+- 0 8778 8210"/>
                <a:gd name="T157" fmla="*/ T156 w 716"/>
                <a:gd name="T158" fmla="+- 0 5350 5110"/>
                <a:gd name="T159" fmla="*/ 5350 h 320"/>
                <a:gd name="T160" fmla="+- 0 8782 8210"/>
                <a:gd name="T161" fmla="*/ T160 w 716"/>
                <a:gd name="T162" fmla="+- 0 5362 5110"/>
                <a:gd name="T163" fmla="*/ 5362 h 320"/>
                <a:gd name="T164" fmla="+- 0 8921 8210"/>
                <a:gd name="T165" fmla="*/ T164 w 716"/>
                <a:gd name="T166" fmla="+- 0 5366 5110"/>
                <a:gd name="T167" fmla="*/ 5366 h 320"/>
                <a:gd name="T168" fmla="+- 0 8342 8210"/>
                <a:gd name="T169" fmla="*/ T168 w 716"/>
                <a:gd name="T170" fmla="+- 0 5366 5110"/>
                <a:gd name="T171" fmla="*/ 5366 h 320"/>
                <a:gd name="T172" fmla="+- 0 8338 8210"/>
                <a:gd name="T173" fmla="*/ T172 w 716"/>
                <a:gd name="T174" fmla="+- 0 5342 5110"/>
                <a:gd name="T175" fmla="*/ 5342 h 320"/>
                <a:gd name="T176" fmla="+- 0 8331 8210"/>
                <a:gd name="T177" fmla="*/ T176 w 716"/>
                <a:gd name="T178" fmla="+- 0 5323 5110"/>
                <a:gd name="T179" fmla="*/ 5323 h 320"/>
                <a:gd name="T180" fmla="+- 0 8366 8210"/>
                <a:gd name="T181" fmla="*/ T180 w 716"/>
                <a:gd name="T182" fmla="+- 0 5326 5110"/>
                <a:gd name="T183" fmla="*/ 5326 h 320"/>
                <a:gd name="T184" fmla="+- 0 8362 8210"/>
                <a:gd name="T185" fmla="*/ T184 w 716"/>
                <a:gd name="T186" fmla="+- 0 5359 5110"/>
                <a:gd name="T187" fmla="*/ 5359 h 320"/>
                <a:gd name="T188" fmla="+- 0 8921 8210"/>
                <a:gd name="T189" fmla="*/ T188 w 716"/>
                <a:gd name="T190" fmla="+- 0 5366 5110"/>
                <a:gd name="T191" fmla="*/ 5366 h 320"/>
                <a:gd name="T192" fmla="+- 0 8213 8210"/>
                <a:gd name="T193" fmla="*/ T192 w 716"/>
                <a:gd name="T194" fmla="+- 0 5429 5110"/>
                <a:gd name="T195" fmla="*/ 5429 h 320"/>
                <a:gd name="T196" fmla="+- 0 8215 8210"/>
                <a:gd name="T197" fmla="*/ T196 w 716"/>
                <a:gd name="T198" fmla="+- 0 5380 5110"/>
                <a:gd name="T199" fmla="*/ 5380 h 320"/>
                <a:gd name="T200" fmla="+- 0 8273 8210"/>
                <a:gd name="T201" fmla="*/ T200 w 716"/>
                <a:gd name="T202" fmla="+- 0 5330 5110"/>
                <a:gd name="T203" fmla="*/ 5330 h 320"/>
                <a:gd name="T204" fmla="+- 0 8315 8210"/>
                <a:gd name="T205" fmla="*/ T204 w 716"/>
                <a:gd name="T206" fmla="+- 0 5350 5110"/>
                <a:gd name="T207" fmla="*/ 5350 h 320"/>
                <a:gd name="T208" fmla="+- 0 8330 8210"/>
                <a:gd name="T209" fmla="*/ T208 w 716"/>
                <a:gd name="T210" fmla="+- 0 5369 5110"/>
                <a:gd name="T211" fmla="*/ 5369 h 320"/>
                <a:gd name="T212" fmla="+- 0 8926 8210"/>
                <a:gd name="T213" fmla="*/ T212 w 716"/>
                <a:gd name="T214" fmla="+- 0 5400 5110"/>
                <a:gd name="T215" fmla="*/ 5400 h 320"/>
                <a:gd name="T216" fmla="+- 0 8914 8210"/>
                <a:gd name="T217" fmla="*/ T216 w 716"/>
                <a:gd name="T218" fmla="+- 0 5429 5110"/>
                <a:gd name="T219" fmla="*/ 5429 h 32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</a:cxnLst>
              <a:rect l="0" t="0" r="r" b="b"/>
              <a:pathLst>
                <a:path w="716" h="320">
                  <a:moveTo>
                    <a:pt x="421" y="38"/>
                  </a:moveTo>
                  <a:lnTo>
                    <a:pt x="353" y="38"/>
                  </a:lnTo>
                  <a:lnTo>
                    <a:pt x="374" y="35"/>
                  </a:lnTo>
                  <a:lnTo>
                    <a:pt x="392" y="27"/>
                  </a:lnTo>
                  <a:lnTo>
                    <a:pt x="408" y="15"/>
                  </a:lnTo>
                  <a:lnTo>
                    <a:pt x="420" y="0"/>
                  </a:lnTo>
                  <a:lnTo>
                    <a:pt x="420" y="18"/>
                  </a:lnTo>
                  <a:lnTo>
                    <a:pt x="421" y="38"/>
                  </a:lnTo>
                  <a:close/>
                  <a:moveTo>
                    <a:pt x="176" y="194"/>
                  </a:moveTo>
                  <a:lnTo>
                    <a:pt x="190" y="176"/>
                  </a:lnTo>
                  <a:lnTo>
                    <a:pt x="207" y="164"/>
                  </a:lnTo>
                  <a:lnTo>
                    <a:pt x="228" y="156"/>
                  </a:lnTo>
                  <a:lnTo>
                    <a:pt x="250" y="153"/>
                  </a:lnTo>
                  <a:lnTo>
                    <a:pt x="260" y="153"/>
                  </a:lnTo>
                  <a:lnTo>
                    <a:pt x="264" y="146"/>
                  </a:lnTo>
                  <a:lnTo>
                    <a:pt x="270" y="135"/>
                  </a:lnTo>
                  <a:lnTo>
                    <a:pt x="276" y="120"/>
                  </a:lnTo>
                  <a:lnTo>
                    <a:pt x="284" y="100"/>
                  </a:lnTo>
                  <a:lnTo>
                    <a:pt x="289" y="77"/>
                  </a:lnTo>
                  <a:lnTo>
                    <a:pt x="291" y="53"/>
                  </a:lnTo>
                  <a:lnTo>
                    <a:pt x="291" y="28"/>
                  </a:lnTo>
                  <a:lnTo>
                    <a:pt x="291" y="4"/>
                  </a:lnTo>
                  <a:lnTo>
                    <a:pt x="302" y="18"/>
                  </a:lnTo>
                  <a:lnTo>
                    <a:pt x="317" y="28"/>
                  </a:lnTo>
                  <a:lnTo>
                    <a:pt x="334" y="35"/>
                  </a:lnTo>
                  <a:lnTo>
                    <a:pt x="353" y="38"/>
                  </a:lnTo>
                  <a:lnTo>
                    <a:pt x="421" y="38"/>
                  </a:lnTo>
                  <a:lnTo>
                    <a:pt x="421" y="45"/>
                  </a:lnTo>
                  <a:lnTo>
                    <a:pt x="422" y="77"/>
                  </a:lnTo>
                  <a:lnTo>
                    <a:pt x="425" y="103"/>
                  </a:lnTo>
                  <a:lnTo>
                    <a:pt x="431" y="118"/>
                  </a:lnTo>
                  <a:lnTo>
                    <a:pt x="437" y="128"/>
                  </a:lnTo>
                  <a:lnTo>
                    <a:pt x="445" y="136"/>
                  </a:lnTo>
                  <a:lnTo>
                    <a:pt x="456" y="141"/>
                  </a:lnTo>
                  <a:lnTo>
                    <a:pt x="515" y="141"/>
                  </a:lnTo>
                  <a:lnTo>
                    <a:pt x="534" y="150"/>
                  </a:lnTo>
                  <a:lnTo>
                    <a:pt x="553" y="166"/>
                  </a:lnTo>
                  <a:lnTo>
                    <a:pt x="564" y="183"/>
                  </a:lnTo>
                  <a:lnTo>
                    <a:pt x="550" y="183"/>
                  </a:lnTo>
                  <a:lnTo>
                    <a:pt x="533" y="185"/>
                  </a:lnTo>
                  <a:lnTo>
                    <a:pt x="531" y="186"/>
                  </a:lnTo>
                  <a:lnTo>
                    <a:pt x="203" y="186"/>
                  </a:lnTo>
                  <a:lnTo>
                    <a:pt x="192" y="187"/>
                  </a:lnTo>
                  <a:lnTo>
                    <a:pt x="188" y="189"/>
                  </a:lnTo>
                  <a:lnTo>
                    <a:pt x="180" y="189"/>
                  </a:lnTo>
                  <a:lnTo>
                    <a:pt x="176" y="194"/>
                  </a:lnTo>
                  <a:close/>
                  <a:moveTo>
                    <a:pt x="515" y="141"/>
                  </a:moveTo>
                  <a:lnTo>
                    <a:pt x="456" y="141"/>
                  </a:lnTo>
                  <a:lnTo>
                    <a:pt x="466" y="139"/>
                  </a:lnTo>
                  <a:lnTo>
                    <a:pt x="478" y="136"/>
                  </a:lnTo>
                  <a:lnTo>
                    <a:pt x="488" y="136"/>
                  </a:lnTo>
                  <a:lnTo>
                    <a:pt x="512" y="140"/>
                  </a:lnTo>
                  <a:lnTo>
                    <a:pt x="515" y="141"/>
                  </a:lnTo>
                  <a:close/>
                  <a:moveTo>
                    <a:pt x="567" y="187"/>
                  </a:moveTo>
                  <a:lnTo>
                    <a:pt x="550" y="183"/>
                  </a:lnTo>
                  <a:lnTo>
                    <a:pt x="564" y="183"/>
                  </a:lnTo>
                  <a:lnTo>
                    <a:pt x="567" y="187"/>
                  </a:lnTo>
                  <a:close/>
                  <a:moveTo>
                    <a:pt x="568" y="240"/>
                  </a:moveTo>
                  <a:lnTo>
                    <a:pt x="245" y="240"/>
                  </a:lnTo>
                  <a:lnTo>
                    <a:pt x="252" y="237"/>
                  </a:lnTo>
                  <a:lnTo>
                    <a:pt x="255" y="232"/>
                  </a:lnTo>
                  <a:lnTo>
                    <a:pt x="255" y="228"/>
                  </a:lnTo>
                  <a:lnTo>
                    <a:pt x="252" y="217"/>
                  </a:lnTo>
                  <a:lnTo>
                    <a:pt x="246" y="208"/>
                  </a:lnTo>
                  <a:lnTo>
                    <a:pt x="239" y="200"/>
                  </a:lnTo>
                  <a:lnTo>
                    <a:pt x="231" y="194"/>
                  </a:lnTo>
                  <a:lnTo>
                    <a:pt x="223" y="189"/>
                  </a:lnTo>
                  <a:lnTo>
                    <a:pt x="213" y="187"/>
                  </a:lnTo>
                  <a:lnTo>
                    <a:pt x="203" y="186"/>
                  </a:lnTo>
                  <a:lnTo>
                    <a:pt x="531" y="186"/>
                  </a:lnTo>
                  <a:lnTo>
                    <a:pt x="518" y="193"/>
                  </a:lnTo>
                  <a:lnTo>
                    <a:pt x="507" y="206"/>
                  </a:lnTo>
                  <a:lnTo>
                    <a:pt x="504" y="211"/>
                  </a:lnTo>
                  <a:lnTo>
                    <a:pt x="507" y="218"/>
                  </a:lnTo>
                  <a:lnTo>
                    <a:pt x="516" y="223"/>
                  </a:lnTo>
                  <a:lnTo>
                    <a:pt x="573" y="223"/>
                  </a:lnTo>
                  <a:lnTo>
                    <a:pt x="574" y="228"/>
                  </a:lnTo>
                  <a:lnTo>
                    <a:pt x="569" y="237"/>
                  </a:lnTo>
                  <a:lnTo>
                    <a:pt x="568" y="240"/>
                  </a:lnTo>
                  <a:close/>
                  <a:moveTo>
                    <a:pt x="711" y="254"/>
                  </a:moveTo>
                  <a:lnTo>
                    <a:pt x="581" y="254"/>
                  </a:lnTo>
                  <a:lnTo>
                    <a:pt x="586" y="252"/>
                  </a:lnTo>
                  <a:lnTo>
                    <a:pt x="586" y="247"/>
                  </a:lnTo>
                  <a:lnTo>
                    <a:pt x="590" y="236"/>
                  </a:lnTo>
                  <a:lnTo>
                    <a:pt x="591" y="224"/>
                  </a:lnTo>
                  <a:lnTo>
                    <a:pt x="589" y="213"/>
                  </a:lnTo>
                  <a:lnTo>
                    <a:pt x="584" y="204"/>
                  </a:lnTo>
                  <a:lnTo>
                    <a:pt x="594" y="199"/>
                  </a:lnTo>
                  <a:lnTo>
                    <a:pt x="605" y="195"/>
                  </a:lnTo>
                  <a:lnTo>
                    <a:pt x="617" y="192"/>
                  </a:lnTo>
                  <a:lnTo>
                    <a:pt x="629" y="192"/>
                  </a:lnTo>
                  <a:lnTo>
                    <a:pt x="662" y="198"/>
                  </a:lnTo>
                  <a:lnTo>
                    <a:pt x="689" y="217"/>
                  </a:lnTo>
                  <a:lnTo>
                    <a:pt x="709" y="244"/>
                  </a:lnTo>
                  <a:lnTo>
                    <a:pt x="711" y="254"/>
                  </a:lnTo>
                  <a:close/>
                  <a:moveTo>
                    <a:pt x="573" y="223"/>
                  </a:moveTo>
                  <a:lnTo>
                    <a:pt x="516" y="223"/>
                  </a:lnTo>
                  <a:lnTo>
                    <a:pt x="524" y="220"/>
                  </a:lnTo>
                  <a:lnTo>
                    <a:pt x="526" y="216"/>
                  </a:lnTo>
                  <a:lnTo>
                    <a:pt x="531" y="204"/>
                  </a:lnTo>
                  <a:lnTo>
                    <a:pt x="545" y="199"/>
                  </a:lnTo>
                  <a:lnTo>
                    <a:pt x="557" y="206"/>
                  </a:lnTo>
                  <a:lnTo>
                    <a:pt x="569" y="211"/>
                  </a:lnTo>
                  <a:lnTo>
                    <a:pt x="573" y="223"/>
                  </a:lnTo>
                  <a:close/>
                  <a:moveTo>
                    <a:pt x="711" y="256"/>
                  </a:moveTo>
                  <a:lnTo>
                    <a:pt x="164" y="256"/>
                  </a:lnTo>
                  <a:lnTo>
                    <a:pt x="168" y="254"/>
                  </a:lnTo>
                  <a:lnTo>
                    <a:pt x="173" y="249"/>
                  </a:lnTo>
                  <a:lnTo>
                    <a:pt x="173" y="244"/>
                  </a:lnTo>
                  <a:lnTo>
                    <a:pt x="173" y="232"/>
                  </a:lnTo>
                  <a:lnTo>
                    <a:pt x="177" y="221"/>
                  </a:lnTo>
                  <a:lnTo>
                    <a:pt x="186" y="212"/>
                  </a:lnTo>
                  <a:lnTo>
                    <a:pt x="197" y="206"/>
                  </a:lnTo>
                  <a:lnTo>
                    <a:pt x="214" y="206"/>
                  </a:lnTo>
                  <a:lnTo>
                    <a:pt x="228" y="216"/>
                  </a:lnTo>
                  <a:lnTo>
                    <a:pt x="233" y="223"/>
                  </a:lnTo>
                  <a:lnTo>
                    <a:pt x="233" y="232"/>
                  </a:lnTo>
                  <a:lnTo>
                    <a:pt x="236" y="237"/>
                  </a:lnTo>
                  <a:lnTo>
                    <a:pt x="240" y="240"/>
                  </a:lnTo>
                  <a:lnTo>
                    <a:pt x="568" y="240"/>
                  </a:lnTo>
                  <a:lnTo>
                    <a:pt x="567" y="244"/>
                  </a:lnTo>
                  <a:lnTo>
                    <a:pt x="567" y="249"/>
                  </a:lnTo>
                  <a:lnTo>
                    <a:pt x="572" y="252"/>
                  </a:lnTo>
                  <a:lnTo>
                    <a:pt x="574" y="254"/>
                  </a:lnTo>
                  <a:lnTo>
                    <a:pt x="711" y="254"/>
                  </a:lnTo>
                  <a:lnTo>
                    <a:pt x="711" y="256"/>
                  </a:lnTo>
                  <a:close/>
                  <a:moveTo>
                    <a:pt x="712" y="259"/>
                  </a:moveTo>
                  <a:lnTo>
                    <a:pt x="128" y="259"/>
                  </a:lnTo>
                  <a:lnTo>
                    <a:pt x="132" y="256"/>
                  </a:lnTo>
                  <a:lnTo>
                    <a:pt x="135" y="249"/>
                  </a:lnTo>
                  <a:lnTo>
                    <a:pt x="132" y="244"/>
                  </a:lnTo>
                  <a:lnTo>
                    <a:pt x="128" y="232"/>
                  </a:lnTo>
                  <a:lnTo>
                    <a:pt x="120" y="223"/>
                  </a:lnTo>
                  <a:lnTo>
                    <a:pt x="108" y="216"/>
                  </a:lnTo>
                  <a:lnTo>
                    <a:pt x="121" y="213"/>
                  </a:lnTo>
                  <a:lnTo>
                    <a:pt x="133" y="212"/>
                  </a:lnTo>
                  <a:lnTo>
                    <a:pt x="145" y="213"/>
                  </a:lnTo>
                  <a:lnTo>
                    <a:pt x="156" y="216"/>
                  </a:lnTo>
                  <a:lnTo>
                    <a:pt x="152" y="225"/>
                  </a:lnTo>
                  <a:lnTo>
                    <a:pt x="149" y="237"/>
                  </a:lnTo>
                  <a:lnTo>
                    <a:pt x="152" y="249"/>
                  </a:lnTo>
                  <a:lnTo>
                    <a:pt x="154" y="254"/>
                  </a:lnTo>
                  <a:lnTo>
                    <a:pt x="156" y="256"/>
                  </a:lnTo>
                  <a:lnTo>
                    <a:pt x="711" y="256"/>
                  </a:lnTo>
                  <a:lnTo>
                    <a:pt x="712" y="259"/>
                  </a:lnTo>
                  <a:close/>
                  <a:moveTo>
                    <a:pt x="704" y="319"/>
                  </a:moveTo>
                  <a:lnTo>
                    <a:pt x="3" y="319"/>
                  </a:lnTo>
                  <a:lnTo>
                    <a:pt x="0" y="312"/>
                  </a:lnTo>
                  <a:lnTo>
                    <a:pt x="0" y="297"/>
                  </a:lnTo>
                  <a:lnTo>
                    <a:pt x="5" y="270"/>
                  </a:lnTo>
                  <a:lnTo>
                    <a:pt x="18" y="247"/>
                  </a:lnTo>
                  <a:lnTo>
                    <a:pt x="38" y="230"/>
                  </a:lnTo>
                  <a:lnTo>
                    <a:pt x="63" y="220"/>
                  </a:lnTo>
                  <a:lnTo>
                    <a:pt x="79" y="223"/>
                  </a:lnTo>
                  <a:lnTo>
                    <a:pt x="93" y="229"/>
                  </a:lnTo>
                  <a:lnTo>
                    <a:pt x="105" y="240"/>
                  </a:lnTo>
                  <a:lnTo>
                    <a:pt x="113" y="254"/>
                  </a:lnTo>
                  <a:lnTo>
                    <a:pt x="116" y="256"/>
                  </a:lnTo>
                  <a:lnTo>
                    <a:pt x="120" y="259"/>
                  </a:lnTo>
                  <a:lnTo>
                    <a:pt x="712" y="259"/>
                  </a:lnTo>
                  <a:lnTo>
                    <a:pt x="716" y="278"/>
                  </a:lnTo>
                  <a:lnTo>
                    <a:pt x="716" y="290"/>
                  </a:lnTo>
                  <a:lnTo>
                    <a:pt x="713" y="302"/>
                  </a:lnTo>
                  <a:lnTo>
                    <a:pt x="706" y="314"/>
                  </a:lnTo>
                  <a:lnTo>
                    <a:pt x="704" y="319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51" name="AutoShape 1199">
              <a:extLst>
                <a:ext uri="{FF2B5EF4-FFF2-40B4-BE49-F238E27FC236}">
                  <a16:creationId xmlns:a16="http://schemas.microsoft.com/office/drawing/2014/main" xmlns="" id="{2F480BB6-91F3-4F32-89CB-755A713ADBC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9" y="3172"/>
              <a:ext cx="3430" cy="2715"/>
            </a:xfrm>
            <a:custGeom>
              <a:avLst/>
              <a:gdLst>
                <a:gd name="T0" fmla="+- 0 6790 6790"/>
                <a:gd name="T1" fmla="*/ T0 w 3430"/>
                <a:gd name="T2" fmla="+- 0 4190 3173"/>
                <a:gd name="T3" fmla="*/ 4190 h 2715"/>
                <a:gd name="T4" fmla="+- 0 6835 6790"/>
                <a:gd name="T5" fmla="*/ T4 w 3430"/>
                <a:gd name="T6" fmla="+- 0 3965 3173"/>
                <a:gd name="T7" fmla="*/ 3965 h 2715"/>
                <a:gd name="T8" fmla="+- 0 6838 6790"/>
                <a:gd name="T9" fmla="*/ T8 w 3430"/>
                <a:gd name="T10" fmla="+- 0 3866 3173"/>
                <a:gd name="T11" fmla="*/ 3866 h 2715"/>
                <a:gd name="T12" fmla="+- 0 6883 6790"/>
                <a:gd name="T13" fmla="*/ T12 w 3430"/>
                <a:gd name="T14" fmla="+- 0 3662 3173"/>
                <a:gd name="T15" fmla="*/ 3662 h 2715"/>
                <a:gd name="T16" fmla="+- 0 6950 6790"/>
                <a:gd name="T17" fmla="*/ T16 w 3430"/>
                <a:gd name="T18" fmla="+- 0 3655 3173"/>
                <a:gd name="T19" fmla="*/ 3655 h 2715"/>
                <a:gd name="T20" fmla="+- 0 6996 6790"/>
                <a:gd name="T21" fmla="*/ T20 w 3430"/>
                <a:gd name="T22" fmla="+- 0 3617 3173"/>
                <a:gd name="T23" fmla="*/ 3617 h 2715"/>
                <a:gd name="T24" fmla="+- 0 7157 6790"/>
                <a:gd name="T25" fmla="*/ T24 w 3430"/>
                <a:gd name="T26" fmla="+- 0 3514 3173"/>
                <a:gd name="T27" fmla="*/ 3514 h 2715"/>
                <a:gd name="T28" fmla="+- 0 7094 6790"/>
                <a:gd name="T29" fmla="*/ T28 w 3430"/>
                <a:gd name="T30" fmla="+- 0 3571 3173"/>
                <a:gd name="T31" fmla="*/ 3571 h 2715"/>
                <a:gd name="T32" fmla="+- 0 7043 6790"/>
                <a:gd name="T33" fmla="*/ T32 w 3430"/>
                <a:gd name="T34" fmla="+- 0 3180 3173"/>
                <a:gd name="T35" fmla="*/ 3180 h 2715"/>
                <a:gd name="T36" fmla="+- 0 7078 6790"/>
                <a:gd name="T37" fmla="*/ T36 w 3430"/>
                <a:gd name="T38" fmla="+- 0 3221 3173"/>
                <a:gd name="T39" fmla="*/ 3221 h 2715"/>
                <a:gd name="T40" fmla="+- 0 7085 6790"/>
                <a:gd name="T41" fmla="*/ T40 w 3430"/>
                <a:gd name="T42" fmla="+- 0 3238 3173"/>
                <a:gd name="T43" fmla="*/ 3238 h 2715"/>
                <a:gd name="T44" fmla="+- 0 7111 6790"/>
                <a:gd name="T45" fmla="*/ T44 w 3430"/>
                <a:gd name="T46" fmla="+- 0 3252 3173"/>
                <a:gd name="T47" fmla="*/ 3252 h 2715"/>
                <a:gd name="T48" fmla="+- 0 7308 6790"/>
                <a:gd name="T49" fmla="*/ T48 w 3430"/>
                <a:gd name="T50" fmla="+- 0 3502 3173"/>
                <a:gd name="T51" fmla="*/ 3502 h 2715"/>
                <a:gd name="T52" fmla="+- 0 7387 6790"/>
                <a:gd name="T53" fmla="*/ T52 w 3430"/>
                <a:gd name="T54" fmla="+- 0 3511 3173"/>
                <a:gd name="T55" fmla="*/ 3511 h 2715"/>
                <a:gd name="T56" fmla="+- 0 7361 6790"/>
                <a:gd name="T57" fmla="*/ T56 w 3430"/>
                <a:gd name="T58" fmla="+- 0 3550 3173"/>
                <a:gd name="T59" fmla="*/ 3550 h 2715"/>
                <a:gd name="T60" fmla="+- 0 7397 6790"/>
                <a:gd name="T61" fmla="*/ T60 w 3430"/>
                <a:gd name="T62" fmla="+- 0 3523 3173"/>
                <a:gd name="T63" fmla="*/ 3523 h 2715"/>
                <a:gd name="T64" fmla="+- 0 7606 6790"/>
                <a:gd name="T65" fmla="*/ T64 w 3430"/>
                <a:gd name="T66" fmla="+- 0 3384 3173"/>
                <a:gd name="T67" fmla="*/ 3384 h 2715"/>
                <a:gd name="T68" fmla="+- 0 7834 6790"/>
                <a:gd name="T69" fmla="*/ T68 w 3430"/>
                <a:gd name="T70" fmla="+- 0 3401 3173"/>
                <a:gd name="T71" fmla="*/ 3401 h 2715"/>
                <a:gd name="T72" fmla="+- 0 8309 6790"/>
                <a:gd name="T73" fmla="*/ T72 w 3430"/>
                <a:gd name="T74" fmla="+- 0 3557 3173"/>
                <a:gd name="T75" fmla="*/ 3557 h 2715"/>
                <a:gd name="T76" fmla="+- 0 8309 6790"/>
                <a:gd name="T77" fmla="*/ T76 w 3430"/>
                <a:gd name="T78" fmla="+- 0 3557 3173"/>
                <a:gd name="T79" fmla="*/ 3557 h 2715"/>
                <a:gd name="T80" fmla="+- 0 8532 6790"/>
                <a:gd name="T81" fmla="*/ T80 w 3430"/>
                <a:gd name="T82" fmla="+- 0 3511 3173"/>
                <a:gd name="T83" fmla="*/ 3511 h 2715"/>
                <a:gd name="T84" fmla="+- 0 9029 6790"/>
                <a:gd name="T85" fmla="*/ T84 w 3430"/>
                <a:gd name="T86" fmla="+- 0 3557 3173"/>
                <a:gd name="T87" fmla="*/ 3557 h 2715"/>
                <a:gd name="T88" fmla="+- 0 9209 6790"/>
                <a:gd name="T89" fmla="*/ T88 w 3430"/>
                <a:gd name="T90" fmla="+- 0 3511 3173"/>
                <a:gd name="T91" fmla="*/ 3511 h 2715"/>
                <a:gd name="T92" fmla="+- 0 9432 6790"/>
                <a:gd name="T93" fmla="*/ T92 w 3430"/>
                <a:gd name="T94" fmla="+- 0 3557 3173"/>
                <a:gd name="T95" fmla="*/ 3557 h 2715"/>
                <a:gd name="T96" fmla="+- 0 9749 6790"/>
                <a:gd name="T97" fmla="*/ T96 w 3430"/>
                <a:gd name="T98" fmla="+- 0 3557 3173"/>
                <a:gd name="T99" fmla="*/ 3557 h 2715"/>
                <a:gd name="T100" fmla="+- 0 9792 6790"/>
                <a:gd name="T101" fmla="*/ T100 w 3430"/>
                <a:gd name="T102" fmla="+- 0 3511 3173"/>
                <a:gd name="T103" fmla="*/ 3511 h 2715"/>
                <a:gd name="T104" fmla="+- 0 10042 6790"/>
                <a:gd name="T105" fmla="*/ T104 w 3430"/>
                <a:gd name="T106" fmla="+- 0 3641 3173"/>
                <a:gd name="T107" fmla="*/ 3641 h 2715"/>
                <a:gd name="T108" fmla="+- 0 10094 6790"/>
                <a:gd name="T109" fmla="*/ T108 w 3430"/>
                <a:gd name="T110" fmla="+- 0 3626 3173"/>
                <a:gd name="T111" fmla="*/ 3626 h 2715"/>
                <a:gd name="T112" fmla="+- 0 10147 6790"/>
                <a:gd name="T113" fmla="*/ T112 w 3430"/>
                <a:gd name="T114" fmla="+- 0 3691 3173"/>
                <a:gd name="T115" fmla="*/ 3691 h 2715"/>
                <a:gd name="T116" fmla="+- 0 10171 6790"/>
                <a:gd name="T117" fmla="*/ T116 w 3430"/>
                <a:gd name="T118" fmla="+- 0 3886 3173"/>
                <a:gd name="T119" fmla="*/ 3886 h 2715"/>
                <a:gd name="T120" fmla="+- 0 10219 6790"/>
                <a:gd name="T121" fmla="*/ T120 w 3430"/>
                <a:gd name="T122" fmla="+- 0 3900 3173"/>
                <a:gd name="T123" fmla="*/ 3900 h 2715"/>
                <a:gd name="T124" fmla="+- 0 10174 6790"/>
                <a:gd name="T125" fmla="*/ T124 w 3430"/>
                <a:gd name="T126" fmla="+- 0 4332 3173"/>
                <a:gd name="T127" fmla="*/ 4332 h 2715"/>
                <a:gd name="T128" fmla="+- 0 10219 6790"/>
                <a:gd name="T129" fmla="*/ T128 w 3430"/>
                <a:gd name="T130" fmla="+- 0 4512 3173"/>
                <a:gd name="T131" fmla="*/ 4512 h 2715"/>
                <a:gd name="T132" fmla="+- 0 10174 6790"/>
                <a:gd name="T133" fmla="*/ T132 w 3430"/>
                <a:gd name="T134" fmla="+- 0 4735 3173"/>
                <a:gd name="T135" fmla="*/ 4735 h 2715"/>
                <a:gd name="T136" fmla="+- 0 10219 6790"/>
                <a:gd name="T137" fmla="*/ T136 w 3430"/>
                <a:gd name="T138" fmla="+- 0 5232 3173"/>
                <a:gd name="T139" fmla="*/ 5232 h 2715"/>
                <a:gd name="T140" fmla="+- 0 10219 6790"/>
                <a:gd name="T141" fmla="*/ T140 w 3430"/>
                <a:gd name="T142" fmla="+- 0 5275 3173"/>
                <a:gd name="T143" fmla="*/ 5275 h 2715"/>
                <a:gd name="T144" fmla="+- 0 10174 6790"/>
                <a:gd name="T145" fmla="*/ T144 w 3430"/>
                <a:gd name="T146" fmla="+- 0 5496 3173"/>
                <a:gd name="T147" fmla="*/ 5496 h 2715"/>
                <a:gd name="T148" fmla="+- 0 10106 6790"/>
                <a:gd name="T149" fmla="*/ T148 w 3430"/>
                <a:gd name="T150" fmla="+- 0 5758 3173"/>
                <a:gd name="T151" fmla="*/ 5758 h 2715"/>
                <a:gd name="T152" fmla="+- 0 10150 6790"/>
                <a:gd name="T153" fmla="*/ T152 w 3430"/>
                <a:gd name="T154" fmla="+- 0 5705 3173"/>
                <a:gd name="T155" fmla="*/ 5705 h 2715"/>
                <a:gd name="T156" fmla="+- 0 10042 6790"/>
                <a:gd name="T157" fmla="*/ T156 w 3430"/>
                <a:gd name="T158" fmla="+- 0 5758 3173"/>
                <a:gd name="T159" fmla="*/ 5758 h 2715"/>
                <a:gd name="T160" fmla="+- 0 9763 6790"/>
                <a:gd name="T161" fmla="*/ T160 w 3430"/>
                <a:gd name="T162" fmla="+- 0 5887 3173"/>
                <a:gd name="T163" fmla="*/ 5887 h 2715"/>
                <a:gd name="T164" fmla="+- 0 9871 6790"/>
                <a:gd name="T165" fmla="*/ T164 w 3430"/>
                <a:gd name="T166" fmla="+- 0 5882 3173"/>
                <a:gd name="T167" fmla="*/ 5882 h 2715"/>
                <a:gd name="T168" fmla="+- 0 9538 6790"/>
                <a:gd name="T169" fmla="*/ T168 w 3430"/>
                <a:gd name="T170" fmla="+- 0 5887 3173"/>
                <a:gd name="T171" fmla="*/ 5887 h 2715"/>
                <a:gd name="T172" fmla="+- 0 9358 6790"/>
                <a:gd name="T173" fmla="*/ T172 w 3430"/>
                <a:gd name="T174" fmla="+- 0 5842 3173"/>
                <a:gd name="T175" fmla="*/ 5842 h 2715"/>
                <a:gd name="T176" fmla="+- 0 8863 6790"/>
                <a:gd name="T177" fmla="*/ T176 w 3430"/>
                <a:gd name="T178" fmla="+- 0 5887 3173"/>
                <a:gd name="T179" fmla="*/ 5887 h 2715"/>
                <a:gd name="T180" fmla="+- 0 8818 6790"/>
                <a:gd name="T181" fmla="*/ T180 w 3430"/>
                <a:gd name="T182" fmla="+- 0 5887 3173"/>
                <a:gd name="T183" fmla="*/ 5887 h 2715"/>
                <a:gd name="T184" fmla="+- 0 8323 6790"/>
                <a:gd name="T185" fmla="*/ T184 w 3430"/>
                <a:gd name="T186" fmla="+- 0 5842 3173"/>
                <a:gd name="T187" fmla="*/ 5842 h 2715"/>
                <a:gd name="T188" fmla="+- 0 8098 6790"/>
                <a:gd name="T189" fmla="*/ T188 w 3430"/>
                <a:gd name="T190" fmla="+- 0 5887 3173"/>
                <a:gd name="T191" fmla="*/ 5887 h 2715"/>
                <a:gd name="T192" fmla="+- 0 7918 6790"/>
                <a:gd name="T193" fmla="*/ T192 w 3430"/>
                <a:gd name="T194" fmla="+- 0 5842 3173"/>
                <a:gd name="T195" fmla="*/ 5842 h 2715"/>
                <a:gd name="T196" fmla="+- 0 7423 6790"/>
                <a:gd name="T197" fmla="*/ T196 w 3430"/>
                <a:gd name="T198" fmla="+- 0 5887 3173"/>
                <a:gd name="T199" fmla="*/ 5887 h 2715"/>
                <a:gd name="T200" fmla="+- 0 7378 6790"/>
                <a:gd name="T201" fmla="*/ T200 w 3430"/>
                <a:gd name="T202" fmla="+- 0 5887 3173"/>
                <a:gd name="T203" fmla="*/ 5887 h 2715"/>
                <a:gd name="T204" fmla="+- 0 7090 6790"/>
                <a:gd name="T205" fmla="*/ T204 w 3430"/>
                <a:gd name="T206" fmla="+- 0 5825 3173"/>
                <a:gd name="T207" fmla="*/ 5825 h 2715"/>
                <a:gd name="T208" fmla="+- 0 7006 6790"/>
                <a:gd name="T209" fmla="*/ T208 w 3430"/>
                <a:gd name="T210" fmla="+- 0 5839 3173"/>
                <a:gd name="T211" fmla="*/ 5839 h 2715"/>
                <a:gd name="T212" fmla="+- 0 6994 6790"/>
                <a:gd name="T213" fmla="*/ T212 w 3430"/>
                <a:gd name="T214" fmla="+- 0 5779 3173"/>
                <a:gd name="T215" fmla="*/ 5779 h 2715"/>
                <a:gd name="T216" fmla="+- 0 6809 6790"/>
                <a:gd name="T217" fmla="*/ T216 w 3430"/>
                <a:gd name="T218" fmla="+- 0 5599 3173"/>
                <a:gd name="T219" fmla="*/ 5599 h 2715"/>
                <a:gd name="T220" fmla="+- 0 6794 6790"/>
                <a:gd name="T221" fmla="*/ T220 w 3430"/>
                <a:gd name="T222" fmla="+- 0 5549 3173"/>
                <a:gd name="T223" fmla="*/ 5549 h 2715"/>
                <a:gd name="T224" fmla="+- 0 6835 6790"/>
                <a:gd name="T225" fmla="*/ T224 w 3430"/>
                <a:gd name="T226" fmla="+- 0 5513 3173"/>
                <a:gd name="T227" fmla="*/ 5513 h 2715"/>
                <a:gd name="T228" fmla="+- 0 6835 6790"/>
                <a:gd name="T229" fmla="*/ T228 w 3430"/>
                <a:gd name="T230" fmla="+- 0 5364 3173"/>
                <a:gd name="T231" fmla="*/ 5364 h 2715"/>
                <a:gd name="T232" fmla="+- 0 6790 6790"/>
                <a:gd name="T233" fmla="*/ T232 w 3430"/>
                <a:gd name="T234" fmla="+- 0 4870 3173"/>
                <a:gd name="T235" fmla="*/ 4870 h 2715"/>
                <a:gd name="T236" fmla="+- 0 6835 6790"/>
                <a:gd name="T237" fmla="*/ T236 w 3430"/>
                <a:gd name="T238" fmla="+- 0 4644 3173"/>
                <a:gd name="T239" fmla="*/ 4644 h 271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  <a:cxn ang="0">
                  <a:pos x="T229" y="T231"/>
                </a:cxn>
                <a:cxn ang="0">
                  <a:pos x="T233" y="T235"/>
                </a:cxn>
                <a:cxn ang="0">
                  <a:pos x="T237" y="T239"/>
                </a:cxn>
              </a:cxnLst>
              <a:rect l="0" t="0" r="r" b="b"/>
              <a:pathLst>
                <a:path w="3430" h="2715">
                  <a:moveTo>
                    <a:pt x="45" y="1332"/>
                  </a:moveTo>
                  <a:lnTo>
                    <a:pt x="0" y="1332"/>
                  </a:lnTo>
                  <a:lnTo>
                    <a:pt x="0" y="1197"/>
                  </a:lnTo>
                  <a:lnTo>
                    <a:pt x="45" y="1197"/>
                  </a:lnTo>
                  <a:lnTo>
                    <a:pt x="45" y="1332"/>
                  </a:lnTo>
                  <a:close/>
                  <a:moveTo>
                    <a:pt x="45" y="1152"/>
                  </a:moveTo>
                  <a:lnTo>
                    <a:pt x="0" y="1152"/>
                  </a:lnTo>
                  <a:lnTo>
                    <a:pt x="0" y="1017"/>
                  </a:lnTo>
                  <a:lnTo>
                    <a:pt x="45" y="1017"/>
                  </a:lnTo>
                  <a:lnTo>
                    <a:pt x="45" y="1152"/>
                  </a:lnTo>
                  <a:close/>
                  <a:moveTo>
                    <a:pt x="45" y="972"/>
                  </a:moveTo>
                  <a:lnTo>
                    <a:pt x="0" y="972"/>
                  </a:lnTo>
                  <a:lnTo>
                    <a:pt x="0" y="837"/>
                  </a:lnTo>
                  <a:lnTo>
                    <a:pt x="45" y="837"/>
                  </a:lnTo>
                  <a:lnTo>
                    <a:pt x="45" y="972"/>
                  </a:lnTo>
                  <a:close/>
                  <a:moveTo>
                    <a:pt x="45" y="792"/>
                  </a:moveTo>
                  <a:lnTo>
                    <a:pt x="0" y="792"/>
                  </a:lnTo>
                  <a:lnTo>
                    <a:pt x="0" y="729"/>
                  </a:lnTo>
                  <a:lnTo>
                    <a:pt x="4" y="686"/>
                  </a:lnTo>
                  <a:lnTo>
                    <a:pt x="7" y="667"/>
                  </a:lnTo>
                  <a:lnTo>
                    <a:pt x="12" y="653"/>
                  </a:lnTo>
                  <a:lnTo>
                    <a:pt x="55" y="662"/>
                  </a:lnTo>
                  <a:lnTo>
                    <a:pt x="52" y="674"/>
                  </a:lnTo>
                  <a:lnTo>
                    <a:pt x="48" y="693"/>
                  </a:lnTo>
                  <a:lnTo>
                    <a:pt x="45" y="710"/>
                  </a:lnTo>
                  <a:lnTo>
                    <a:pt x="45" y="792"/>
                  </a:lnTo>
                  <a:close/>
                  <a:moveTo>
                    <a:pt x="67" y="621"/>
                  </a:moveTo>
                  <a:lnTo>
                    <a:pt x="24" y="607"/>
                  </a:lnTo>
                  <a:lnTo>
                    <a:pt x="31" y="590"/>
                  </a:lnTo>
                  <a:lnTo>
                    <a:pt x="48" y="554"/>
                  </a:lnTo>
                  <a:lnTo>
                    <a:pt x="69" y="521"/>
                  </a:lnTo>
                  <a:lnTo>
                    <a:pt x="93" y="489"/>
                  </a:lnTo>
                  <a:lnTo>
                    <a:pt x="96" y="485"/>
                  </a:lnTo>
                  <a:lnTo>
                    <a:pt x="129" y="513"/>
                  </a:lnTo>
                  <a:lnTo>
                    <a:pt x="129" y="516"/>
                  </a:lnTo>
                  <a:lnTo>
                    <a:pt x="108" y="542"/>
                  </a:lnTo>
                  <a:lnTo>
                    <a:pt x="88" y="573"/>
                  </a:lnTo>
                  <a:lnTo>
                    <a:pt x="74" y="605"/>
                  </a:lnTo>
                  <a:lnTo>
                    <a:pt x="67" y="621"/>
                  </a:lnTo>
                  <a:close/>
                  <a:moveTo>
                    <a:pt x="160" y="482"/>
                  </a:moveTo>
                  <a:lnTo>
                    <a:pt x="129" y="449"/>
                  </a:lnTo>
                  <a:lnTo>
                    <a:pt x="148" y="432"/>
                  </a:lnTo>
                  <a:lnTo>
                    <a:pt x="180" y="408"/>
                  </a:lnTo>
                  <a:lnTo>
                    <a:pt x="213" y="389"/>
                  </a:lnTo>
                  <a:lnTo>
                    <a:pt x="247" y="372"/>
                  </a:lnTo>
                  <a:lnTo>
                    <a:pt x="266" y="413"/>
                  </a:lnTo>
                  <a:lnTo>
                    <a:pt x="237" y="427"/>
                  </a:lnTo>
                  <a:lnTo>
                    <a:pt x="206" y="444"/>
                  </a:lnTo>
                  <a:lnTo>
                    <a:pt x="177" y="465"/>
                  </a:lnTo>
                  <a:lnTo>
                    <a:pt x="160" y="482"/>
                  </a:lnTo>
                  <a:close/>
                  <a:moveTo>
                    <a:pt x="304" y="398"/>
                  </a:moveTo>
                  <a:lnTo>
                    <a:pt x="292" y="355"/>
                  </a:lnTo>
                  <a:lnTo>
                    <a:pt x="307" y="350"/>
                  </a:lnTo>
                  <a:lnTo>
                    <a:pt x="326" y="345"/>
                  </a:lnTo>
                  <a:lnTo>
                    <a:pt x="348" y="343"/>
                  </a:lnTo>
                  <a:lnTo>
                    <a:pt x="367" y="341"/>
                  </a:lnTo>
                  <a:lnTo>
                    <a:pt x="388" y="338"/>
                  </a:lnTo>
                  <a:lnTo>
                    <a:pt x="432" y="338"/>
                  </a:lnTo>
                  <a:lnTo>
                    <a:pt x="432" y="384"/>
                  </a:lnTo>
                  <a:lnTo>
                    <a:pt x="374" y="384"/>
                  </a:lnTo>
                  <a:lnTo>
                    <a:pt x="355" y="386"/>
                  </a:lnTo>
                  <a:lnTo>
                    <a:pt x="338" y="391"/>
                  </a:lnTo>
                  <a:lnTo>
                    <a:pt x="319" y="393"/>
                  </a:lnTo>
                  <a:lnTo>
                    <a:pt x="304" y="398"/>
                  </a:lnTo>
                  <a:close/>
                  <a:moveTo>
                    <a:pt x="256" y="81"/>
                  </a:moveTo>
                  <a:lnTo>
                    <a:pt x="213" y="41"/>
                  </a:lnTo>
                  <a:lnTo>
                    <a:pt x="206" y="33"/>
                  </a:lnTo>
                  <a:lnTo>
                    <a:pt x="204" y="21"/>
                  </a:lnTo>
                  <a:lnTo>
                    <a:pt x="213" y="2"/>
                  </a:lnTo>
                  <a:lnTo>
                    <a:pt x="225" y="0"/>
                  </a:lnTo>
                  <a:lnTo>
                    <a:pt x="235" y="2"/>
                  </a:lnTo>
                  <a:lnTo>
                    <a:pt x="253" y="7"/>
                  </a:lnTo>
                  <a:lnTo>
                    <a:pt x="244" y="7"/>
                  </a:lnTo>
                  <a:lnTo>
                    <a:pt x="223" y="45"/>
                  </a:lnTo>
                  <a:lnTo>
                    <a:pt x="277" y="60"/>
                  </a:lnTo>
                  <a:lnTo>
                    <a:pt x="256" y="81"/>
                  </a:lnTo>
                  <a:close/>
                  <a:moveTo>
                    <a:pt x="277" y="60"/>
                  </a:moveTo>
                  <a:lnTo>
                    <a:pt x="223" y="45"/>
                  </a:lnTo>
                  <a:lnTo>
                    <a:pt x="244" y="7"/>
                  </a:lnTo>
                  <a:lnTo>
                    <a:pt x="288" y="48"/>
                  </a:lnTo>
                  <a:lnTo>
                    <a:pt x="277" y="60"/>
                  </a:lnTo>
                  <a:close/>
                  <a:moveTo>
                    <a:pt x="295" y="65"/>
                  </a:moveTo>
                  <a:lnTo>
                    <a:pt x="277" y="60"/>
                  </a:lnTo>
                  <a:lnTo>
                    <a:pt x="288" y="48"/>
                  </a:lnTo>
                  <a:lnTo>
                    <a:pt x="244" y="7"/>
                  </a:lnTo>
                  <a:lnTo>
                    <a:pt x="253" y="7"/>
                  </a:lnTo>
                  <a:lnTo>
                    <a:pt x="307" y="21"/>
                  </a:lnTo>
                  <a:lnTo>
                    <a:pt x="295" y="65"/>
                  </a:lnTo>
                  <a:close/>
                  <a:moveTo>
                    <a:pt x="468" y="115"/>
                  </a:moveTo>
                  <a:lnTo>
                    <a:pt x="338" y="77"/>
                  </a:lnTo>
                  <a:lnTo>
                    <a:pt x="350" y="33"/>
                  </a:lnTo>
                  <a:lnTo>
                    <a:pt x="480" y="69"/>
                  </a:lnTo>
                  <a:lnTo>
                    <a:pt x="468" y="115"/>
                  </a:lnTo>
                  <a:close/>
                  <a:moveTo>
                    <a:pt x="388" y="204"/>
                  </a:moveTo>
                  <a:lnTo>
                    <a:pt x="290" y="113"/>
                  </a:lnTo>
                  <a:lnTo>
                    <a:pt x="321" y="79"/>
                  </a:lnTo>
                  <a:lnTo>
                    <a:pt x="420" y="173"/>
                  </a:lnTo>
                  <a:lnTo>
                    <a:pt x="388" y="204"/>
                  </a:lnTo>
                  <a:close/>
                  <a:moveTo>
                    <a:pt x="643" y="163"/>
                  </a:moveTo>
                  <a:lnTo>
                    <a:pt x="511" y="127"/>
                  </a:lnTo>
                  <a:lnTo>
                    <a:pt x="523" y="84"/>
                  </a:lnTo>
                  <a:lnTo>
                    <a:pt x="655" y="120"/>
                  </a:lnTo>
                  <a:lnTo>
                    <a:pt x="643" y="163"/>
                  </a:lnTo>
                  <a:close/>
                  <a:moveTo>
                    <a:pt x="518" y="329"/>
                  </a:moveTo>
                  <a:lnTo>
                    <a:pt x="420" y="235"/>
                  </a:lnTo>
                  <a:lnTo>
                    <a:pt x="451" y="201"/>
                  </a:lnTo>
                  <a:lnTo>
                    <a:pt x="549" y="295"/>
                  </a:lnTo>
                  <a:lnTo>
                    <a:pt x="518" y="329"/>
                  </a:lnTo>
                  <a:close/>
                  <a:moveTo>
                    <a:pt x="571" y="377"/>
                  </a:moveTo>
                  <a:lnTo>
                    <a:pt x="552" y="360"/>
                  </a:lnTo>
                  <a:lnTo>
                    <a:pt x="583" y="326"/>
                  </a:lnTo>
                  <a:lnTo>
                    <a:pt x="597" y="338"/>
                  </a:lnTo>
                  <a:lnTo>
                    <a:pt x="585" y="338"/>
                  </a:lnTo>
                  <a:lnTo>
                    <a:pt x="571" y="377"/>
                  </a:lnTo>
                  <a:close/>
                  <a:moveTo>
                    <a:pt x="595" y="384"/>
                  </a:moveTo>
                  <a:lnTo>
                    <a:pt x="477" y="384"/>
                  </a:lnTo>
                  <a:lnTo>
                    <a:pt x="477" y="338"/>
                  </a:lnTo>
                  <a:lnTo>
                    <a:pt x="572" y="338"/>
                  </a:lnTo>
                  <a:lnTo>
                    <a:pt x="552" y="360"/>
                  </a:lnTo>
                  <a:lnTo>
                    <a:pt x="571" y="377"/>
                  </a:lnTo>
                  <a:lnTo>
                    <a:pt x="604" y="377"/>
                  </a:lnTo>
                  <a:lnTo>
                    <a:pt x="595" y="384"/>
                  </a:lnTo>
                  <a:close/>
                  <a:moveTo>
                    <a:pt x="604" y="377"/>
                  </a:moveTo>
                  <a:lnTo>
                    <a:pt x="571" y="377"/>
                  </a:lnTo>
                  <a:lnTo>
                    <a:pt x="585" y="338"/>
                  </a:lnTo>
                  <a:lnTo>
                    <a:pt x="597" y="338"/>
                  </a:lnTo>
                  <a:lnTo>
                    <a:pt x="602" y="343"/>
                  </a:lnTo>
                  <a:lnTo>
                    <a:pt x="607" y="350"/>
                  </a:lnTo>
                  <a:lnTo>
                    <a:pt x="609" y="360"/>
                  </a:lnTo>
                  <a:lnTo>
                    <a:pt x="607" y="369"/>
                  </a:lnTo>
                  <a:lnTo>
                    <a:pt x="604" y="377"/>
                  </a:lnTo>
                  <a:close/>
                  <a:moveTo>
                    <a:pt x="816" y="211"/>
                  </a:moveTo>
                  <a:lnTo>
                    <a:pt x="686" y="175"/>
                  </a:lnTo>
                  <a:lnTo>
                    <a:pt x="698" y="132"/>
                  </a:lnTo>
                  <a:lnTo>
                    <a:pt x="828" y="168"/>
                  </a:lnTo>
                  <a:lnTo>
                    <a:pt x="816" y="211"/>
                  </a:lnTo>
                  <a:close/>
                  <a:moveTo>
                    <a:pt x="988" y="259"/>
                  </a:moveTo>
                  <a:lnTo>
                    <a:pt x="859" y="223"/>
                  </a:lnTo>
                  <a:lnTo>
                    <a:pt x="871" y="180"/>
                  </a:lnTo>
                  <a:lnTo>
                    <a:pt x="1000" y="216"/>
                  </a:lnTo>
                  <a:lnTo>
                    <a:pt x="988" y="259"/>
                  </a:lnTo>
                  <a:close/>
                  <a:moveTo>
                    <a:pt x="1161" y="307"/>
                  </a:moveTo>
                  <a:lnTo>
                    <a:pt x="1032" y="271"/>
                  </a:lnTo>
                  <a:lnTo>
                    <a:pt x="1044" y="228"/>
                  </a:lnTo>
                  <a:lnTo>
                    <a:pt x="1173" y="264"/>
                  </a:lnTo>
                  <a:lnTo>
                    <a:pt x="1161" y="307"/>
                  </a:lnTo>
                  <a:close/>
                  <a:moveTo>
                    <a:pt x="1334" y="357"/>
                  </a:moveTo>
                  <a:lnTo>
                    <a:pt x="1204" y="319"/>
                  </a:lnTo>
                  <a:lnTo>
                    <a:pt x="1216" y="276"/>
                  </a:lnTo>
                  <a:lnTo>
                    <a:pt x="1348" y="314"/>
                  </a:lnTo>
                  <a:lnTo>
                    <a:pt x="1334" y="357"/>
                  </a:lnTo>
                  <a:close/>
                  <a:moveTo>
                    <a:pt x="1519" y="384"/>
                  </a:moveTo>
                  <a:lnTo>
                    <a:pt x="1430" y="384"/>
                  </a:lnTo>
                  <a:lnTo>
                    <a:pt x="1428" y="381"/>
                  </a:lnTo>
                  <a:lnTo>
                    <a:pt x="1425" y="381"/>
                  </a:lnTo>
                  <a:lnTo>
                    <a:pt x="1380" y="369"/>
                  </a:lnTo>
                  <a:lnTo>
                    <a:pt x="1392" y="326"/>
                  </a:lnTo>
                  <a:lnTo>
                    <a:pt x="1437" y="338"/>
                  </a:lnTo>
                  <a:lnTo>
                    <a:pt x="1519" y="338"/>
                  </a:lnTo>
                  <a:lnTo>
                    <a:pt x="1519" y="384"/>
                  </a:lnTo>
                  <a:close/>
                  <a:moveTo>
                    <a:pt x="1699" y="384"/>
                  </a:moveTo>
                  <a:lnTo>
                    <a:pt x="1562" y="384"/>
                  </a:lnTo>
                  <a:lnTo>
                    <a:pt x="1562" y="338"/>
                  </a:lnTo>
                  <a:lnTo>
                    <a:pt x="1699" y="338"/>
                  </a:lnTo>
                  <a:lnTo>
                    <a:pt x="1699" y="384"/>
                  </a:lnTo>
                  <a:close/>
                  <a:moveTo>
                    <a:pt x="1879" y="384"/>
                  </a:moveTo>
                  <a:lnTo>
                    <a:pt x="1742" y="384"/>
                  </a:lnTo>
                  <a:lnTo>
                    <a:pt x="1742" y="338"/>
                  </a:lnTo>
                  <a:lnTo>
                    <a:pt x="1879" y="338"/>
                  </a:lnTo>
                  <a:lnTo>
                    <a:pt x="1879" y="384"/>
                  </a:lnTo>
                  <a:close/>
                  <a:moveTo>
                    <a:pt x="2059" y="384"/>
                  </a:moveTo>
                  <a:lnTo>
                    <a:pt x="1922" y="384"/>
                  </a:lnTo>
                  <a:lnTo>
                    <a:pt x="1922" y="338"/>
                  </a:lnTo>
                  <a:lnTo>
                    <a:pt x="2059" y="338"/>
                  </a:lnTo>
                  <a:lnTo>
                    <a:pt x="2059" y="384"/>
                  </a:lnTo>
                  <a:close/>
                  <a:moveTo>
                    <a:pt x="2239" y="384"/>
                  </a:moveTo>
                  <a:lnTo>
                    <a:pt x="2102" y="384"/>
                  </a:lnTo>
                  <a:lnTo>
                    <a:pt x="2102" y="338"/>
                  </a:lnTo>
                  <a:lnTo>
                    <a:pt x="2239" y="338"/>
                  </a:lnTo>
                  <a:lnTo>
                    <a:pt x="2239" y="384"/>
                  </a:lnTo>
                  <a:close/>
                  <a:moveTo>
                    <a:pt x="2419" y="384"/>
                  </a:moveTo>
                  <a:lnTo>
                    <a:pt x="2282" y="384"/>
                  </a:lnTo>
                  <a:lnTo>
                    <a:pt x="2282" y="338"/>
                  </a:lnTo>
                  <a:lnTo>
                    <a:pt x="2419" y="338"/>
                  </a:lnTo>
                  <a:lnTo>
                    <a:pt x="2419" y="384"/>
                  </a:lnTo>
                  <a:close/>
                  <a:moveTo>
                    <a:pt x="2599" y="384"/>
                  </a:moveTo>
                  <a:lnTo>
                    <a:pt x="2462" y="384"/>
                  </a:lnTo>
                  <a:lnTo>
                    <a:pt x="2462" y="338"/>
                  </a:lnTo>
                  <a:lnTo>
                    <a:pt x="2599" y="338"/>
                  </a:lnTo>
                  <a:lnTo>
                    <a:pt x="2599" y="384"/>
                  </a:lnTo>
                  <a:close/>
                  <a:moveTo>
                    <a:pt x="2779" y="384"/>
                  </a:moveTo>
                  <a:lnTo>
                    <a:pt x="2642" y="384"/>
                  </a:lnTo>
                  <a:lnTo>
                    <a:pt x="2642" y="338"/>
                  </a:lnTo>
                  <a:lnTo>
                    <a:pt x="2779" y="338"/>
                  </a:lnTo>
                  <a:lnTo>
                    <a:pt x="2779" y="384"/>
                  </a:lnTo>
                  <a:close/>
                  <a:moveTo>
                    <a:pt x="2959" y="384"/>
                  </a:moveTo>
                  <a:lnTo>
                    <a:pt x="2822" y="384"/>
                  </a:lnTo>
                  <a:lnTo>
                    <a:pt x="2822" y="338"/>
                  </a:lnTo>
                  <a:lnTo>
                    <a:pt x="2959" y="338"/>
                  </a:lnTo>
                  <a:lnTo>
                    <a:pt x="2959" y="384"/>
                  </a:lnTo>
                  <a:close/>
                  <a:moveTo>
                    <a:pt x="3129" y="401"/>
                  </a:moveTo>
                  <a:lnTo>
                    <a:pt x="3127" y="398"/>
                  </a:lnTo>
                  <a:lnTo>
                    <a:pt x="3110" y="393"/>
                  </a:lnTo>
                  <a:lnTo>
                    <a:pt x="3093" y="391"/>
                  </a:lnTo>
                  <a:lnTo>
                    <a:pt x="3074" y="386"/>
                  </a:lnTo>
                  <a:lnTo>
                    <a:pt x="3055" y="384"/>
                  </a:lnTo>
                  <a:lnTo>
                    <a:pt x="3002" y="384"/>
                  </a:lnTo>
                  <a:lnTo>
                    <a:pt x="3002" y="338"/>
                  </a:lnTo>
                  <a:lnTo>
                    <a:pt x="3038" y="338"/>
                  </a:lnTo>
                  <a:lnTo>
                    <a:pt x="3081" y="343"/>
                  </a:lnTo>
                  <a:lnTo>
                    <a:pt x="3100" y="345"/>
                  </a:lnTo>
                  <a:lnTo>
                    <a:pt x="3139" y="355"/>
                  </a:lnTo>
                  <a:lnTo>
                    <a:pt x="3144" y="357"/>
                  </a:lnTo>
                  <a:lnTo>
                    <a:pt x="3129" y="401"/>
                  </a:lnTo>
                  <a:close/>
                  <a:moveTo>
                    <a:pt x="3273" y="487"/>
                  </a:moveTo>
                  <a:lnTo>
                    <a:pt x="3252" y="468"/>
                  </a:lnTo>
                  <a:lnTo>
                    <a:pt x="3223" y="446"/>
                  </a:lnTo>
                  <a:lnTo>
                    <a:pt x="3194" y="427"/>
                  </a:lnTo>
                  <a:lnTo>
                    <a:pt x="3168" y="415"/>
                  </a:lnTo>
                  <a:lnTo>
                    <a:pt x="3187" y="374"/>
                  </a:lnTo>
                  <a:lnTo>
                    <a:pt x="3213" y="386"/>
                  </a:lnTo>
                  <a:lnTo>
                    <a:pt x="3247" y="408"/>
                  </a:lnTo>
                  <a:lnTo>
                    <a:pt x="3278" y="432"/>
                  </a:lnTo>
                  <a:lnTo>
                    <a:pt x="3304" y="453"/>
                  </a:lnTo>
                  <a:lnTo>
                    <a:pt x="3273" y="487"/>
                  </a:lnTo>
                  <a:close/>
                  <a:moveTo>
                    <a:pt x="3364" y="629"/>
                  </a:moveTo>
                  <a:lnTo>
                    <a:pt x="3355" y="607"/>
                  </a:lnTo>
                  <a:lnTo>
                    <a:pt x="3340" y="576"/>
                  </a:lnTo>
                  <a:lnTo>
                    <a:pt x="3321" y="545"/>
                  </a:lnTo>
                  <a:lnTo>
                    <a:pt x="3302" y="518"/>
                  </a:lnTo>
                  <a:lnTo>
                    <a:pt x="3338" y="489"/>
                  </a:lnTo>
                  <a:lnTo>
                    <a:pt x="3357" y="518"/>
                  </a:lnTo>
                  <a:lnTo>
                    <a:pt x="3379" y="552"/>
                  </a:lnTo>
                  <a:lnTo>
                    <a:pt x="3396" y="588"/>
                  </a:lnTo>
                  <a:lnTo>
                    <a:pt x="3405" y="614"/>
                  </a:lnTo>
                  <a:lnTo>
                    <a:pt x="3364" y="629"/>
                  </a:lnTo>
                  <a:close/>
                  <a:moveTo>
                    <a:pt x="3429" y="799"/>
                  </a:moveTo>
                  <a:lnTo>
                    <a:pt x="3384" y="799"/>
                  </a:lnTo>
                  <a:lnTo>
                    <a:pt x="3384" y="729"/>
                  </a:lnTo>
                  <a:lnTo>
                    <a:pt x="3381" y="713"/>
                  </a:lnTo>
                  <a:lnTo>
                    <a:pt x="3379" y="693"/>
                  </a:lnTo>
                  <a:lnTo>
                    <a:pt x="3376" y="677"/>
                  </a:lnTo>
                  <a:lnTo>
                    <a:pt x="3374" y="669"/>
                  </a:lnTo>
                  <a:lnTo>
                    <a:pt x="3420" y="660"/>
                  </a:lnTo>
                  <a:lnTo>
                    <a:pt x="3420" y="665"/>
                  </a:lnTo>
                  <a:lnTo>
                    <a:pt x="3424" y="686"/>
                  </a:lnTo>
                  <a:lnTo>
                    <a:pt x="3427" y="705"/>
                  </a:lnTo>
                  <a:lnTo>
                    <a:pt x="3429" y="727"/>
                  </a:lnTo>
                  <a:lnTo>
                    <a:pt x="3429" y="799"/>
                  </a:lnTo>
                  <a:close/>
                  <a:moveTo>
                    <a:pt x="3429" y="979"/>
                  </a:moveTo>
                  <a:lnTo>
                    <a:pt x="3384" y="979"/>
                  </a:lnTo>
                  <a:lnTo>
                    <a:pt x="3384" y="842"/>
                  </a:lnTo>
                  <a:lnTo>
                    <a:pt x="3429" y="842"/>
                  </a:lnTo>
                  <a:lnTo>
                    <a:pt x="3429" y="979"/>
                  </a:lnTo>
                  <a:close/>
                  <a:moveTo>
                    <a:pt x="3429" y="1159"/>
                  </a:moveTo>
                  <a:lnTo>
                    <a:pt x="3384" y="1159"/>
                  </a:lnTo>
                  <a:lnTo>
                    <a:pt x="3384" y="1022"/>
                  </a:lnTo>
                  <a:lnTo>
                    <a:pt x="3429" y="1022"/>
                  </a:lnTo>
                  <a:lnTo>
                    <a:pt x="3429" y="1159"/>
                  </a:lnTo>
                  <a:close/>
                  <a:moveTo>
                    <a:pt x="3429" y="1339"/>
                  </a:moveTo>
                  <a:lnTo>
                    <a:pt x="3384" y="1339"/>
                  </a:lnTo>
                  <a:lnTo>
                    <a:pt x="3384" y="1202"/>
                  </a:lnTo>
                  <a:lnTo>
                    <a:pt x="3429" y="1202"/>
                  </a:lnTo>
                  <a:lnTo>
                    <a:pt x="3429" y="1339"/>
                  </a:lnTo>
                  <a:close/>
                  <a:moveTo>
                    <a:pt x="3429" y="1519"/>
                  </a:moveTo>
                  <a:lnTo>
                    <a:pt x="3384" y="1519"/>
                  </a:lnTo>
                  <a:lnTo>
                    <a:pt x="3384" y="1382"/>
                  </a:lnTo>
                  <a:lnTo>
                    <a:pt x="3429" y="1382"/>
                  </a:lnTo>
                  <a:lnTo>
                    <a:pt x="3429" y="1519"/>
                  </a:lnTo>
                  <a:close/>
                  <a:moveTo>
                    <a:pt x="3429" y="1699"/>
                  </a:moveTo>
                  <a:lnTo>
                    <a:pt x="3384" y="1699"/>
                  </a:lnTo>
                  <a:lnTo>
                    <a:pt x="3384" y="1562"/>
                  </a:lnTo>
                  <a:lnTo>
                    <a:pt x="3429" y="1562"/>
                  </a:lnTo>
                  <a:lnTo>
                    <a:pt x="3429" y="1699"/>
                  </a:lnTo>
                  <a:close/>
                  <a:moveTo>
                    <a:pt x="3429" y="1879"/>
                  </a:moveTo>
                  <a:lnTo>
                    <a:pt x="3384" y="1879"/>
                  </a:lnTo>
                  <a:lnTo>
                    <a:pt x="3384" y="1742"/>
                  </a:lnTo>
                  <a:lnTo>
                    <a:pt x="3429" y="1742"/>
                  </a:lnTo>
                  <a:lnTo>
                    <a:pt x="3429" y="1879"/>
                  </a:lnTo>
                  <a:close/>
                  <a:moveTo>
                    <a:pt x="3429" y="2059"/>
                  </a:moveTo>
                  <a:lnTo>
                    <a:pt x="3384" y="2059"/>
                  </a:lnTo>
                  <a:lnTo>
                    <a:pt x="3384" y="1922"/>
                  </a:lnTo>
                  <a:lnTo>
                    <a:pt x="3429" y="1922"/>
                  </a:lnTo>
                  <a:lnTo>
                    <a:pt x="3429" y="2059"/>
                  </a:lnTo>
                  <a:close/>
                  <a:moveTo>
                    <a:pt x="3429" y="2239"/>
                  </a:moveTo>
                  <a:lnTo>
                    <a:pt x="3384" y="2239"/>
                  </a:lnTo>
                  <a:lnTo>
                    <a:pt x="3384" y="2102"/>
                  </a:lnTo>
                  <a:lnTo>
                    <a:pt x="3429" y="2102"/>
                  </a:lnTo>
                  <a:lnTo>
                    <a:pt x="3429" y="2239"/>
                  </a:lnTo>
                  <a:close/>
                  <a:moveTo>
                    <a:pt x="3412" y="2424"/>
                  </a:moveTo>
                  <a:lnTo>
                    <a:pt x="3369" y="2412"/>
                  </a:lnTo>
                  <a:lnTo>
                    <a:pt x="3372" y="2395"/>
                  </a:lnTo>
                  <a:lnTo>
                    <a:pt x="3376" y="2378"/>
                  </a:lnTo>
                  <a:lnTo>
                    <a:pt x="3379" y="2359"/>
                  </a:lnTo>
                  <a:lnTo>
                    <a:pt x="3381" y="2342"/>
                  </a:lnTo>
                  <a:lnTo>
                    <a:pt x="3384" y="2323"/>
                  </a:lnTo>
                  <a:lnTo>
                    <a:pt x="3384" y="2282"/>
                  </a:lnTo>
                  <a:lnTo>
                    <a:pt x="3429" y="2282"/>
                  </a:lnTo>
                  <a:lnTo>
                    <a:pt x="3429" y="2323"/>
                  </a:lnTo>
                  <a:lnTo>
                    <a:pt x="3424" y="2366"/>
                  </a:lnTo>
                  <a:lnTo>
                    <a:pt x="3420" y="2385"/>
                  </a:lnTo>
                  <a:lnTo>
                    <a:pt x="3417" y="2405"/>
                  </a:lnTo>
                  <a:lnTo>
                    <a:pt x="3412" y="2424"/>
                  </a:lnTo>
                  <a:close/>
                  <a:moveTo>
                    <a:pt x="3316" y="2585"/>
                  </a:moveTo>
                  <a:lnTo>
                    <a:pt x="3283" y="2556"/>
                  </a:lnTo>
                  <a:lnTo>
                    <a:pt x="3300" y="2537"/>
                  </a:lnTo>
                  <a:lnTo>
                    <a:pt x="3321" y="2508"/>
                  </a:lnTo>
                  <a:lnTo>
                    <a:pt x="3340" y="2479"/>
                  </a:lnTo>
                  <a:lnTo>
                    <a:pt x="3355" y="2450"/>
                  </a:lnTo>
                  <a:lnTo>
                    <a:pt x="3393" y="2469"/>
                  </a:lnTo>
                  <a:lnTo>
                    <a:pt x="3379" y="2498"/>
                  </a:lnTo>
                  <a:lnTo>
                    <a:pt x="3360" y="2532"/>
                  </a:lnTo>
                  <a:lnTo>
                    <a:pt x="3336" y="2563"/>
                  </a:lnTo>
                  <a:lnTo>
                    <a:pt x="3316" y="2585"/>
                  </a:lnTo>
                  <a:close/>
                  <a:moveTo>
                    <a:pt x="3158" y="2690"/>
                  </a:moveTo>
                  <a:lnTo>
                    <a:pt x="3144" y="2647"/>
                  </a:lnTo>
                  <a:lnTo>
                    <a:pt x="3160" y="2642"/>
                  </a:lnTo>
                  <a:lnTo>
                    <a:pt x="3223" y="2609"/>
                  </a:lnTo>
                  <a:lnTo>
                    <a:pt x="3249" y="2587"/>
                  </a:lnTo>
                  <a:lnTo>
                    <a:pt x="3252" y="2585"/>
                  </a:lnTo>
                  <a:lnTo>
                    <a:pt x="3283" y="2618"/>
                  </a:lnTo>
                  <a:lnTo>
                    <a:pt x="3280" y="2621"/>
                  </a:lnTo>
                  <a:lnTo>
                    <a:pt x="3249" y="2645"/>
                  </a:lnTo>
                  <a:lnTo>
                    <a:pt x="3216" y="2664"/>
                  </a:lnTo>
                  <a:lnTo>
                    <a:pt x="3180" y="2681"/>
                  </a:lnTo>
                  <a:lnTo>
                    <a:pt x="3158" y="2690"/>
                  </a:lnTo>
                  <a:close/>
                  <a:moveTo>
                    <a:pt x="3040" y="2714"/>
                  </a:moveTo>
                  <a:lnTo>
                    <a:pt x="2973" y="2714"/>
                  </a:lnTo>
                  <a:lnTo>
                    <a:pt x="2973" y="2669"/>
                  </a:lnTo>
                  <a:lnTo>
                    <a:pt x="3055" y="2669"/>
                  </a:lnTo>
                  <a:lnTo>
                    <a:pt x="3074" y="2666"/>
                  </a:lnTo>
                  <a:lnTo>
                    <a:pt x="3091" y="2661"/>
                  </a:lnTo>
                  <a:lnTo>
                    <a:pt x="3103" y="2659"/>
                  </a:lnTo>
                  <a:lnTo>
                    <a:pt x="3112" y="2702"/>
                  </a:lnTo>
                  <a:lnTo>
                    <a:pt x="3100" y="2707"/>
                  </a:lnTo>
                  <a:lnTo>
                    <a:pt x="3081" y="2709"/>
                  </a:lnTo>
                  <a:lnTo>
                    <a:pt x="3060" y="2712"/>
                  </a:lnTo>
                  <a:lnTo>
                    <a:pt x="3040" y="2714"/>
                  </a:lnTo>
                  <a:close/>
                  <a:moveTo>
                    <a:pt x="2928" y="2714"/>
                  </a:moveTo>
                  <a:lnTo>
                    <a:pt x="2793" y="2714"/>
                  </a:lnTo>
                  <a:lnTo>
                    <a:pt x="2793" y="2669"/>
                  </a:lnTo>
                  <a:lnTo>
                    <a:pt x="2928" y="2669"/>
                  </a:lnTo>
                  <a:lnTo>
                    <a:pt x="2928" y="2714"/>
                  </a:lnTo>
                  <a:close/>
                  <a:moveTo>
                    <a:pt x="2748" y="2714"/>
                  </a:moveTo>
                  <a:lnTo>
                    <a:pt x="2613" y="2714"/>
                  </a:lnTo>
                  <a:lnTo>
                    <a:pt x="2613" y="2669"/>
                  </a:lnTo>
                  <a:lnTo>
                    <a:pt x="2748" y="2669"/>
                  </a:lnTo>
                  <a:lnTo>
                    <a:pt x="2748" y="2714"/>
                  </a:lnTo>
                  <a:close/>
                  <a:moveTo>
                    <a:pt x="2568" y="2714"/>
                  </a:moveTo>
                  <a:lnTo>
                    <a:pt x="2433" y="2714"/>
                  </a:lnTo>
                  <a:lnTo>
                    <a:pt x="2433" y="2669"/>
                  </a:lnTo>
                  <a:lnTo>
                    <a:pt x="2568" y="2669"/>
                  </a:lnTo>
                  <a:lnTo>
                    <a:pt x="2568" y="2714"/>
                  </a:lnTo>
                  <a:close/>
                  <a:moveTo>
                    <a:pt x="2388" y="2714"/>
                  </a:moveTo>
                  <a:lnTo>
                    <a:pt x="2253" y="2714"/>
                  </a:lnTo>
                  <a:lnTo>
                    <a:pt x="2253" y="2669"/>
                  </a:lnTo>
                  <a:lnTo>
                    <a:pt x="2388" y="2669"/>
                  </a:lnTo>
                  <a:lnTo>
                    <a:pt x="2388" y="2714"/>
                  </a:lnTo>
                  <a:close/>
                  <a:moveTo>
                    <a:pt x="2208" y="2714"/>
                  </a:moveTo>
                  <a:lnTo>
                    <a:pt x="2073" y="2714"/>
                  </a:lnTo>
                  <a:lnTo>
                    <a:pt x="2073" y="2669"/>
                  </a:lnTo>
                  <a:lnTo>
                    <a:pt x="2208" y="2669"/>
                  </a:lnTo>
                  <a:lnTo>
                    <a:pt x="2208" y="2714"/>
                  </a:lnTo>
                  <a:close/>
                  <a:moveTo>
                    <a:pt x="2028" y="2714"/>
                  </a:moveTo>
                  <a:lnTo>
                    <a:pt x="1893" y="2714"/>
                  </a:lnTo>
                  <a:lnTo>
                    <a:pt x="1893" y="2669"/>
                  </a:lnTo>
                  <a:lnTo>
                    <a:pt x="2028" y="2669"/>
                  </a:lnTo>
                  <a:lnTo>
                    <a:pt x="2028" y="2714"/>
                  </a:lnTo>
                  <a:close/>
                  <a:moveTo>
                    <a:pt x="1848" y="2714"/>
                  </a:moveTo>
                  <a:lnTo>
                    <a:pt x="1713" y="2714"/>
                  </a:lnTo>
                  <a:lnTo>
                    <a:pt x="1713" y="2669"/>
                  </a:lnTo>
                  <a:lnTo>
                    <a:pt x="1848" y="2669"/>
                  </a:lnTo>
                  <a:lnTo>
                    <a:pt x="1848" y="2714"/>
                  </a:lnTo>
                  <a:close/>
                  <a:moveTo>
                    <a:pt x="1668" y="2714"/>
                  </a:moveTo>
                  <a:lnTo>
                    <a:pt x="1533" y="2714"/>
                  </a:lnTo>
                  <a:lnTo>
                    <a:pt x="1533" y="2669"/>
                  </a:lnTo>
                  <a:lnTo>
                    <a:pt x="1668" y="2669"/>
                  </a:lnTo>
                  <a:lnTo>
                    <a:pt x="1668" y="2714"/>
                  </a:lnTo>
                  <a:close/>
                  <a:moveTo>
                    <a:pt x="1488" y="2714"/>
                  </a:moveTo>
                  <a:lnTo>
                    <a:pt x="1353" y="2714"/>
                  </a:lnTo>
                  <a:lnTo>
                    <a:pt x="1353" y="2669"/>
                  </a:lnTo>
                  <a:lnTo>
                    <a:pt x="1488" y="2669"/>
                  </a:lnTo>
                  <a:lnTo>
                    <a:pt x="1488" y="2714"/>
                  </a:lnTo>
                  <a:close/>
                  <a:moveTo>
                    <a:pt x="1308" y="2714"/>
                  </a:moveTo>
                  <a:lnTo>
                    <a:pt x="1173" y="2714"/>
                  </a:lnTo>
                  <a:lnTo>
                    <a:pt x="1173" y="2669"/>
                  </a:lnTo>
                  <a:lnTo>
                    <a:pt x="1308" y="2669"/>
                  </a:lnTo>
                  <a:lnTo>
                    <a:pt x="1308" y="2714"/>
                  </a:lnTo>
                  <a:close/>
                  <a:moveTo>
                    <a:pt x="1128" y="2714"/>
                  </a:moveTo>
                  <a:lnTo>
                    <a:pt x="993" y="2714"/>
                  </a:lnTo>
                  <a:lnTo>
                    <a:pt x="993" y="2669"/>
                  </a:lnTo>
                  <a:lnTo>
                    <a:pt x="1128" y="2669"/>
                  </a:lnTo>
                  <a:lnTo>
                    <a:pt x="1128" y="2714"/>
                  </a:lnTo>
                  <a:close/>
                  <a:moveTo>
                    <a:pt x="948" y="2714"/>
                  </a:moveTo>
                  <a:lnTo>
                    <a:pt x="813" y="2714"/>
                  </a:lnTo>
                  <a:lnTo>
                    <a:pt x="813" y="2669"/>
                  </a:lnTo>
                  <a:lnTo>
                    <a:pt x="948" y="2669"/>
                  </a:lnTo>
                  <a:lnTo>
                    <a:pt x="948" y="2714"/>
                  </a:lnTo>
                  <a:close/>
                  <a:moveTo>
                    <a:pt x="768" y="2714"/>
                  </a:moveTo>
                  <a:lnTo>
                    <a:pt x="633" y="2714"/>
                  </a:lnTo>
                  <a:lnTo>
                    <a:pt x="633" y="2669"/>
                  </a:lnTo>
                  <a:lnTo>
                    <a:pt x="768" y="2669"/>
                  </a:lnTo>
                  <a:lnTo>
                    <a:pt x="768" y="2714"/>
                  </a:lnTo>
                  <a:close/>
                  <a:moveTo>
                    <a:pt x="588" y="2714"/>
                  </a:moveTo>
                  <a:lnTo>
                    <a:pt x="453" y="2714"/>
                  </a:lnTo>
                  <a:lnTo>
                    <a:pt x="453" y="2669"/>
                  </a:lnTo>
                  <a:lnTo>
                    <a:pt x="588" y="2669"/>
                  </a:lnTo>
                  <a:lnTo>
                    <a:pt x="588" y="2714"/>
                  </a:lnTo>
                  <a:close/>
                  <a:moveTo>
                    <a:pt x="408" y="2714"/>
                  </a:moveTo>
                  <a:lnTo>
                    <a:pt x="391" y="2714"/>
                  </a:lnTo>
                  <a:lnTo>
                    <a:pt x="348" y="2709"/>
                  </a:lnTo>
                  <a:lnTo>
                    <a:pt x="328" y="2707"/>
                  </a:lnTo>
                  <a:lnTo>
                    <a:pt x="307" y="2702"/>
                  </a:lnTo>
                  <a:lnTo>
                    <a:pt x="268" y="2688"/>
                  </a:lnTo>
                  <a:lnTo>
                    <a:pt x="283" y="2647"/>
                  </a:lnTo>
                  <a:lnTo>
                    <a:pt x="300" y="2652"/>
                  </a:lnTo>
                  <a:lnTo>
                    <a:pt x="319" y="2657"/>
                  </a:lnTo>
                  <a:lnTo>
                    <a:pt x="336" y="2661"/>
                  </a:lnTo>
                  <a:lnTo>
                    <a:pt x="355" y="2666"/>
                  </a:lnTo>
                  <a:lnTo>
                    <a:pt x="372" y="2669"/>
                  </a:lnTo>
                  <a:lnTo>
                    <a:pt x="408" y="2669"/>
                  </a:lnTo>
                  <a:lnTo>
                    <a:pt x="408" y="2714"/>
                  </a:lnTo>
                  <a:close/>
                  <a:moveTo>
                    <a:pt x="225" y="2671"/>
                  </a:moveTo>
                  <a:lnTo>
                    <a:pt x="216" y="2666"/>
                  </a:lnTo>
                  <a:lnTo>
                    <a:pt x="182" y="2645"/>
                  </a:lnTo>
                  <a:lnTo>
                    <a:pt x="148" y="2621"/>
                  </a:lnTo>
                  <a:lnTo>
                    <a:pt x="120" y="2594"/>
                  </a:lnTo>
                  <a:lnTo>
                    <a:pt x="110" y="2585"/>
                  </a:lnTo>
                  <a:lnTo>
                    <a:pt x="144" y="2553"/>
                  </a:lnTo>
                  <a:lnTo>
                    <a:pt x="151" y="2561"/>
                  </a:lnTo>
                  <a:lnTo>
                    <a:pt x="177" y="2585"/>
                  </a:lnTo>
                  <a:lnTo>
                    <a:pt x="204" y="2606"/>
                  </a:lnTo>
                  <a:lnTo>
                    <a:pt x="235" y="2625"/>
                  </a:lnTo>
                  <a:lnTo>
                    <a:pt x="244" y="2630"/>
                  </a:lnTo>
                  <a:lnTo>
                    <a:pt x="225" y="2671"/>
                  </a:lnTo>
                  <a:close/>
                  <a:moveTo>
                    <a:pt x="81" y="2549"/>
                  </a:moveTo>
                  <a:lnTo>
                    <a:pt x="69" y="2534"/>
                  </a:lnTo>
                  <a:lnTo>
                    <a:pt x="50" y="2501"/>
                  </a:lnTo>
                  <a:lnTo>
                    <a:pt x="31" y="2465"/>
                  </a:lnTo>
                  <a:lnTo>
                    <a:pt x="19" y="2426"/>
                  </a:lnTo>
                  <a:lnTo>
                    <a:pt x="16" y="2421"/>
                  </a:lnTo>
                  <a:lnTo>
                    <a:pt x="60" y="2409"/>
                  </a:lnTo>
                  <a:lnTo>
                    <a:pt x="60" y="2412"/>
                  </a:lnTo>
                  <a:lnTo>
                    <a:pt x="72" y="2445"/>
                  </a:lnTo>
                  <a:lnTo>
                    <a:pt x="105" y="2508"/>
                  </a:lnTo>
                  <a:lnTo>
                    <a:pt x="117" y="2522"/>
                  </a:lnTo>
                  <a:lnTo>
                    <a:pt x="81" y="2549"/>
                  </a:lnTo>
                  <a:close/>
                  <a:moveTo>
                    <a:pt x="4" y="2376"/>
                  </a:moveTo>
                  <a:lnTo>
                    <a:pt x="4" y="2366"/>
                  </a:lnTo>
                  <a:lnTo>
                    <a:pt x="2" y="2347"/>
                  </a:lnTo>
                  <a:lnTo>
                    <a:pt x="0" y="2325"/>
                  </a:lnTo>
                  <a:lnTo>
                    <a:pt x="0" y="2237"/>
                  </a:lnTo>
                  <a:lnTo>
                    <a:pt x="45" y="2237"/>
                  </a:lnTo>
                  <a:lnTo>
                    <a:pt x="43" y="2304"/>
                  </a:lnTo>
                  <a:lnTo>
                    <a:pt x="45" y="2321"/>
                  </a:lnTo>
                  <a:lnTo>
                    <a:pt x="45" y="2340"/>
                  </a:lnTo>
                  <a:lnTo>
                    <a:pt x="48" y="2359"/>
                  </a:lnTo>
                  <a:lnTo>
                    <a:pt x="50" y="2369"/>
                  </a:lnTo>
                  <a:lnTo>
                    <a:pt x="4" y="2376"/>
                  </a:lnTo>
                  <a:close/>
                  <a:moveTo>
                    <a:pt x="45" y="2191"/>
                  </a:moveTo>
                  <a:lnTo>
                    <a:pt x="0" y="2191"/>
                  </a:lnTo>
                  <a:lnTo>
                    <a:pt x="0" y="2057"/>
                  </a:lnTo>
                  <a:lnTo>
                    <a:pt x="45" y="2057"/>
                  </a:lnTo>
                  <a:lnTo>
                    <a:pt x="45" y="2191"/>
                  </a:lnTo>
                  <a:close/>
                  <a:moveTo>
                    <a:pt x="45" y="2011"/>
                  </a:moveTo>
                  <a:lnTo>
                    <a:pt x="0" y="2011"/>
                  </a:lnTo>
                  <a:lnTo>
                    <a:pt x="0" y="1877"/>
                  </a:lnTo>
                  <a:lnTo>
                    <a:pt x="45" y="1877"/>
                  </a:lnTo>
                  <a:lnTo>
                    <a:pt x="45" y="2011"/>
                  </a:lnTo>
                  <a:close/>
                  <a:moveTo>
                    <a:pt x="45" y="1831"/>
                  </a:moveTo>
                  <a:lnTo>
                    <a:pt x="0" y="1831"/>
                  </a:lnTo>
                  <a:lnTo>
                    <a:pt x="0" y="1697"/>
                  </a:lnTo>
                  <a:lnTo>
                    <a:pt x="45" y="1697"/>
                  </a:lnTo>
                  <a:lnTo>
                    <a:pt x="45" y="1831"/>
                  </a:lnTo>
                  <a:close/>
                  <a:moveTo>
                    <a:pt x="45" y="1651"/>
                  </a:moveTo>
                  <a:lnTo>
                    <a:pt x="0" y="1651"/>
                  </a:lnTo>
                  <a:lnTo>
                    <a:pt x="0" y="1517"/>
                  </a:lnTo>
                  <a:lnTo>
                    <a:pt x="45" y="1517"/>
                  </a:lnTo>
                  <a:lnTo>
                    <a:pt x="45" y="1651"/>
                  </a:lnTo>
                  <a:close/>
                  <a:moveTo>
                    <a:pt x="45" y="1471"/>
                  </a:moveTo>
                  <a:lnTo>
                    <a:pt x="0" y="1471"/>
                  </a:lnTo>
                  <a:lnTo>
                    <a:pt x="0" y="1337"/>
                  </a:lnTo>
                  <a:lnTo>
                    <a:pt x="45" y="1337"/>
                  </a:lnTo>
                  <a:lnTo>
                    <a:pt x="45" y="1471"/>
                  </a:lnTo>
                  <a:close/>
                </a:path>
              </a:pathLst>
            </a:custGeom>
            <a:solidFill>
              <a:srgbClr val="1D28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52" name="Text Box 1198">
              <a:extLst>
                <a:ext uri="{FF2B5EF4-FFF2-40B4-BE49-F238E27FC236}">
                  <a16:creationId xmlns:a16="http://schemas.microsoft.com/office/drawing/2014/main" xmlns="" id="{D9B587BE-4184-4AD8-862E-3AB6924A30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47" y="133"/>
              <a:ext cx="1883" cy="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R="635" algn="ctr">
                <a:lnSpc>
                  <a:spcPct val="103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sr-Latn-RS" sz="1200" b="1" dirty="0">
                  <a:solidFill>
                    <a:srgbClr val="1D2870"/>
                  </a:solidFill>
                  <a:ea typeface="Arial" panose="020B0604020202020204" pitchFamily="34" charset="0"/>
                </a:rPr>
                <a:t>(</a:t>
              </a:r>
              <a:r>
                <a:rPr lang="en-US" sz="1200" b="1" dirty="0">
                  <a:solidFill>
                    <a:srgbClr val="1D2870"/>
                  </a:solidFill>
                  <a:ea typeface="Arial" panose="020B0604020202020204" pitchFamily="34" charset="0"/>
                </a:rPr>
                <a:t>R</a:t>
              </a:r>
              <a:r>
                <a:rPr lang="sr-Latn-RS" sz="1200" b="1" dirty="0">
                  <a:solidFill>
                    <a:srgbClr val="1D2870"/>
                  </a:solidFill>
                  <a:ea typeface="Arial" panose="020B0604020202020204" pitchFamily="34" charset="0"/>
                </a:rPr>
                <a:t>)</a:t>
              </a:r>
              <a:r>
                <a:rPr lang="en-US" sz="1200" b="1" dirty="0">
                  <a:solidFill>
                    <a:srgbClr val="1D2870"/>
                  </a:solidFill>
                  <a:ea typeface="Arial" panose="020B0604020202020204" pitchFamily="34" charset="0"/>
                </a:rPr>
                <a:t>EVOLU</a:t>
              </a:r>
              <a:r>
                <a:rPr lang="sr-Latn-RS" sz="1200" b="1" dirty="0">
                  <a:solidFill>
                    <a:srgbClr val="1D2870"/>
                  </a:solidFill>
                  <a:ea typeface="Arial" panose="020B0604020202020204" pitchFamily="34" charset="0"/>
                </a:rPr>
                <a:t>CIJA</a:t>
              </a:r>
              <a:endParaRPr lang="en-US" sz="1200" b="1" dirty="0">
                <a:solidFill>
                  <a:srgbClr val="1D2870"/>
                </a:solidFill>
                <a:ea typeface="Arial" panose="020B0604020202020204" pitchFamily="34" charset="0"/>
              </a:endParaRPr>
            </a:p>
            <a:p>
              <a:pPr marR="635" algn="ctr">
                <a:lnSpc>
                  <a:spcPct val="103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sr-Latn-RS" sz="1200" b="1" dirty="0">
                  <a:solidFill>
                    <a:srgbClr val="1D2870"/>
                  </a:solidFill>
                  <a:ea typeface="Arial" panose="020B0604020202020204" pitchFamily="34" charset="0"/>
                </a:rPr>
                <a:t>RAZMIŠLJANJA</a:t>
              </a:r>
              <a:endParaRPr lang="en-US" sz="1100" dirty="0">
                <a:ea typeface="Arial" panose="020B0604020202020204" pitchFamily="34" charset="0"/>
              </a:endParaRPr>
            </a:p>
          </p:txBody>
        </p:sp>
        <p:sp>
          <p:nvSpPr>
            <p:cNvPr id="53" name="Text Box 1197">
              <a:extLst>
                <a:ext uri="{FF2B5EF4-FFF2-40B4-BE49-F238E27FC236}">
                  <a16:creationId xmlns:a16="http://schemas.microsoft.com/office/drawing/2014/main" xmlns="" id="{E13C1984-5AD2-434D-AC3A-47F24E0A47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30" y="133"/>
              <a:ext cx="1800" cy="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R="635" algn="ctr">
                <a:lnSpc>
                  <a:spcPct val="103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sr-Latn-RS" sz="1200" b="1" dirty="0">
                  <a:solidFill>
                    <a:srgbClr val="1D2870"/>
                  </a:solidFill>
                  <a:ea typeface="Arial" panose="020B0604020202020204" pitchFamily="34" charset="0"/>
                </a:rPr>
                <a:t>(</a:t>
              </a:r>
              <a:r>
                <a:rPr lang="en-US" sz="1200" b="1" dirty="0">
                  <a:solidFill>
                    <a:srgbClr val="1D2870"/>
                  </a:solidFill>
                  <a:ea typeface="Arial" panose="020B0604020202020204" pitchFamily="34" charset="0"/>
                </a:rPr>
                <a:t>R</a:t>
              </a:r>
              <a:r>
                <a:rPr lang="sr-Latn-RS" sz="1200" b="1" dirty="0">
                  <a:solidFill>
                    <a:srgbClr val="1D2870"/>
                  </a:solidFill>
                  <a:ea typeface="Arial" panose="020B0604020202020204" pitchFamily="34" charset="0"/>
                </a:rPr>
                <a:t>)</a:t>
              </a:r>
              <a:r>
                <a:rPr lang="en-US" sz="1200" b="1" dirty="0">
                  <a:solidFill>
                    <a:srgbClr val="1D2870"/>
                  </a:solidFill>
                  <a:ea typeface="Arial" panose="020B0604020202020204" pitchFamily="34" charset="0"/>
                </a:rPr>
                <a:t>EVOLU</a:t>
              </a:r>
              <a:r>
                <a:rPr lang="sr-Latn-RS" sz="1200" b="1" dirty="0">
                  <a:solidFill>
                    <a:srgbClr val="1D2870"/>
                  </a:solidFill>
                  <a:ea typeface="Arial" panose="020B0604020202020204" pitchFamily="34" charset="0"/>
                </a:rPr>
                <a:t>CIJA</a:t>
              </a:r>
              <a:r>
                <a:rPr lang="en-US" sz="1200" b="1" dirty="0">
                  <a:solidFill>
                    <a:srgbClr val="1D2870"/>
                  </a:solidFill>
                  <a:ea typeface="Arial" panose="020B0604020202020204" pitchFamily="34" charset="0"/>
                </a:rPr>
                <a:t> </a:t>
              </a:r>
              <a:r>
                <a:rPr lang="sr-Latn-RS" sz="1200" b="1" dirty="0">
                  <a:solidFill>
                    <a:srgbClr val="1D2870"/>
                  </a:solidFill>
                  <a:ea typeface="Arial" panose="020B0604020202020204" pitchFamily="34" charset="0"/>
                </a:rPr>
                <a:t>VEŠTINA</a:t>
              </a:r>
              <a:endParaRPr lang="en-US" sz="1100" dirty="0">
                <a:ea typeface="Arial" panose="020B0604020202020204" pitchFamily="34" charset="0"/>
              </a:endParaRPr>
            </a:p>
          </p:txBody>
        </p:sp>
        <p:sp>
          <p:nvSpPr>
            <p:cNvPr id="54" name="Text Box 1196">
              <a:extLst>
                <a:ext uri="{FF2B5EF4-FFF2-40B4-BE49-F238E27FC236}">
                  <a16:creationId xmlns:a16="http://schemas.microsoft.com/office/drawing/2014/main" xmlns="" id="{434A0EBC-78AB-49A2-8DB7-AE7027A1B0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0" y="3639"/>
              <a:ext cx="2760" cy="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1270" marR="1270" indent="-1905" algn="ctr">
                <a:lnSpc>
                  <a:spcPct val="103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sr-Latn-RS" sz="1200" b="1" spc="-15" dirty="0">
                  <a:solidFill>
                    <a:srgbClr val="1D2870"/>
                  </a:solidFill>
                  <a:ea typeface="Arial" panose="020B0604020202020204" pitchFamily="34" charset="0"/>
                </a:rPr>
                <a:t>(R)EVOLUCIJA STALNIH PROMENA</a:t>
              </a:r>
              <a:endParaRPr lang="en-US" sz="1100" dirty="0">
                <a:ea typeface="Arial" panose="020B0604020202020204" pitchFamily="34" charset="0"/>
              </a:endParaRPr>
            </a:p>
          </p:txBody>
        </p:sp>
        <p:sp>
          <p:nvSpPr>
            <p:cNvPr id="55" name="Text Box 1195">
              <a:extLst>
                <a:ext uri="{FF2B5EF4-FFF2-40B4-BE49-F238E27FC236}">
                  <a16:creationId xmlns:a16="http://schemas.microsoft.com/office/drawing/2014/main" xmlns="" id="{74F15CB2-9E32-4F46-8037-36C6C708CB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30" y="3680"/>
              <a:ext cx="3000" cy="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95885" marR="10160" indent="-96520" algn="ctr">
                <a:lnSpc>
                  <a:spcPct val="103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sr-Latn-RS" sz="1200" b="1" spc="-20" dirty="0">
                  <a:solidFill>
                    <a:srgbClr val="1D2870"/>
                  </a:solidFill>
                  <a:ea typeface="Arial" panose="020B0604020202020204" pitchFamily="34" charset="0"/>
                </a:rPr>
                <a:t>(R)EVOLUCIJA UBRZAVANJA SVEGA</a:t>
              </a:r>
              <a:endParaRPr lang="en-US" sz="1100" dirty="0">
                <a:ea typeface="Arial" panose="020B0604020202020204" pitchFamily="34" charset="0"/>
              </a:endParaRPr>
            </a:p>
          </p:txBody>
        </p:sp>
      </p:grpSp>
      <p:sp>
        <p:nvSpPr>
          <p:cNvPr id="56" name="Rectangle 55">
            <a:extLst>
              <a:ext uri="{FF2B5EF4-FFF2-40B4-BE49-F238E27FC236}">
                <a16:creationId xmlns:a16="http://schemas.microsoft.com/office/drawing/2014/main" xmlns="" id="{ADAA277C-A146-40E0-BC8A-33E36902286E}"/>
              </a:ext>
            </a:extLst>
          </p:cNvPr>
          <p:cNvSpPr/>
          <p:nvPr/>
        </p:nvSpPr>
        <p:spPr>
          <a:xfrm>
            <a:off x="284005" y="2450645"/>
            <a:ext cx="492283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charset="0"/>
              <a:buChar char="•"/>
              <a:tabLst>
                <a:tab pos="88900" algn="l"/>
              </a:tabLst>
              <a:defRPr/>
            </a:pP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Potiče</a:t>
            </a:r>
            <a:r>
              <a:rPr lang="sr-Cyrl-C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iz</a:t>
            </a:r>
            <a:r>
              <a:rPr lang="sr-Cyrl-C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 </a:t>
            </a:r>
            <a:r>
              <a:rPr lang="en-US" sz="2400" dirty="0" err="1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visokotehnološke</a:t>
            </a:r>
            <a:r>
              <a:rPr lang="sr-Cyrl-CS" sz="2400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 </a:t>
            </a:r>
            <a:r>
              <a:rPr lang="en-US" sz="2400" dirty="0" err="1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strategije</a:t>
            </a:r>
            <a:r>
              <a:rPr lang="sr-Cyrl-CS" sz="2400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 </a:t>
            </a:r>
            <a:r>
              <a:rPr lang="en-US" sz="2400" dirty="0" err="1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nemačke</a:t>
            </a:r>
            <a:r>
              <a:rPr lang="sr-Cyrl-CS" sz="2400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 </a:t>
            </a:r>
            <a:r>
              <a:rPr lang="en-US" sz="2400" dirty="0" err="1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vlade</a:t>
            </a:r>
            <a:r>
              <a:rPr lang="sr-Cyrl-CS" sz="2400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koja</a:t>
            </a:r>
            <a:r>
              <a:rPr lang="sr-Cyrl-C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je</a:t>
            </a:r>
            <a:r>
              <a:rPr lang="sr-Cyrl-C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promovisala</a:t>
            </a:r>
            <a:r>
              <a:rPr lang="sr-Cyrl-C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kompjuterizaciju</a:t>
            </a:r>
            <a:r>
              <a:rPr lang="sr-Cyrl-C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industrije</a:t>
            </a:r>
            <a:r>
              <a:rPr lang="sr-Cyrl-C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.</a:t>
            </a:r>
          </a:p>
          <a:p>
            <a:pPr marL="342900" indent="-342900">
              <a:buFont typeface="Arial" charset="0"/>
              <a:buChar char="•"/>
              <a:tabLst>
                <a:tab pos="88900" algn="l"/>
              </a:tabLst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U</a:t>
            </a:r>
            <a:r>
              <a:rPr lang="sr-Cyrl-C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 </a:t>
            </a:r>
            <a:r>
              <a:rPr lang="en-US" sz="2400" dirty="0" err="1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oktobru</a:t>
            </a:r>
            <a:r>
              <a:rPr lang="sr-Cyrl-CS" sz="2400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 2012.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radna</a:t>
            </a:r>
            <a:r>
              <a:rPr lang="sr-Cyrl-C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grupa</a:t>
            </a:r>
            <a:r>
              <a:rPr lang="sr-Cyrl-C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savezne</a:t>
            </a:r>
            <a:r>
              <a:rPr lang="sr-Cyrl-C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vlade</a:t>
            </a:r>
            <a:r>
              <a:rPr lang="sr-Cyrl-C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Nemačke</a:t>
            </a:r>
            <a:r>
              <a:rPr lang="sr-Cyrl-R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predstavila</a:t>
            </a:r>
            <a:r>
              <a:rPr lang="sr-Cyrl-C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 </a:t>
            </a:r>
            <a:r>
              <a:rPr lang="en-US" sz="2400" dirty="0" err="1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preporuke</a:t>
            </a:r>
            <a:r>
              <a:rPr lang="sr-Cyrl-CS" sz="2400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 </a:t>
            </a:r>
            <a:r>
              <a:rPr lang="en-US" sz="2400" dirty="0" err="1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za</a:t>
            </a:r>
            <a:r>
              <a:rPr lang="sr-Cyrl-CS" sz="2400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 </a:t>
            </a:r>
            <a:r>
              <a:rPr lang="en-US" sz="2400" dirty="0" err="1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uvo</a:t>
            </a:r>
            <a:r>
              <a:rPr lang="vi-VN" sz="2400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đ</a:t>
            </a:r>
            <a:r>
              <a:rPr lang="en-US" sz="2400" dirty="0" err="1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enje</a:t>
            </a:r>
            <a:r>
              <a:rPr lang="sr-Cyrl-CS" sz="2400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 </a:t>
            </a:r>
            <a:r>
              <a:rPr lang="en-US" sz="2400" dirty="0" err="1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Industrije</a:t>
            </a:r>
            <a:r>
              <a:rPr lang="sr-Cyrl-CS" sz="2400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 4.0.</a:t>
            </a:r>
          </a:p>
          <a:p>
            <a:pPr marL="342900" indent="-342900">
              <a:buFont typeface="Arial" charset="0"/>
              <a:buChar char="•"/>
              <a:tabLst>
                <a:tab pos="88900" algn="l"/>
              </a:tabLst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U</a:t>
            </a:r>
            <a:r>
              <a:rPr lang="sr-Cyrl-C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suštini</a:t>
            </a:r>
            <a:r>
              <a:rPr lang="sr-Cyrl-C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to</a:t>
            </a:r>
            <a:r>
              <a:rPr lang="sr-Cyrl-C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su</a:t>
            </a:r>
            <a:r>
              <a:rPr lang="sr-Cyrl-C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tzv</a:t>
            </a:r>
            <a:r>
              <a:rPr lang="sr-Cyrl-C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. “</a:t>
            </a:r>
            <a:r>
              <a:rPr lang="en-US" sz="2400" dirty="0" err="1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pametne</a:t>
            </a:r>
            <a:r>
              <a:rPr lang="sr-Cyrl-CS" sz="2400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 </a:t>
            </a:r>
            <a:r>
              <a:rPr lang="en-US" sz="2400" dirty="0" err="1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fabrike</a:t>
            </a:r>
            <a:r>
              <a:rPr lang="sr-Cyrl-C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”.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ahoma" pitchFamily="34" charset="0"/>
            </a:endParaRPr>
          </a:p>
        </p:txBody>
      </p:sp>
      <p:pic>
        <p:nvPicPr>
          <p:cNvPr id="57" name="Picture 2">
            <a:extLst>
              <a:ext uri="{FF2B5EF4-FFF2-40B4-BE49-F238E27FC236}">
                <a16:creationId xmlns:a16="http://schemas.microsoft.com/office/drawing/2014/main" xmlns="" id="{8D16B1F6-586A-4859-87C7-F9C891442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7798" y="821899"/>
            <a:ext cx="1647348" cy="1647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1361E393-912A-45C9-94EA-163F23A4EB85}"/>
              </a:ext>
            </a:extLst>
          </p:cNvPr>
          <p:cNvSpPr txBox="1"/>
          <p:nvPr/>
        </p:nvSpPr>
        <p:spPr>
          <a:xfrm>
            <a:off x="745786" y="6396335"/>
            <a:ext cx="5867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Industrija</a:t>
            </a:r>
            <a:r>
              <a:rPr lang="en-GB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4.0 </a:t>
            </a:r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GB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njena</a:t>
            </a:r>
            <a:r>
              <a:rPr lang="en-GB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primena</a:t>
            </a:r>
            <a:r>
              <a:rPr lang="en-GB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 </a:t>
            </a:r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rudarstvu</a:t>
            </a:r>
            <a:r>
              <a:rPr lang="en-GB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GB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r-Latn-RS" sz="1200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Prošlost – sadašnjost – budućnost</a:t>
            </a:r>
            <a:endParaRPr lang="sr-Latn-R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7666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2052</TotalTime>
  <Words>3833</Words>
  <Application>Microsoft Office PowerPoint</Application>
  <PresentationFormat>Widescreen</PresentationFormat>
  <Paragraphs>563</Paragraphs>
  <Slides>35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6" baseType="lpstr">
      <vt:lpstr>Arial</vt:lpstr>
      <vt:lpstr>Arial Narrow</vt:lpstr>
      <vt:lpstr>Calibri</vt:lpstr>
      <vt:lpstr>Calibri Light</vt:lpstr>
      <vt:lpstr>Corbel</vt:lpstr>
      <vt:lpstr>Symbol</vt:lpstr>
      <vt:lpstr>Tahoma</vt:lpstr>
      <vt:lpstr>Times New Roman</vt:lpstr>
      <vt:lpstr>Wingdings</vt:lpstr>
      <vt:lpstr>Wingdings 3</vt:lpstr>
      <vt:lpstr>Default Design</vt:lpstr>
      <vt:lpstr>Industrija 4.0 i njena primena u rudarstvu Prošlost – sadašnjost – budućnost</vt:lpstr>
      <vt:lpstr>Plan prezentacije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Podržavajuće tehnologije za I4.0</vt:lpstr>
      <vt:lpstr>Primenom predstavljene analogije, skoro sve elemente I4.0 koje se odnose na proizvodne sisteme je moguće primeniti i u rudarstvu!</vt:lpstr>
      <vt:lpstr>Industrija 4.0: Osnovni elementi (RFID, NFC, DPM, QR)</vt:lpstr>
      <vt:lpstr>Industrija 4.0: Kibernetsko-fizički sistem (CPS)</vt:lpstr>
      <vt:lpstr>Industrija 4.0: Internet stvari</vt:lpstr>
      <vt:lpstr>Industrija 4.0: Oblak</vt:lpstr>
      <vt:lpstr>Industrija 4.0: Big Data (Analytics)</vt:lpstr>
      <vt:lpstr>Industrija 4.0: Machine-to-Machine komunikacija (M2M)</vt:lpstr>
      <vt:lpstr>Industrija 4.0: Vođeni operater</vt:lpstr>
      <vt:lpstr>Industrija 4.0: Proširena stvarnost</vt:lpstr>
      <vt:lpstr>Industrija 4.0: Digitalni blizanac i digitalna senka</vt:lpstr>
      <vt:lpstr>Industrija 4.0: Pametno održavanje</vt:lpstr>
      <vt:lpstr>Industrija 4.0: Monitoring energetske efikasnosti</vt:lpstr>
      <vt:lpstr>Industrija 4.0: Horizontalna i vertikalna integracija</vt:lpstr>
      <vt:lpstr>Industrija 4.0: Umreženi RUDNIK budućnosti</vt:lpstr>
      <vt:lpstr>Internet X (svega)</vt:lpstr>
      <vt:lpstr>Veliki podaci: sirov materijal u rudniku</vt:lpstr>
      <vt:lpstr>PowerPoint Presentation</vt:lpstr>
      <vt:lpstr>Automatizacija 4.0 znači Saznanje ...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Twente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(size 40)</dc:title>
  <dc:creator>Majstorovic</dc:creator>
  <cp:lastModifiedBy>Majstorovic</cp:lastModifiedBy>
  <cp:revision>243</cp:revision>
  <cp:lastPrinted>2021-03-29T12:38:54Z</cp:lastPrinted>
  <dcterms:created xsi:type="dcterms:W3CDTF">2008-01-19T13:48:56Z</dcterms:created>
  <dcterms:modified xsi:type="dcterms:W3CDTF">2021-03-29T15:30:33Z</dcterms:modified>
</cp:coreProperties>
</file>