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300" r:id="rId3"/>
    <p:sldId id="301" r:id="rId4"/>
    <p:sldId id="257" r:id="rId5"/>
    <p:sldId id="258" r:id="rId6"/>
    <p:sldId id="272" r:id="rId7"/>
    <p:sldId id="271" r:id="rId8"/>
    <p:sldId id="267" r:id="rId9"/>
    <p:sldId id="273" r:id="rId10"/>
    <p:sldId id="260" r:id="rId11"/>
    <p:sldId id="261" r:id="rId12"/>
    <p:sldId id="266" r:id="rId13"/>
    <p:sldId id="276" r:id="rId14"/>
    <p:sldId id="281" r:id="rId15"/>
    <p:sldId id="288" r:id="rId16"/>
    <p:sldId id="284" r:id="rId17"/>
    <p:sldId id="285" r:id="rId18"/>
    <p:sldId id="286" r:id="rId19"/>
    <p:sldId id="287" r:id="rId20"/>
    <p:sldId id="289" r:id="rId21"/>
    <p:sldId id="290" r:id="rId22"/>
    <p:sldId id="291" r:id="rId23"/>
    <p:sldId id="292" r:id="rId24"/>
    <p:sldId id="293" r:id="rId25"/>
    <p:sldId id="297" r:id="rId26"/>
    <p:sldId id="298" r:id="rId27"/>
    <p:sldId id="282" r:id="rId28"/>
    <p:sldId id="299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3300"/>
    <a:srgbClr val="996600"/>
    <a:srgbClr val="CC00CC"/>
    <a:srgbClr val="CC99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66833-076A-425D-8DC0-D876C519CA78}" type="datetimeFigureOut">
              <a:rPr lang="en-US" smtClean="0"/>
              <a:t>3/27/2021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461FE-16A9-4966-B5EB-80AE53672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557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461FE-16A9-4966-B5EB-80AE536720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86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fld id="{88C3F945-F472-4BFF-837C-DF71909B788B}" type="slidenum">
              <a:rPr lang="en-US" smtClean="0"/>
              <a:pPr eaLnBrk="1" hangingPunct="1">
                <a:defRPr/>
              </a:pPr>
              <a:t>2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8385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cs typeface="Arial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877" indent="-285722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2888" indent="-228578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043" indent="-228578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199" indent="-228578" eaLnBrk="0" hangingPunct="0"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eaLnBrk="1" hangingPunct="1">
              <a:defRPr/>
            </a:pPr>
            <a:fld id="{B8C8E00C-1235-40DB-A943-3F3A666E4160}" type="slidenum">
              <a:rPr lang="en-US" smtClean="0"/>
              <a:pPr eaLnBrk="1" hangingPunct="1">
                <a:defRPr/>
              </a:pPr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1232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136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3875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107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85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E62A8-120F-4FF7-A096-3EFDD1307FA3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A96DD-54CC-4BDB-B95D-A98037D4AD0B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9E36-7A62-4A5A-9F7C-D1DAE12B846A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D9544-5A59-4321-91C3-6D4FA3855238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57913-EE26-40DC-AF50-168D4C3AEB50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DB02-11DC-4C68-941A-5FCD44543203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07138-DFDD-4950-830C-FCA897A50FC7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F050-C2A4-4CA6-BCA1-F7E1216EA503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67" y="6194500"/>
            <a:ext cx="12192000" cy="6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grpSp>
        <p:nvGrpSpPr>
          <p:cNvPr id="82" name="Shape 82"/>
          <p:cNvGrpSpPr/>
          <p:nvPr/>
        </p:nvGrpSpPr>
        <p:grpSpPr>
          <a:xfrm>
            <a:off x="5885400" y="6106600"/>
            <a:ext cx="421200" cy="131200"/>
            <a:chOff x="4414050" y="1436450"/>
            <a:chExt cx="315900" cy="98400"/>
          </a:xfrm>
        </p:grpSpPr>
        <p:cxnSp>
          <p:nvCxnSpPr>
            <p:cNvPr id="83" name="Shape 83"/>
            <p:cNvCxnSpPr/>
            <p:nvPr/>
          </p:nvCxnSpPr>
          <p:spPr>
            <a:xfrm>
              <a:off x="4414050" y="1485650"/>
              <a:ext cx="315900" cy="0"/>
            </a:xfrm>
            <a:prstGeom prst="straightConnector1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oval" w="lg" len="lg"/>
              <a:tailEnd type="oval" w="lg" len="lg"/>
            </a:ln>
          </p:spPr>
        </p:cxnSp>
        <p:sp>
          <p:nvSpPr>
            <p:cNvPr id="84" name="Shape 84"/>
            <p:cNvSpPr/>
            <p:nvPr/>
          </p:nvSpPr>
          <p:spPr>
            <a:xfrm>
              <a:off x="4522800" y="1436450"/>
              <a:ext cx="98400" cy="98400"/>
            </a:xfrm>
            <a:prstGeom prst="diamond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97039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268" y="44450"/>
            <a:ext cx="8868833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00151" y="1773238"/>
            <a:ext cx="523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35751" y="1773238"/>
            <a:ext cx="523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35751" y="4135438"/>
            <a:ext cx="5232400" cy="2209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x-none"/>
          </a:p>
        </p:txBody>
      </p:sp>
      <p:sp>
        <p:nvSpPr>
          <p:cNvPr id="6" name="Rectangle 103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7830D-1BA2-4830-BDCA-0ECC2D27D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54248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2BC7A-1777-4715-88FA-84080E7F5B01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06311-4081-4B4C-A26B-3C4FB35317F2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0711E-A2CD-4CDC-BE78-13F435C5A121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5FF99-BA75-4895-9B0C-8B9CA3746462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EF76B-4719-4BEF-8935-08926860F609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EF54-4FC9-436C-8F52-66318653997B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5A3EF-67DB-4480-8085-500D44EDA767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89AC-CF01-4911-A3ED-8C778BEFFCB7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C34B1-EC50-4275-AD2A-F28D435BCD1A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69" r:id="rId17"/>
    <p:sldLayoutId id="2147483670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hyperlink" Target="http://www.mefics.org/" TargetMode="External"/><Relationship Id="rId7" Type="http://schemas.openxmlformats.org/officeDocument/2006/relationships/image" Target="../media/image48.jpeg"/><Relationship Id="rId2" Type="http://schemas.openxmlformats.org/officeDocument/2006/relationships/hyperlink" Target="mailto:vidosav.majstorovic@sbb.rs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7334" y="1267713"/>
            <a:ext cx="8870319" cy="1646302"/>
          </a:xfrm>
        </p:spPr>
        <p:txBody>
          <a:bodyPr anchor="ctr"/>
          <a:lstStyle/>
          <a:p>
            <a:pPr algn="ctr"/>
            <a:r>
              <a:rPr lang="sr-Latn-RS" sz="3200" b="1" dirty="0">
                <a:solidFill>
                  <a:srgbClr val="0000FF"/>
                </a:solidFill>
                <a:latin typeface="Corbel" panose="020B0503020204020204" pitchFamily="34" charset="0"/>
              </a:rPr>
              <a:t>ТЕХНОЛОГИЈЕ ИНДУСТРИЈЕ 4.0 И ЊИХОВ</a:t>
            </a:r>
            <a:r>
              <a:rPr lang="sr-Cyrl-RS" sz="3200" b="1" dirty="0">
                <a:solidFill>
                  <a:srgbClr val="0000FF"/>
                </a:solidFill>
                <a:latin typeface="Corbel" panose="020B0503020204020204" pitchFamily="34" charset="0"/>
              </a:rPr>
              <a:t>А</a:t>
            </a:r>
            <a:r>
              <a:rPr lang="sr-Latn-RS" sz="3200" b="1" dirty="0">
                <a:solidFill>
                  <a:srgbClr val="0000FF"/>
                </a:solidFill>
                <a:latin typeface="Corbel" panose="020B0503020204020204" pitchFamily="34" charset="0"/>
              </a:rPr>
              <a:t> ПРИМЕНA У</a:t>
            </a:r>
            <a:r>
              <a:rPr lang="sr-Cyrl-RS" sz="3200" b="1" dirty="0">
                <a:solidFill>
                  <a:srgbClr val="0000FF"/>
                </a:solidFill>
                <a:latin typeface="Corbel" panose="020B0503020204020204" pitchFamily="34" charset="0"/>
              </a:rPr>
              <a:t> МЕДИЦИНИ И СТОМАТОЛОГИЈИ, КАО И</a:t>
            </a:r>
            <a:r>
              <a:rPr lang="sr-Latn-RS" sz="3200" b="1" dirty="0">
                <a:solidFill>
                  <a:srgbClr val="0000FF"/>
                </a:solidFill>
                <a:latin typeface="Corbel" panose="020B0503020204020204" pitchFamily="34" charset="0"/>
              </a:rPr>
              <a:t> БОРБИ ПРОТИВ ПАНДЕМИЈЕ COVID-19</a:t>
            </a:r>
            <a:endParaRPr lang="en-US" sz="3200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319" y="3344561"/>
            <a:ext cx="9152238" cy="2388973"/>
          </a:xfrm>
        </p:spPr>
        <p:txBody>
          <a:bodyPr lIns="0" tIns="0" rIns="0" bIns="0" anchor="ctr">
            <a:normAutofit/>
          </a:bodyPr>
          <a:lstStyle/>
          <a:p>
            <a:pPr algn="ctr">
              <a:spcBef>
                <a:spcPts val="0"/>
              </a:spcBef>
            </a:pPr>
            <a:endParaRPr lang="sr-Cyrl-RS" sz="2400" b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Проф</a:t>
            </a:r>
            <a:r>
              <a:rPr lang="sr-Cyrl-RS" sz="2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. др Видосав Д. МАЈСТОРОВИЋ, проф. др Радивоје МИТРОВИЋ, доц. др Жарко МИШКОВИЋ, </a:t>
            </a:r>
            <a:endParaRPr lang="sr-Cyrl-RS" sz="2400" b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Машински </a:t>
            </a:r>
            <a:r>
              <a:rPr lang="sr-Cyrl-RS" sz="2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факултет,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Београд;</a:t>
            </a: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sr-Cyrl-RS" sz="2400" b="1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Др </a:t>
            </a:r>
            <a:r>
              <a:rPr lang="sr-Cyrl-RS" sz="2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Немања В. МАЈСТОРОВИЋ, Ст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o</a:t>
            </a:r>
            <a:r>
              <a:rPr lang="sr-Cyrl-RS" sz="2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матолошки факултет, Београд.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8841" y="279918"/>
            <a:ext cx="682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29. </a:t>
            </a:r>
            <a:r>
              <a:rPr lang="sr-Cyrl-RS" b="1" dirty="0" smtClean="0">
                <a:solidFill>
                  <a:schemeClr val="accent4">
                    <a:lumMod val="50000"/>
                  </a:schemeClr>
                </a:solidFill>
              </a:rPr>
              <a:t>Панел ИНДУСТРИЈА 4.0 И ЊЕНА ПРИМЕНА</a:t>
            </a:r>
          </a:p>
          <a:p>
            <a:pPr algn="ctr"/>
            <a:r>
              <a:rPr lang="sr-Cyrl-RS" b="1" dirty="0" smtClean="0">
                <a:solidFill>
                  <a:schemeClr val="accent4">
                    <a:lumMod val="50000"/>
                  </a:schemeClr>
                </a:solidFill>
              </a:rPr>
              <a:t>Технички факултет, Бор, 5. април 2021. год.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5C569-BDD3-4210-A06B-F3B485E1F649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AutoShape 2" descr="Industry Voices—3 strategies for data analytics experts to prepare for  future challenges and opportunities | FierceHealthca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 descr="The Pandemic Drives New Era of Tech Collaboration | Intel Newsro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8" descr="The Pandemic Drives New Era of Tech Collaboration | Intel Newsroo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4" descr="The Pandemic Drives New Era of Tech Collaboration | Intel Newsroo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18" descr="Technology and the Pandemic: Fears within Hopes | Centre for Strategic and  Contemporary Research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653" y="108183"/>
            <a:ext cx="2594045" cy="1457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9912003-5C42-4401-8474-03F604A90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557" y="5308521"/>
            <a:ext cx="2528141" cy="1424932"/>
          </a:xfrm>
          <a:prstGeom prst="rect">
            <a:avLst/>
          </a:prstGeom>
        </p:spPr>
      </p:pic>
      <p:pic>
        <p:nvPicPr>
          <p:cNvPr id="1026" name="Picture 2" descr="dr Radivoje Mitrović, redovni profe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05" y="1612540"/>
            <a:ext cx="1984444" cy="184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 Žarko Mišković, Doc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4976" y="3530110"/>
            <a:ext cx="1445302" cy="1746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757" y="80403"/>
            <a:ext cx="1953416" cy="130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0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E027D-7130-4AF2-A820-156F9671C70A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3" y="170805"/>
            <a:ext cx="4829067" cy="516426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3" name="Right Brace 2"/>
          <p:cNvSpPr/>
          <p:nvPr/>
        </p:nvSpPr>
        <p:spPr>
          <a:xfrm>
            <a:off x="5107459" y="170805"/>
            <a:ext cx="155448" cy="2286000"/>
          </a:xfrm>
          <a:prstGeom prst="rightBrac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5119280" y="3323386"/>
            <a:ext cx="155448" cy="2011680"/>
          </a:xfrm>
          <a:prstGeom prst="rightBrace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096455" y="2661495"/>
            <a:ext cx="155448" cy="457200"/>
          </a:xfrm>
          <a:prstGeom prst="rightBrac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60066" y="748136"/>
            <a:ext cx="6211330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Физички медицински систем</a:t>
            </a:r>
          </a:p>
          <a:p>
            <a:pPr marL="285750" indent="-285750">
              <a:buFontTx/>
              <a:buChar char="-"/>
            </a:pPr>
            <a:r>
              <a:rPr lang="sr-Cyrl-RS" sz="1400" b="1" dirty="0" smtClean="0">
                <a:solidFill>
                  <a:srgbClr val="CC00CC"/>
                </a:solidFill>
                <a:latin typeface="Corbel" panose="020B0503020204020204" pitchFamily="34" charset="0"/>
              </a:rPr>
              <a:t>Људско тело (сензори + имплатати)</a:t>
            </a:r>
          </a:p>
          <a:p>
            <a:pPr marL="285750" indent="-285750">
              <a:buFontTx/>
              <a:buChar char="-"/>
            </a:pPr>
            <a:r>
              <a:rPr lang="sr-Cyrl-RS" sz="1400" b="1" dirty="0" smtClean="0">
                <a:solidFill>
                  <a:srgbClr val="CC00CC"/>
                </a:solidFill>
                <a:latin typeface="Corbel" panose="020B0503020204020204" pitchFamily="34" charset="0"/>
              </a:rPr>
              <a:t>Ближа околина (медицинска установа)</a:t>
            </a:r>
          </a:p>
          <a:p>
            <a:pPr marL="285750" indent="-285750">
              <a:buFontTx/>
              <a:buChar char="-"/>
            </a:pPr>
            <a:r>
              <a:rPr lang="sr-Cyrl-RS" sz="1400" b="1" dirty="0" smtClean="0">
                <a:solidFill>
                  <a:srgbClr val="CC00CC"/>
                </a:solidFill>
                <a:latin typeface="Corbel" panose="020B0503020204020204" pitchFamily="34" charset="0"/>
              </a:rPr>
              <a:t>Шира околина (национални систем медицинске заштите)</a:t>
            </a:r>
            <a:endParaRPr lang="en-US" sz="1400" b="1" dirty="0">
              <a:solidFill>
                <a:srgbClr val="CC00CC"/>
              </a:solidFill>
              <a:latin typeface="Corbel" panose="020B0503020204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2626" y="1784069"/>
            <a:ext cx="2836617" cy="17334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46235" y="2736206"/>
            <a:ext cx="3775696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Медицинско рачунарство у ’’облаку’’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3708" y="3852172"/>
            <a:ext cx="6211330" cy="9848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Виртуелни медицински систем</a:t>
            </a:r>
          </a:p>
          <a:p>
            <a:pPr marL="285750" indent="-285750">
              <a:buFontTx/>
              <a:buChar char="-"/>
            </a:pPr>
            <a:r>
              <a:rPr lang="sr-Cyrl-RS" sz="14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Људско тело + имплатати (дигитални модел)</a:t>
            </a:r>
          </a:p>
          <a:p>
            <a:pPr marL="285750" indent="-285750">
              <a:buFontTx/>
              <a:buChar char="-"/>
            </a:pPr>
            <a:r>
              <a:rPr lang="sr-Cyrl-RS" sz="14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Ближа околина (дигитална медицинска установа)</a:t>
            </a:r>
          </a:p>
          <a:p>
            <a:pPr marL="285750" indent="-285750">
              <a:buFontTx/>
              <a:buChar char="-"/>
            </a:pPr>
            <a:r>
              <a:rPr lang="sr-Cyrl-RS" sz="14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Шира околина (дигитални национални систем медицинске заштите)</a:t>
            </a:r>
            <a:endParaRPr lang="en-US" sz="14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94561" y="5478163"/>
            <a:ext cx="833669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Сајбер-физички медицински модел здравства 4.0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3707" y="170805"/>
            <a:ext cx="653644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800" i="1" dirty="0" smtClean="0">
                <a:latin typeface="Corbel" panose="020B0503020204020204" pitchFamily="34" charset="0"/>
              </a:rPr>
              <a:t>Source: Pang, Z., et al, Convergence of Automation Technology, Biomedical Engineering, and Health Informatics Toward the Healthcare 4.0, IEEE Reviews in Biomedical Engineering, Vol. 11, pp: 248-259, 2018</a:t>
            </a:r>
            <a:endParaRPr lang="sr-Latn-RS" sz="8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48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1667-3197-46EE-93CF-015948B1DDF9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365" y="101571"/>
            <a:ext cx="4863670" cy="472062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70042" y="5167619"/>
            <a:ext cx="8336692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Физички медицински модел здравства 4.0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5039" y="101571"/>
            <a:ext cx="672339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Ниво 1 – Сензорско праћење виталних параметара (повратна спрега сигнала)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</a:t>
            </a:r>
            <a:endParaRPr lang="sr-Cyrl-R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r>
              <a:rPr lang="sr-Cyrl-R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Ниво 2 – Оцена стања виталних функција ( повратна спрега података)</a:t>
            </a:r>
          </a:p>
          <a:p>
            <a:endParaRPr lang="sr-Cyrl-R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r>
              <a:rPr lang="sr-Cyrl-R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Ниво 3 – Управљање лечењем болести (повратна спрега одлука)</a:t>
            </a:r>
            <a:endPara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9706" y="5835842"/>
            <a:ext cx="9430663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800" i="1" dirty="0" smtClean="0">
                <a:latin typeface="Corbel" panose="020B0503020204020204" pitchFamily="34" charset="0"/>
              </a:rPr>
              <a:t>Source: Pang, Z., et al, Convergence of Automation Technology, Biomedical Engineering, and Health Informatics Toward the Healthcare 4.0, IEEE Reviews in Biomedical Engineering, Vol. 11, pp: 248-259, 2018</a:t>
            </a:r>
            <a:endParaRPr lang="sr-Latn-RS" sz="800" i="1" dirty="0">
              <a:latin typeface="Corbel" panose="020B0503020204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45038" y="2782979"/>
            <a:ext cx="6723393" cy="2039213"/>
          </a:xfrm>
          <a:prstGeom prst="rect">
            <a:avLst/>
          </a:prstGeom>
          <a:solidFill>
            <a:schemeClr val="bg2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Здравство 4.0</a:t>
            </a:r>
            <a:r>
              <a:rPr lang="sr-Latn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беспрекорно интегрише све паметне уређаје</a:t>
            </a:r>
            <a:r>
              <a:rPr lang="sr-Cyrl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пацијенту и здравственој установи, путем </a:t>
            </a:r>
            <a:r>
              <a:rPr lang="sr-Latn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интероперабилн</a:t>
            </a:r>
            <a:r>
              <a:rPr lang="sr-Cyrl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sr-Latn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комуникаци</a:t>
            </a:r>
            <a:r>
              <a:rPr lang="sr-Cyrl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оне </a:t>
            </a:r>
            <a:r>
              <a:rPr lang="sr-Latn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мреже, прикупља</a:t>
            </a:r>
            <a:r>
              <a:rPr lang="sr-Cyrl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јући </a:t>
            </a:r>
            <a:r>
              <a:rPr lang="sr-Latn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детаљне податке о </a:t>
            </a:r>
            <a:r>
              <a:rPr lang="sr-Cyrl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здрављу пацијента помоћу </a:t>
            </a:r>
            <a:r>
              <a:rPr lang="sr-Latn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паметн</a:t>
            </a:r>
            <a:r>
              <a:rPr lang="sr-Cyrl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 </a:t>
            </a:r>
            <a:r>
              <a:rPr lang="sr-Latn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сензор</a:t>
            </a:r>
            <a:r>
              <a:rPr lang="sr-Cyrl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Latn-RS" sz="16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1600" b="1" dirty="0">
              <a:solidFill>
                <a:srgbClr val="FF00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r-Cyrl-R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Истовремено </a:t>
            </a:r>
            <a:r>
              <a:rPr lang="sr-Latn-R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врши широку фузију података,</a:t>
            </a:r>
            <a:r>
              <a:rPr lang="sr-Cyrl-R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њихову</a:t>
            </a:r>
            <a:r>
              <a:rPr lang="sr-Latn-R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аналитику и доношење одлука</a:t>
            </a:r>
            <a:r>
              <a:rPr lang="sr-Cyrl-R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sr-Latn-R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затвара</a:t>
            </a:r>
            <a:r>
              <a:rPr lang="sr-Cyrl-R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јући</a:t>
            </a:r>
            <a:r>
              <a:rPr lang="sr-Latn-R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петљу интелигентним </a:t>
            </a:r>
            <a:r>
              <a:rPr lang="sr-Cyrl-R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управљањем </a:t>
            </a:r>
            <a:r>
              <a:rPr lang="sr-Latn-R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актуатора</a:t>
            </a:r>
            <a:r>
              <a:rPr lang="sr-Cyrl-RS" sz="16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или предлогом одлука за даље лечење пацијента. </a:t>
            </a:r>
            <a:endParaRPr lang="en-US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9E839-8CC5-4084-8917-422EA69C3064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80" y="82250"/>
            <a:ext cx="5467350" cy="545782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14693" y="5810530"/>
            <a:ext cx="87952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900" i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Source: Pushpan, S., Velusamy, B., Fuzzy-Based Dynamic Time Slot Allocation for Wireless Body Area Networks, </a:t>
            </a:r>
            <a:r>
              <a:rPr lang="sr-Latn-RS" sz="900" i="1" dirty="0" smtClean="0">
                <a:latin typeface="Corbel" panose="020B0503020204020204" pitchFamily="34" charset="0"/>
              </a:rPr>
              <a:t>Sensors 2019,19, 2112; doi:10.3390/s19092112. </a:t>
            </a:r>
            <a:endParaRPr lang="sr-Latn-RS" sz="900" b="0" i="1" dirty="0">
              <a:solidFill>
                <a:srgbClr val="000000"/>
              </a:solidFill>
              <a:effectLst/>
              <a:latin typeface="Corbel" panose="020B05030202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7633" y="82250"/>
            <a:ext cx="6096000" cy="3108543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sr-Latn-RS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Свак</a:t>
            </a:r>
            <a:r>
              <a:rPr lang="sr-Cyrl-RS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а клиника </a:t>
            </a:r>
            <a:r>
              <a:rPr lang="sr-Latn-RS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има одређени број пацијената и </a:t>
            </a:r>
            <a:r>
              <a:rPr lang="sr-Cyrl-RS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свој </a:t>
            </a:r>
            <a:r>
              <a:rPr lang="sr-Latn-RS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централн</a:t>
            </a:r>
            <a:r>
              <a:rPr lang="sr-Cyrl-RS" sz="1400" dirty="0" smtClean="0">
                <a:solidFill>
                  <a:srgbClr val="FF0000"/>
                </a:solidFill>
                <a:latin typeface="Corbel" panose="020B0503020204020204" pitchFamily="34" charset="0"/>
              </a:rPr>
              <a:t>и рачунар, који прикупља и анализира сигнале са сензора, класификујући их на: врло хитни, хитни и нормални, примењујући математичке моделе и граничне услове, доноси одлуку да ли ће их слати базној станици а ова централном надређеном рачунару.   </a:t>
            </a:r>
          </a:p>
          <a:p>
            <a:endParaRPr lang="sr-Cyrl-RS" sz="1400" dirty="0">
              <a:latin typeface="Corbel" panose="020B0503020204020204" pitchFamily="34" charset="0"/>
            </a:endParaRPr>
          </a:p>
          <a:p>
            <a:r>
              <a:rPr lang="sr-Latn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Систем за надзор здравља</a:t>
            </a:r>
            <a:r>
              <a:rPr lang="sr-Cyrl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, с</a:t>
            </a:r>
            <a:r>
              <a:rPr lang="sr-Latn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астоји </a:t>
            </a:r>
            <a:r>
              <a:rPr lang="sr-Cyrl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се већег броја </a:t>
            </a:r>
            <a:r>
              <a:rPr lang="sr-Latn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сензора</a:t>
            </a:r>
            <a:r>
              <a:rPr lang="sr-Cyrl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,</a:t>
            </a:r>
            <a:r>
              <a:rPr lang="sr-Latn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 који се носе на телу пацијента, као што су сензор електрокардиограма (ЕКГ), сензор </a:t>
            </a:r>
            <a:r>
              <a:rPr lang="sr-Cyrl-ME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електроенцефалограма</a:t>
            </a:r>
            <a:r>
              <a:rPr lang="sr-Latn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 (ЕЕГ), сензор температуре, сензор </a:t>
            </a:r>
            <a:r>
              <a:rPr lang="sr-Cyrl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крвног </a:t>
            </a:r>
            <a:r>
              <a:rPr lang="sr-Latn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притиска, сензор глукозе и регулатор </a:t>
            </a:r>
            <a:r>
              <a:rPr lang="sr-Cyrl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пацијента</a:t>
            </a:r>
            <a:r>
              <a:rPr lang="sr-Latn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. </a:t>
            </a:r>
          </a:p>
          <a:p>
            <a:endParaRPr lang="sr-Cyrl-RS" sz="1400" dirty="0" smtClean="0">
              <a:latin typeface="Corbel" panose="020B0503020204020204" pitchFamily="34" charset="0"/>
            </a:endParaRPr>
          </a:p>
          <a:p>
            <a:r>
              <a:rPr lang="sr-Latn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Ови сензорски уређаји прикупљају податке из тела и шаљу их </a:t>
            </a:r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регулатору</a:t>
            </a:r>
            <a:r>
              <a:rPr lang="sr-Latn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пацијента,</a:t>
            </a:r>
            <a:r>
              <a:rPr lang="sr-Latn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који је постављен на </a:t>
            </a:r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одговарајуће место</a:t>
            </a:r>
            <a:r>
              <a:rPr lang="sr-Latn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на телу</a:t>
            </a:r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, а он их шаље централном рачунару клинике</a:t>
            </a:r>
            <a:r>
              <a:rPr lang="sr-Latn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23005" y="4562217"/>
            <a:ext cx="617837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Болница / клиника 4.0 по моделу рачунарства у ’’облаку’’</a:t>
            </a:r>
            <a:r>
              <a:rPr lang="en-US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endParaRPr lang="en-US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5667634" y="4679092"/>
            <a:ext cx="177524" cy="13633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750C3-0527-499A-9519-1FD8CF5FD8D4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97" y="271848"/>
            <a:ext cx="5400350" cy="5287829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38896" y="5694098"/>
            <a:ext cx="11780109" cy="2462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sz="800" i="1" dirty="0" smtClean="0">
                <a:solidFill>
                  <a:srgbClr val="333333"/>
                </a:solidFill>
                <a:latin typeface="Corbel" panose="020B0503020204020204" pitchFamily="34" charset="0"/>
              </a:rPr>
              <a:t>Source</a:t>
            </a:r>
            <a:r>
              <a:rPr lang="sr-Cyrl-RS" sz="800" i="1" dirty="0" smtClean="0">
                <a:solidFill>
                  <a:srgbClr val="333333"/>
                </a:solidFill>
                <a:latin typeface="Corbel" panose="020B0503020204020204" pitchFamily="34" charset="0"/>
              </a:rPr>
              <a:t>: </a:t>
            </a:r>
            <a:r>
              <a:rPr lang="en-US" sz="800" i="1" dirty="0" smtClean="0">
                <a:solidFill>
                  <a:srgbClr val="333333"/>
                </a:solidFill>
                <a:latin typeface="Corbel" panose="020B0503020204020204" pitchFamily="34" charset="0"/>
              </a:rPr>
              <a:t>Y</a:t>
            </a:r>
            <a:r>
              <a:rPr lang="en-US" sz="800" i="1" dirty="0">
                <a:solidFill>
                  <a:srgbClr val="333333"/>
                </a:solidFill>
                <a:latin typeface="Corbel" panose="020B0503020204020204" pitchFamily="34" charset="0"/>
              </a:rPr>
              <a:t>. Cheng, M. Chen, F. Cheng, Y. Cheng, Y. Lin and C. Yang, "Developing a decision support system (DSS) for a dental manufacturing production line based on data mining," 2018 IEEE International Conference on Applied System Invention (ICASI), Chiba, Japan, 2018, pp. </a:t>
            </a:r>
            <a:r>
              <a:rPr lang="en-US" sz="800" i="1" dirty="0" smtClean="0">
                <a:solidFill>
                  <a:srgbClr val="333333"/>
                </a:solidFill>
                <a:latin typeface="Corbel" panose="020B0503020204020204" pitchFamily="34" charset="0"/>
              </a:rPr>
              <a:t>638-641</a:t>
            </a:r>
            <a:r>
              <a:rPr lang="sr-Cyrl-RS" sz="1000" i="1" dirty="0" smtClean="0">
                <a:solidFill>
                  <a:srgbClr val="333333"/>
                </a:solidFill>
                <a:latin typeface="Corbel" panose="020B0503020204020204" pitchFamily="34" charset="0"/>
              </a:rPr>
              <a:t>.</a:t>
            </a:r>
            <a:endParaRPr lang="en-US" sz="1000" i="1" dirty="0">
              <a:latin typeface="Corbel" panose="020B0503020204020204" pitchFamily="34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4975654" y="518983"/>
            <a:ext cx="180161" cy="1449859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/>
          <p:cNvSpPr/>
          <p:nvPr/>
        </p:nvSpPr>
        <p:spPr>
          <a:xfrm>
            <a:off x="4975654" y="2190832"/>
            <a:ext cx="180160" cy="1903373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5049794" y="4475810"/>
            <a:ext cx="106019" cy="985876"/>
          </a:xfrm>
          <a:prstGeom prst="righ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54595" y="1087395"/>
            <a:ext cx="292443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b="1" dirty="0" smtClean="0">
                <a:solidFill>
                  <a:srgbClr val="0000FF"/>
                </a:solidFill>
              </a:rPr>
              <a:t>’’cloud’’ </a:t>
            </a:r>
            <a:r>
              <a:rPr lang="sr-Cyrl-RS" b="1" dirty="0" smtClean="0">
                <a:solidFill>
                  <a:srgbClr val="0000FF"/>
                </a:solidFill>
              </a:rPr>
              <a:t>стоматологија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8640" y="2819352"/>
            <a:ext cx="29244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</a:rPr>
              <a:t>Физички + виртелни стоматолошки систем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8640" y="4645582"/>
            <a:ext cx="2924432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00B050"/>
                </a:solidFill>
              </a:rPr>
              <a:t>Физички + виртелни стоматолошки пацијент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6120" y="2500263"/>
            <a:ext cx="363288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КОНЦЕПТ СТОМАТОЛОГИЈЕ 4.0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251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A2487-9B70-4E95-AB13-7164A2B48C7D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7" y="123934"/>
            <a:ext cx="5885875" cy="482700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479625" y="5764025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Latn-RS" sz="800" i="1" dirty="0" smtClean="0">
                <a:latin typeface="Helvetica" panose="020B0604020202020204" pitchFamily="34" charset="0"/>
              </a:rPr>
              <a:t>Arora PC, Kaur J, Kaur J, Arora A. Teledentistry: An innovative tool for the underserved population. Digit Med 2019;5:6-12.</a:t>
            </a:r>
            <a:endParaRPr lang="sr-Latn-R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92447" y="5034317"/>
            <a:ext cx="5885875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0000FF"/>
                </a:solidFill>
              </a:rPr>
              <a:t>Теле – стоматологија као део концепта Стоматологије 4.0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44280" y="288324"/>
            <a:ext cx="4975655" cy="47705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0000FF"/>
                </a:solidFill>
              </a:rPr>
              <a:t>Предности теле-стоматологије:</a:t>
            </a:r>
          </a:p>
          <a:p>
            <a:endParaRPr lang="sr-Cyrl-RS" sz="1400" b="1" dirty="0" smtClean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1200" b="1" dirty="0" smtClean="0">
                <a:solidFill>
                  <a:srgbClr val="0000FF"/>
                </a:solidFill>
              </a:rPr>
              <a:t>Приступ </a:t>
            </a:r>
            <a:r>
              <a:rPr lang="ru-RU" sz="1200" b="1" dirty="0">
                <a:solidFill>
                  <a:srgbClr val="0000FF"/>
                </a:solidFill>
              </a:rPr>
              <a:t>нези за </a:t>
            </a:r>
            <a:r>
              <a:rPr lang="ru-RU" sz="1200" b="1" dirty="0" smtClean="0">
                <a:solidFill>
                  <a:srgbClr val="0000FF"/>
                </a:solidFill>
              </a:rPr>
              <a:t>целокупно становништво,</a:t>
            </a:r>
          </a:p>
          <a:p>
            <a:pPr marL="285750" indent="-285750">
              <a:buFontTx/>
              <a:buChar char="-"/>
            </a:pPr>
            <a:r>
              <a:rPr lang="sr-Cyrl-RS" sz="1200" b="1" dirty="0" smtClean="0">
                <a:solidFill>
                  <a:srgbClr val="0000FF"/>
                </a:solidFill>
              </a:rPr>
              <a:t>Ниски трошкови,</a:t>
            </a:r>
          </a:p>
          <a:p>
            <a:pPr marL="285750" indent="-285750">
              <a:buFontTx/>
              <a:buChar char="-"/>
            </a:pPr>
            <a:r>
              <a:rPr lang="sr-Cyrl-RS" sz="1200" b="1" dirty="0" smtClean="0">
                <a:solidFill>
                  <a:srgbClr val="0000FF"/>
                </a:solidFill>
              </a:rPr>
              <a:t>Рана дијагноза,</a:t>
            </a:r>
          </a:p>
          <a:p>
            <a:pPr marL="285750" indent="-285750">
              <a:buFontTx/>
              <a:buChar char="-"/>
            </a:pPr>
            <a:r>
              <a:rPr lang="sr-Cyrl-RS" sz="1200" b="1" dirty="0" smtClean="0">
                <a:solidFill>
                  <a:srgbClr val="0000FF"/>
                </a:solidFill>
              </a:rPr>
              <a:t>Кратко време интервенције,</a:t>
            </a:r>
          </a:p>
          <a:p>
            <a:pPr marL="285750" indent="-285750">
              <a:buFontTx/>
              <a:buChar char="-"/>
            </a:pPr>
            <a:r>
              <a:rPr lang="sr-Cyrl-RS" sz="1200" b="1" dirty="0" smtClean="0">
                <a:solidFill>
                  <a:srgbClr val="0000FF"/>
                </a:solidFill>
              </a:rPr>
              <a:t>е-рецепт,</a:t>
            </a:r>
          </a:p>
          <a:p>
            <a:pPr marL="285750" indent="-285750">
              <a:buFontTx/>
              <a:buChar char="-"/>
            </a:pPr>
            <a:r>
              <a:rPr lang="sr-Cyrl-RS" sz="1200" b="1" dirty="0">
                <a:solidFill>
                  <a:srgbClr val="0000FF"/>
                </a:solidFill>
              </a:rPr>
              <a:t>Побољшана </a:t>
            </a:r>
            <a:r>
              <a:rPr lang="sr-Cyrl-RS" sz="1200" b="1" dirty="0" smtClean="0">
                <a:solidFill>
                  <a:srgbClr val="0000FF"/>
                </a:solidFill>
              </a:rPr>
              <a:t>комуникација,</a:t>
            </a:r>
          </a:p>
          <a:p>
            <a:pPr marL="285750" indent="-285750">
              <a:buFontTx/>
              <a:buChar char="-"/>
            </a:pPr>
            <a:r>
              <a:rPr lang="sr-Cyrl-RS" sz="1200" b="1" dirty="0">
                <a:solidFill>
                  <a:srgbClr val="0000FF"/>
                </a:solidFill>
              </a:rPr>
              <a:t>Чување </a:t>
            </a:r>
            <a:r>
              <a:rPr lang="sr-Cyrl-RS" sz="1200" b="1" dirty="0" smtClean="0">
                <a:solidFill>
                  <a:srgbClr val="0000FF"/>
                </a:solidFill>
              </a:rPr>
              <a:t>података,</a:t>
            </a:r>
          </a:p>
          <a:p>
            <a:pPr marL="285750" indent="-285750">
              <a:buFontTx/>
              <a:buChar char="-"/>
            </a:pPr>
            <a:r>
              <a:rPr lang="ru-RU" sz="1200" b="1" dirty="0">
                <a:solidFill>
                  <a:srgbClr val="0000FF"/>
                </a:solidFill>
              </a:rPr>
              <a:t>Помоћ у обуци стоматолошког особља на удаљеном </a:t>
            </a:r>
            <a:r>
              <a:rPr lang="ru-RU" sz="1200" b="1" dirty="0" smtClean="0">
                <a:solidFill>
                  <a:srgbClr val="0000FF"/>
                </a:solidFill>
              </a:rPr>
              <a:t>месту.</a:t>
            </a:r>
            <a:r>
              <a:rPr lang="sr-Cyrl-RS" sz="1200" b="1" dirty="0" smtClean="0">
                <a:solidFill>
                  <a:srgbClr val="0000FF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sr-Cyrl-RS" sz="1200" b="1" dirty="0"/>
          </a:p>
          <a:p>
            <a:r>
              <a:rPr lang="sr-Cyrl-RS" sz="1200" b="1" dirty="0" smtClean="0">
                <a:solidFill>
                  <a:srgbClr val="C00000"/>
                </a:solidFill>
              </a:rPr>
              <a:t>Недостаци теле-стоматологије</a:t>
            </a:r>
          </a:p>
          <a:p>
            <a:endParaRPr lang="sr-Cyrl-RS" sz="1200" b="1" dirty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r-Cyrl-RS" sz="1200" b="1" dirty="0" smtClean="0">
                <a:solidFill>
                  <a:srgbClr val="C00000"/>
                </a:solidFill>
              </a:rPr>
              <a:t>Лечење </a:t>
            </a:r>
            <a:r>
              <a:rPr lang="sr-Cyrl-RS" sz="1200" b="1" dirty="0">
                <a:solidFill>
                  <a:srgbClr val="C00000"/>
                </a:solidFill>
              </a:rPr>
              <a:t>захтева посету </a:t>
            </a:r>
            <a:r>
              <a:rPr lang="sr-Cyrl-RS" sz="1200" b="1" dirty="0" smtClean="0">
                <a:solidFill>
                  <a:srgbClr val="C00000"/>
                </a:solidFill>
              </a:rPr>
              <a:t>клиници,</a:t>
            </a:r>
          </a:p>
          <a:p>
            <a:pPr marL="285750" indent="-285750">
              <a:buFontTx/>
              <a:buChar char="-"/>
            </a:pPr>
            <a:r>
              <a:rPr lang="sr-Cyrl-RS" sz="1200" b="1" dirty="0" smtClean="0">
                <a:solidFill>
                  <a:srgbClr val="C00000"/>
                </a:solidFill>
              </a:rPr>
              <a:t>Потребно време и осетљива техника,</a:t>
            </a:r>
          </a:p>
          <a:p>
            <a:pPr marL="285750" indent="-285750">
              <a:buFontTx/>
              <a:buChar char="-"/>
            </a:pPr>
            <a:r>
              <a:rPr lang="sr-Cyrl-RS" sz="1200" b="1" dirty="0" smtClean="0">
                <a:solidFill>
                  <a:srgbClr val="C00000"/>
                </a:solidFill>
              </a:rPr>
              <a:t>Почетне инвестиције,</a:t>
            </a:r>
          </a:p>
          <a:p>
            <a:pPr marL="285750" indent="-285750">
              <a:buFontTx/>
              <a:buChar char="-"/>
            </a:pPr>
            <a:r>
              <a:rPr lang="sr-Cyrl-RS" sz="1200" b="1" dirty="0" smtClean="0">
                <a:solidFill>
                  <a:srgbClr val="C00000"/>
                </a:solidFill>
              </a:rPr>
              <a:t>Виртуелни преглед,</a:t>
            </a:r>
          </a:p>
          <a:p>
            <a:pPr marL="285750" indent="-285750">
              <a:buFontTx/>
              <a:buChar char="-"/>
            </a:pPr>
            <a:r>
              <a:rPr lang="sr-Cyrl-ME" sz="1200" b="1" dirty="0">
                <a:solidFill>
                  <a:srgbClr val="C00000"/>
                </a:solidFill>
              </a:rPr>
              <a:t>Смањена </a:t>
            </a:r>
            <a:r>
              <a:rPr lang="sr-Cyrl-ME" sz="1200" b="1" dirty="0" smtClean="0">
                <a:solidFill>
                  <a:srgbClr val="C00000"/>
                </a:solidFill>
              </a:rPr>
              <a:t>тачност,</a:t>
            </a:r>
          </a:p>
          <a:p>
            <a:pPr marL="285750" indent="-285750">
              <a:buFontTx/>
              <a:buChar char="-"/>
            </a:pPr>
            <a:r>
              <a:rPr lang="sr-Cyrl-ME" sz="1200" b="1" dirty="0" smtClean="0">
                <a:solidFill>
                  <a:srgbClr val="C00000"/>
                </a:solidFill>
              </a:rPr>
              <a:t>Законски оквир,</a:t>
            </a:r>
          </a:p>
          <a:p>
            <a:pPr marL="285750" indent="-285750">
              <a:buFontTx/>
              <a:buChar char="-"/>
            </a:pPr>
            <a:r>
              <a:rPr lang="sr-Cyrl-ME" sz="1200" b="1" dirty="0" smtClean="0">
                <a:solidFill>
                  <a:srgbClr val="C00000"/>
                </a:solidFill>
              </a:rPr>
              <a:t>Језичка баријера.</a:t>
            </a:r>
          </a:p>
          <a:p>
            <a:pPr marL="285750" indent="-285750">
              <a:buFontTx/>
              <a:buChar char="-"/>
            </a:pPr>
            <a:endParaRPr lang="sr-Cyrl-ME" sz="1200" b="1" dirty="0">
              <a:solidFill>
                <a:srgbClr val="C00000"/>
              </a:solidFill>
            </a:endParaRPr>
          </a:p>
          <a:p>
            <a:r>
              <a:rPr lang="sr-Cyrl-ME" sz="1400" b="1" dirty="0">
                <a:solidFill>
                  <a:srgbClr val="7030A0"/>
                </a:solidFill>
              </a:rPr>
              <a:t>Примена</a:t>
            </a:r>
            <a:r>
              <a:rPr lang="sr-Cyrl-ME" sz="1200" b="1" dirty="0">
                <a:solidFill>
                  <a:srgbClr val="7030A0"/>
                </a:solidFill>
              </a:rPr>
              <a:t>: Ортодонција, Ендодонција, Дечија и превентивна стоматологија, Орална и максилофацијална хирургија, Протетика, Форензичка </a:t>
            </a:r>
            <a:r>
              <a:rPr lang="sr-Cyrl-ME" sz="1200" b="1" dirty="0" smtClean="0">
                <a:solidFill>
                  <a:srgbClr val="7030A0"/>
                </a:solidFill>
              </a:rPr>
              <a:t>стоматологија, </a:t>
            </a:r>
            <a:r>
              <a:rPr lang="ru-RU" sz="1200" b="1" dirty="0">
                <a:solidFill>
                  <a:srgbClr val="7030A0"/>
                </a:solidFill>
              </a:rPr>
              <a:t>Орална медицина, дијагноза и </a:t>
            </a:r>
            <a:r>
              <a:rPr lang="ru-RU" sz="1200" b="1" dirty="0" smtClean="0">
                <a:solidFill>
                  <a:srgbClr val="7030A0"/>
                </a:solidFill>
              </a:rPr>
              <a:t>радиологија.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07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0323-6723-4053-B5DA-FCFBC68EFF6E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76" y="1216797"/>
            <a:ext cx="7260826" cy="307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0276" y="3834644"/>
            <a:ext cx="5492135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r-Cyrl-RS" b="1" dirty="0" smtClean="0"/>
              <a:t>Пример апликације за стоматолошки рендген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88324" y="5736736"/>
            <a:ext cx="11813060" cy="2308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r-Latn-RS" sz="900" i="1" dirty="0" smtClean="0">
                <a:solidFill>
                  <a:srgbClr val="333333"/>
                </a:solidFill>
                <a:latin typeface="-apple-system"/>
              </a:rPr>
              <a:t>Source: Estai, M., Kanagasingam, Y., Mehdizadeh, M. et al. Teledentistry as a novel pathway to improve dental health in school children: a research protocol for a randomised controlled trial. BMC Oral Health 20,</a:t>
            </a:r>
            <a:r>
              <a:rPr lang="sr-Latn-RS" sz="900" b="1" i="1" dirty="0" smtClean="0">
                <a:solidFill>
                  <a:srgbClr val="333333"/>
                </a:solidFill>
                <a:latin typeface="-apple-system"/>
              </a:rPr>
              <a:t> </a:t>
            </a:r>
            <a:r>
              <a:rPr lang="sr-Latn-RS" sz="900" i="1" dirty="0" smtClean="0">
                <a:solidFill>
                  <a:srgbClr val="333333"/>
                </a:solidFill>
                <a:latin typeface="-apple-system"/>
              </a:rPr>
              <a:t>11 (2020).</a:t>
            </a:r>
            <a:endParaRPr lang="sr-Latn-RS" sz="9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415" y="131710"/>
            <a:ext cx="4532626" cy="26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1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4294967295"/>
          </p:nvPr>
        </p:nvSpPr>
        <p:spPr>
          <a:xfrm>
            <a:off x="327958" y="724930"/>
            <a:ext cx="10926617" cy="49097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sr-Latn-RS" sz="2800" dirty="0" smtClean="0">
                <a:solidFill>
                  <a:srgbClr val="6F2729"/>
                </a:solidFill>
                <a:latin typeface="Corbel" panose="020B0503020204020204" pitchFamily="34" charset="0"/>
              </a:rPr>
              <a:t>3D </a:t>
            </a:r>
            <a:r>
              <a:rPr lang="sr-Latn-RS" sz="2800" dirty="0">
                <a:solidFill>
                  <a:srgbClr val="6F2729"/>
                </a:solidFill>
                <a:latin typeface="Corbel" panose="020B0503020204020204" pitchFamily="34" charset="0"/>
              </a:rPr>
              <a:t>modeliranje i</a:t>
            </a:r>
            <a:r>
              <a:rPr lang="en-US" sz="2800" dirty="0">
                <a:solidFill>
                  <a:srgbClr val="6F2729"/>
                </a:solidFill>
                <a:latin typeface="Corbel" panose="020B0503020204020204" pitchFamily="34" charset="0"/>
              </a:rPr>
              <a:t>ma</a:t>
            </a:r>
            <a:r>
              <a:rPr lang="sr-Latn-RS" sz="2800" dirty="0">
                <a:solidFill>
                  <a:srgbClr val="6F2729"/>
                </a:solidFill>
                <a:latin typeface="Corbel" panose="020B0503020204020204" pitchFamily="34" charset="0"/>
              </a:rPr>
              <a:t> sve veću primenu u ortodonciji za: </a:t>
            </a:r>
            <a:endParaRPr lang="en-US" sz="2800" dirty="0">
              <a:solidFill>
                <a:srgbClr val="6F2729"/>
              </a:solidFill>
              <a:latin typeface="Corbel" panose="020B05030202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993366"/>
                </a:solidFill>
                <a:latin typeface="Corbel" panose="020B0503020204020204" pitchFamily="34" charset="0"/>
              </a:rPr>
              <a:t>CAD – 3D modeliranje zuba, vilica i ortodontskih aparata, </a:t>
            </a:r>
            <a:endParaRPr lang="en-US" sz="2000" b="1" dirty="0">
              <a:solidFill>
                <a:srgbClr val="993366"/>
              </a:solidFill>
              <a:latin typeface="Corbel" panose="020B05030202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993366"/>
                </a:solidFill>
                <a:latin typeface="Corbel" panose="020B0503020204020204" pitchFamily="34" charset="0"/>
              </a:rPr>
              <a:t>CAE – modeliranje i proračuni napona i deformacija zuba i vilica, </a:t>
            </a:r>
            <a:endParaRPr lang="en-US" sz="2000" b="1" dirty="0">
              <a:solidFill>
                <a:srgbClr val="993366"/>
              </a:solidFill>
              <a:latin typeface="Corbel" panose="020B05030202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993366"/>
                </a:solidFill>
                <a:latin typeface="Corbel" panose="020B0503020204020204" pitchFamily="34" charset="0"/>
              </a:rPr>
              <a:t>CAM – tehnološko projektovanje i proizvodnja bravica,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993366"/>
                </a:solidFill>
                <a:latin typeface="Corbel" panose="020B0503020204020204" pitchFamily="34" charset="0"/>
              </a:rPr>
              <a:t>RP – napredna tehnologija proizvodnje bravica, </a:t>
            </a:r>
            <a:endParaRPr lang="en-US" sz="2000" b="1" dirty="0">
              <a:solidFill>
                <a:srgbClr val="993366"/>
              </a:solidFill>
              <a:latin typeface="Corbel" panose="020B05030202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993366"/>
                </a:solidFill>
                <a:latin typeface="Corbel" panose="020B0503020204020204" pitchFamily="34" charset="0"/>
              </a:rPr>
              <a:t>CAQ - modeliranj</a:t>
            </a:r>
            <a:r>
              <a:rPr lang="en-GB" sz="2000" b="1" dirty="0">
                <a:solidFill>
                  <a:srgbClr val="993366"/>
                </a:solidFill>
                <a:latin typeface="Corbel" panose="020B0503020204020204" pitchFamily="34" charset="0"/>
              </a:rPr>
              <a:t>e</a:t>
            </a:r>
            <a:r>
              <a:rPr lang="sr-Latn-RS" sz="2000" b="1" dirty="0">
                <a:solidFill>
                  <a:srgbClr val="993366"/>
                </a:solidFill>
                <a:latin typeface="Corbel" panose="020B0503020204020204" pitchFamily="34" charset="0"/>
              </a:rPr>
              <a:t> i obezbeđenj</a:t>
            </a:r>
            <a:r>
              <a:rPr lang="en-GB" sz="2000" b="1" dirty="0">
                <a:solidFill>
                  <a:srgbClr val="993366"/>
                </a:solidFill>
                <a:latin typeface="Corbel" panose="020B0503020204020204" pitchFamily="34" charset="0"/>
              </a:rPr>
              <a:t>e</a:t>
            </a:r>
            <a:r>
              <a:rPr lang="sr-Latn-RS" sz="2000" b="1" dirty="0">
                <a:solidFill>
                  <a:srgbClr val="993366"/>
                </a:solidFill>
                <a:latin typeface="Corbel" panose="020B0503020204020204" pitchFamily="34" charset="0"/>
              </a:rPr>
              <a:t> kvaliteta  ortodontskih aparata, i </a:t>
            </a:r>
            <a:endParaRPr lang="en-US" sz="2000" b="1" dirty="0">
              <a:solidFill>
                <a:srgbClr val="993366"/>
              </a:solidFill>
              <a:latin typeface="Corbel" panose="020B05030202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993366"/>
                </a:solidFill>
                <a:latin typeface="Corbel" panose="020B0503020204020204" pitchFamily="34" charset="0"/>
              </a:rPr>
              <a:t>digitalna i ''cloud'' ortodoncija.</a:t>
            </a:r>
            <a:endParaRPr lang="en-US" sz="2000" b="1" dirty="0">
              <a:solidFill>
                <a:srgbClr val="993366"/>
              </a:solidFill>
              <a:latin typeface="Corbel" panose="020B0503020204020204" pitchFamily="34" charset="0"/>
            </a:endParaRPr>
          </a:p>
          <a:p>
            <a:r>
              <a:rPr lang="sr-Latn-RS" sz="2800" dirty="0">
                <a:solidFill>
                  <a:srgbClr val="C00000"/>
                </a:solidFill>
                <a:latin typeface="Corbel" panose="020B0503020204020204" pitchFamily="34" charset="0"/>
              </a:rPr>
              <a:t>Za navedene oblasti </a:t>
            </a:r>
            <a:r>
              <a:rPr lang="en-US" sz="2800" dirty="0">
                <a:solidFill>
                  <a:srgbClr val="C00000"/>
                </a:solidFill>
                <a:latin typeface="Corbel" panose="020B0503020204020204" pitchFamily="34" charset="0"/>
              </a:rPr>
              <a:t>se </a:t>
            </a:r>
            <a:r>
              <a:rPr lang="sr-Latn-RS" sz="2800" dirty="0">
                <a:solidFill>
                  <a:srgbClr val="C00000"/>
                </a:solidFill>
                <a:latin typeface="Corbel" panose="020B0503020204020204" pitchFamily="34" charset="0"/>
              </a:rPr>
              <a:t>koriste softveri</a:t>
            </a:r>
            <a:r>
              <a:rPr lang="en-US" sz="2800" dirty="0">
                <a:solidFill>
                  <a:srgbClr val="C00000"/>
                </a:solidFill>
                <a:latin typeface="Corbel" panose="020B0503020204020204" pitchFamily="34" charset="0"/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7030A0"/>
                </a:solidFill>
                <a:latin typeface="Corbel" panose="020B0503020204020204" pitchFamily="34" charset="0"/>
              </a:rPr>
              <a:t>problemski orijentisani CAD/CAM sistemi (OrthoCAD i drugi), </a:t>
            </a:r>
            <a:endParaRPr lang="en-US" sz="2000" b="1" dirty="0">
              <a:solidFill>
                <a:srgbClr val="7030A0"/>
              </a:solidFill>
              <a:latin typeface="Corbel" panose="020B0503020204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sr-Latn-RS" sz="2000" b="1" dirty="0">
                <a:solidFill>
                  <a:srgbClr val="7030A0"/>
                </a:solidFill>
                <a:latin typeface="Corbel" panose="020B0503020204020204" pitchFamily="34" charset="0"/>
              </a:rPr>
              <a:t>opšti CAD softveri za modeliranja (inženjerstvo, stomatologija, ... . </a:t>
            </a:r>
            <a:endParaRPr lang="sr-Latn-RS" sz="2000" b="1" i="1" dirty="0">
              <a:solidFill>
                <a:srgbClr val="6F2729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9243" y="12414"/>
            <a:ext cx="741405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sr-Latn-RS" sz="32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3D Modeliranje u ortodonciji</a:t>
            </a:r>
            <a:endParaRPr lang="sr-Latn-RS" sz="32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3664-1197-4F15-A59D-3DEA36C82F9C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77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F4E2D304-788E-4D28-88E1-AEC491995CDF}"/>
              </a:ext>
            </a:extLst>
          </p:cNvPr>
          <p:cNvSpPr txBox="1">
            <a:spLocks/>
          </p:cNvSpPr>
          <p:nvPr/>
        </p:nvSpPr>
        <p:spPr>
          <a:xfrm>
            <a:off x="1064381" y="1981200"/>
            <a:ext cx="10972800" cy="48768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Latn-RS" sz="2133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nos" panose="020B0604020202020204" charset="0"/>
                <a:cs typeface="Tinos" panose="020B0604020202020204" charset="0"/>
              </a:rPr>
              <a:t>Osnovni geometrijski entiteti </a:t>
            </a:r>
            <a:r>
              <a:rPr lang="sr-Latn-RS" sz="2133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nos" panose="020B0604020202020204" charset="0"/>
                <a:cs typeface="Tinos" panose="020B0604020202020204" charset="0"/>
              </a:rPr>
              <a:t>(OGE) </a:t>
            </a:r>
            <a:r>
              <a:rPr lang="sr-Latn-RS" sz="2133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nos" panose="020B0604020202020204" charset="0"/>
                <a:cs typeface="Tinos" panose="020B0604020202020204" charset="0"/>
              </a:rPr>
              <a:t>– </a:t>
            </a:r>
            <a:r>
              <a:rPr lang="sr-Latn-RS" sz="2133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nos" panose="020B0604020202020204" charset="0"/>
                <a:cs typeface="Tinos" panose="020B0604020202020204" charset="0"/>
              </a:rPr>
              <a:t>tačke, ..., duži. </a:t>
            </a:r>
          </a:p>
          <a:p>
            <a:endParaRPr lang="sr-Latn-RS" sz="1867" dirty="0">
              <a:latin typeface="+mn-lt"/>
              <a:ea typeface="Tinos" panose="020B0604020202020204" charset="0"/>
              <a:cs typeface="Tinos" panose="020B060402020202020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801F450-5099-4086-9AE7-A4D5E65247E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1" b="20181"/>
          <a:stretch/>
        </p:blipFill>
        <p:spPr bwMode="auto">
          <a:xfrm>
            <a:off x="1227667" y="2712819"/>
            <a:ext cx="4702615" cy="32985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9B6E19AF-C9CE-4FD0-AAD1-64A2A69DDF94}"/>
              </a:ext>
            </a:extLst>
          </p:cNvPr>
          <p:cNvSpPr/>
          <p:nvPr/>
        </p:nvSpPr>
        <p:spPr>
          <a:xfrm>
            <a:off x="6380249" y="2521473"/>
            <a:ext cx="4467147" cy="38261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nos" panose="020B0604020202020204" charset="0"/>
                <a:cs typeface="Tinos" panose="020B0604020202020204" charset="0"/>
              </a:rPr>
              <a:t>Merenje visine zuba – definisanje duži</a:t>
            </a:r>
            <a:r>
              <a:rPr lang="sr-Latn-RS" sz="2400" i="1" dirty="0">
                <a:solidFill>
                  <a:srgbClr val="FF0000"/>
                </a:solidFill>
                <a:ea typeface="Tinos" panose="020B0604020202020204" charset="0"/>
                <a:cs typeface="Tinos" panose="020B0604020202020204" charset="0"/>
              </a:rPr>
              <a:t>,</a:t>
            </a:r>
          </a:p>
          <a:p>
            <a:pPr algn="ctr"/>
            <a:r>
              <a:rPr lang="sr-Latn-RS" sz="2400" i="1" dirty="0">
                <a:solidFill>
                  <a:srgbClr val="FF0000"/>
                </a:solidFill>
                <a:ea typeface="Tinos" panose="020B0604020202020204" charset="0"/>
                <a:cs typeface="Tinos" panose="020B0604020202020204" charset="0"/>
              </a:rPr>
              <a:t> </a:t>
            </a:r>
          </a:p>
          <a:p>
            <a:r>
              <a:rPr lang="sr-Latn-RS" sz="2133" b="1" i="1" dirty="0">
                <a:solidFill>
                  <a:srgbClr val="0000FF"/>
                </a:solidFill>
                <a:ea typeface="Tinos" panose="020B0604020202020204" charset="0"/>
                <a:cs typeface="Tinos" panose="020B0604020202020204" charset="0"/>
              </a:rPr>
              <a:t>1 </a:t>
            </a:r>
            <a:r>
              <a:rPr lang="sr-Latn-RS" sz="2133" i="1" dirty="0">
                <a:solidFill>
                  <a:srgbClr val="FF0000"/>
                </a:solidFill>
                <a:ea typeface="Tinos" panose="020B0604020202020204" charset="0"/>
                <a:cs typeface="Tinos" panose="020B0604020202020204" charset="0"/>
              </a:rPr>
              <a:t>-visina kliničke krune zuba, </a:t>
            </a:r>
          </a:p>
          <a:p>
            <a:r>
              <a:rPr lang="sr-Latn-RS" sz="2133" b="1" i="1" dirty="0">
                <a:solidFill>
                  <a:srgbClr val="0000FF"/>
                </a:solidFill>
                <a:ea typeface="Tinos" panose="020B0604020202020204" charset="0"/>
                <a:cs typeface="Tinos" panose="020B0604020202020204" charset="0"/>
              </a:rPr>
              <a:t>2 </a:t>
            </a:r>
            <a:r>
              <a:rPr lang="sr-Latn-RS" sz="2133" i="1" dirty="0">
                <a:solidFill>
                  <a:srgbClr val="FF0000"/>
                </a:solidFill>
                <a:ea typeface="Tinos" panose="020B0604020202020204" charset="0"/>
                <a:cs typeface="Tinos" panose="020B0604020202020204" charset="0"/>
              </a:rPr>
              <a:t>-širina kliničke krune zuba, </a:t>
            </a:r>
          </a:p>
          <a:p>
            <a:r>
              <a:rPr lang="sr-Latn-RS" sz="2133" b="1" i="1" dirty="0">
                <a:solidFill>
                  <a:srgbClr val="0000FF"/>
                </a:solidFill>
                <a:ea typeface="Tinos" panose="020B0604020202020204" charset="0"/>
                <a:cs typeface="Tinos" panose="020B0604020202020204" charset="0"/>
              </a:rPr>
              <a:t>3 </a:t>
            </a:r>
            <a:r>
              <a:rPr lang="sr-Latn-RS" sz="2133" i="1" dirty="0">
                <a:solidFill>
                  <a:srgbClr val="FF0000"/>
                </a:solidFill>
                <a:ea typeface="Tinos" panose="020B0604020202020204" charset="0"/>
                <a:cs typeface="Tinos" panose="020B0604020202020204" charset="0"/>
              </a:rPr>
              <a:t>-nivo marginalne gingive, </a:t>
            </a:r>
          </a:p>
          <a:p>
            <a:r>
              <a:rPr lang="sr-Latn-RS" sz="2133" b="1" i="1" dirty="0">
                <a:solidFill>
                  <a:srgbClr val="0000FF"/>
                </a:solidFill>
                <a:ea typeface="Tinos" panose="020B0604020202020204" charset="0"/>
                <a:cs typeface="Tinos" panose="020B0604020202020204" charset="0"/>
              </a:rPr>
              <a:t>4 </a:t>
            </a:r>
            <a:r>
              <a:rPr lang="sr-Latn-RS" sz="2133" i="1" dirty="0">
                <a:solidFill>
                  <a:srgbClr val="FF0000"/>
                </a:solidFill>
                <a:ea typeface="Tinos" panose="020B0604020202020204" charset="0"/>
                <a:cs typeface="Tinos" panose="020B0604020202020204" charset="0"/>
              </a:rPr>
              <a:t>-najviše tačke na bukalnoj površini zuba, </a:t>
            </a:r>
          </a:p>
          <a:p>
            <a:r>
              <a:rPr lang="sr-Latn-RS" sz="2133" b="1" i="1" dirty="0">
                <a:solidFill>
                  <a:srgbClr val="0000FF"/>
                </a:solidFill>
                <a:ea typeface="Tinos" panose="020B0604020202020204" charset="0"/>
                <a:cs typeface="Tinos" panose="020B0604020202020204" charset="0"/>
              </a:rPr>
              <a:t>5 </a:t>
            </a:r>
            <a:r>
              <a:rPr lang="sr-Latn-RS" sz="2133" i="1" dirty="0">
                <a:solidFill>
                  <a:srgbClr val="FF0000"/>
                </a:solidFill>
                <a:ea typeface="Tinos" panose="020B0604020202020204" charset="0"/>
                <a:cs typeface="Tinos" panose="020B0604020202020204" charset="0"/>
              </a:rPr>
              <a:t>-distalna kontaktna tačka zuba, </a:t>
            </a:r>
          </a:p>
          <a:p>
            <a:r>
              <a:rPr lang="sr-Latn-RS" sz="2133" b="1" i="1" dirty="0">
                <a:solidFill>
                  <a:srgbClr val="0000FF"/>
                </a:solidFill>
                <a:ea typeface="Tinos" panose="020B0604020202020204" charset="0"/>
                <a:cs typeface="Tinos" panose="020B0604020202020204" charset="0"/>
              </a:rPr>
              <a:t>6 </a:t>
            </a:r>
            <a:r>
              <a:rPr lang="sr-Latn-RS" sz="2133" i="1" dirty="0">
                <a:solidFill>
                  <a:srgbClr val="FF0000"/>
                </a:solidFill>
                <a:ea typeface="Tinos" panose="020B0604020202020204" charset="0"/>
                <a:cs typeface="Tinos" panose="020B0604020202020204" charset="0"/>
              </a:rPr>
              <a:t>-mezijalna kontaktna tačka zuba.</a:t>
            </a:r>
            <a:endParaRPr lang="sr-Latn-RS" sz="2133" dirty="0">
              <a:solidFill>
                <a:srgbClr val="FF0000"/>
              </a:solidFill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15" name="Shape 99">
            <a:extLst>
              <a:ext uri="{FF2B5EF4-FFF2-40B4-BE49-F238E27FC236}">
                <a16:creationId xmlns="" xmlns:a16="http://schemas.microsoft.com/office/drawing/2014/main" id="{47958ACB-CFC5-4792-90E8-6C2AC9037C00}"/>
              </a:ext>
            </a:extLst>
          </p:cNvPr>
          <p:cNvSpPr txBox="1">
            <a:spLocks/>
          </p:cNvSpPr>
          <p:nvPr/>
        </p:nvSpPr>
        <p:spPr>
          <a:xfrm>
            <a:off x="-271847" y="325967"/>
            <a:ext cx="11839472" cy="80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sr-Latn-RS" sz="3733" dirty="0"/>
              <a:t>REZULTATI – Definisanje referentnih geometrijskih entiteta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C640-CE14-4E58-BE82-635ADAF65CB8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67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7A85BF81-8C34-4A30-AF16-D88EED453A00}"/>
              </a:ext>
            </a:extLst>
          </p:cNvPr>
          <p:cNvSpPr/>
          <p:nvPr/>
        </p:nvSpPr>
        <p:spPr>
          <a:xfrm>
            <a:off x="145142" y="140608"/>
            <a:ext cx="11882364" cy="6576784"/>
          </a:xfrm>
          <a:prstGeom prst="round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61300FE5-31FA-4402-B024-E79C9F1AE376}"/>
              </a:ext>
            </a:extLst>
          </p:cNvPr>
          <p:cNvSpPr txBox="1">
            <a:spLocks/>
          </p:cNvSpPr>
          <p:nvPr/>
        </p:nvSpPr>
        <p:spPr>
          <a:xfrm>
            <a:off x="66932" y="1206010"/>
            <a:ext cx="11390993" cy="50495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Latn-RS" sz="2133" b="1" i="1" u="sng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nos" panose="020B0604020202020204" charset="0"/>
                <a:cs typeface="Tinos" panose="020B0604020202020204" charset="0"/>
              </a:rPr>
              <a:t>Izvedeni geometrijski entiteti </a:t>
            </a:r>
            <a:r>
              <a:rPr lang="sr-Latn-RS" sz="2133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nos" panose="020B0604020202020204" charset="0"/>
                <a:cs typeface="Tinos" panose="020B0604020202020204" charset="0"/>
              </a:rPr>
              <a:t>(IGE) </a:t>
            </a:r>
            <a:r>
              <a:rPr lang="sr-Latn-RS" sz="2133" b="1" i="1" u="sng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nos" panose="020B0604020202020204" charset="0"/>
                <a:cs typeface="Tinos" panose="020B0604020202020204" charset="0"/>
              </a:rPr>
              <a:t>– </a:t>
            </a:r>
            <a:r>
              <a:rPr lang="sr-Latn-RS" sz="2133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nos" panose="020B0604020202020204" charset="0"/>
                <a:cs typeface="Tinos" panose="020B0604020202020204" charset="0"/>
              </a:rPr>
              <a:t>dva koordinatna sistema (vilice / zuba</a:t>
            </a:r>
            <a:r>
              <a:rPr lang="sr-Latn-RS" sz="2133" b="1" i="1" u="sng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nos" panose="020B0604020202020204" charset="0"/>
                <a:cs typeface="Tinos" panose="020B0604020202020204" charset="0"/>
              </a:rPr>
              <a:t>)</a:t>
            </a:r>
          </a:p>
          <a:p>
            <a:endParaRPr lang="sr-Latn-RS" sz="1867" dirty="0">
              <a:solidFill>
                <a:srgbClr val="9E7C59"/>
              </a:solidFill>
              <a:latin typeface="+mn-lt"/>
              <a:ea typeface="Tinos" panose="020B0604020202020204" charset="0"/>
              <a:cs typeface="Tinos" panose="020B060402020202020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B2C4736-32AA-4F31-A37E-C9041B22948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4972" r="4489" b="10497"/>
          <a:stretch/>
        </p:blipFill>
        <p:spPr bwMode="auto">
          <a:xfrm>
            <a:off x="575656" y="1736706"/>
            <a:ext cx="2865120" cy="19786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D754ABE-5E8F-442D-82AF-91AB1DDFE380}"/>
              </a:ext>
            </a:extLst>
          </p:cNvPr>
          <p:cNvSpPr/>
          <p:nvPr/>
        </p:nvSpPr>
        <p:spPr>
          <a:xfrm>
            <a:off x="24563" y="3778151"/>
            <a:ext cx="384672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sz="1400" b="1" i="1" dirty="0">
                <a:solidFill>
                  <a:srgbClr val="FF0000"/>
                </a:solidFill>
                <a:ea typeface="Tinos" panose="020B0604020202020204" charset="0"/>
                <a:cs typeface="Tinos" panose="020B0604020202020204" charset="0"/>
              </a:rPr>
              <a:t>Globalni ortodontski koordinatni sistem </a:t>
            </a:r>
            <a:r>
              <a:rPr lang="sr-Latn-RS" sz="1400" b="1" i="1" dirty="0">
                <a:solidFill>
                  <a:srgbClr val="333300"/>
                </a:solidFill>
                <a:ea typeface="Tinos" panose="020B0604020202020204" charset="0"/>
                <a:cs typeface="Tinos" panose="020B0604020202020204" charset="0"/>
              </a:rPr>
              <a:t>pogled u 3 ortodotske ravni (x-y, x-z i y-z)</a:t>
            </a:r>
            <a:endParaRPr lang="sr-Latn-RS" sz="1400" b="1" dirty="0">
              <a:solidFill>
                <a:srgbClr val="333300"/>
              </a:solidFill>
              <a:ea typeface="Tinos" panose="020B0604020202020204" charset="0"/>
              <a:cs typeface="Tinos" panose="020B060402020202020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16F1185-31B0-4DA1-82F7-2CF0F53B02F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3" t="2646" r="3572" b="8729"/>
          <a:stretch/>
        </p:blipFill>
        <p:spPr bwMode="auto">
          <a:xfrm>
            <a:off x="771448" y="4415452"/>
            <a:ext cx="2850493" cy="2182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F5E12549-28A3-42D6-BD45-C84F2C9B74D5}"/>
              </a:ext>
            </a:extLst>
          </p:cNvPr>
          <p:cNvSpPr/>
          <p:nvPr/>
        </p:nvSpPr>
        <p:spPr>
          <a:xfrm>
            <a:off x="3664310" y="5365146"/>
            <a:ext cx="2434181" cy="5438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sz="1467" b="1" i="1" dirty="0">
                <a:solidFill>
                  <a:srgbClr val="FF0000"/>
                </a:solidFill>
                <a:ea typeface="Tinos" panose="020B0604020202020204" charset="0"/>
                <a:cs typeface="Tinos" panose="020B0604020202020204" charset="0"/>
              </a:rPr>
              <a:t>GOKS</a:t>
            </a:r>
            <a:r>
              <a:rPr lang="sr-Latn-RS" sz="1467" b="1" i="1" dirty="0">
                <a:solidFill>
                  <a:srgbClr val="333300"/>
                </a:solidFill>
                <a:ea typeface="Tinos" panose="020B0604020202020204" charset="0"/>
                <a:cs typeface="Tinos" panose="020B0604020202020204" charset="0"/>
              </a:rPr>
              <a:t>, pogled 2 (ravan x-y) okluzalna perspektiva</a:t>
            </a:r>
            <a:endParaRPr lang="sr-Latn-RS" sz="1467" b="1" dirty="0">
              <a:solidFill>
                <a:srgbClr val="333300"/>
              </a:solidFill>
              <a:ea typeface="Tinos" panose="020B0604020202020204" charset="0"/>
              <a:cs typeface="Tinos" panose="020B060402020202020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1829F495-E3AE-43BA-9A0C-AB9DBD6D8EA1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t="10313" r="8010" b="14181"/>
          <a:stretch/>
        </p:blipFill>
        <p:spPr bwMode="auto">
          <a:xfrm>
            <a:off x="3871291" y="1736706"/>
            <a:ext cx="2850493" cy="26468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2CB48AD-1C3F-4BB6-98E6-862A247DE852}"/>
              </a:ext>
            </a:extLst>
          </p:cNvPr>
          <p:cNvSpPr/>
          <p:nvPr/>
        </p:nvSpPr>
        <p:spPr>
          <a:xfrm>
            <a:off x="3871291" y="4398045"/>
            <a:ext cx="3048000" cy="5438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sz="1467" b="1" i="1" dirty="0">
                <a:solidFill>
                  <a:srgbClr val="FF0000"/>
                </a:solidFill>
                <a:ea typeface="Tinos" panose="020B0604020202020204" charset="0"/>
                <a:cs typeface="Tinos" panose="020B0604020202020204" charset="0"/>
              </a:rPr>
              <a:t>GOKS</a:t>
            </a:r>
            <a:r>
              <a:rPr lang="de-DE" sz="1467" b="1" i="1" dirty="0">
                <a:solidFill>
                  <a:srgbClr val="333300"/>
                </a:solidFill>
                <a:ea typeface="Tinos" panose="020B0604020202020204" charset="0"/>
                <a:cs typeface="Tinos" panose="020B0604020202020204" charset="0"/>
              </a:rPr>
              <a:t>, pogled 3 (ravan x-z) frontalna perspektiva</a:t>
            </a:r>
            <a:endParaRPr lang="en-US" sz="1467" b="1" dirty="0">
              <a:solidFill>
                <a:srgbClr val="333300"/>
              </a:solidFill>
              <a:ea typeface="Tinos" panose="020B0604020202020204" charset="0"/>
              <a:cs typeface="Tinos" panose="020B060402020202020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FEC73204-DC1E-49E8-9739-44C8557899F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4" b="15152"/>
          <a:stretch/>
        </p:blipFill>
        <p:spPr bwMode="auto">
          <a:xfrm>
            <a:off x="6895465" y="1736705"/>
            <a:ext cx="3119967" cy="1679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878CCEA-3B79-4F77-A11B-43F5BB4829AF}"/>
              </a:ext>
            </a:extLst>
          </p:cNvPr>
          <p:cNvSpPr/>
          <p:nvPr/>
        </p:nvSpPr>
        <p:spPr>
          <a:xfrm>
            <a:off x="9885397" y="2176490"/>
            <a:ext cx="2239673" cy="5438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sz="1467" b="1" i="1" dirty="0">
                <a:solidFill>
                  <a:srgbClr val="FF0000"/>
                </a:solidFill>
                <a:ea typeface="Tinos" panose="020B0604020202020204" charset="0"/>
                <a:cs typeface="Tinos" panose="020B0604020202020204" charset="0"/>
              </a:rPr>
              <a:t>GOKS</a:t>
            </a:r>
            <a:r>
              <a:rPr lang="sr-Latn-RS" sz="1467" b="1" i="1" dirty="0">
                <a:solidFill>
                  <a:srgbClr val="333300"/>
                </a:solidFill>
                <a:ea typeface="Tinos" panose="020B0604020202020204" charset="0"/>
                <a:cs typeface="Tinos" panose="020B0604020202020204" charset="0"/>
              </a:rPr>
              <a:t>, pogled 4 (ravan y-z) bočna perspektiva</a:t>
            </a:r>
            <a:endParaRPr lang="sr-Latn-RS" sz="1467" b="1" dirty="0">
              <a:solidFill>
                <a:srgbClr val="333300"/>
              </a:solidFill>
              <a:ea typeface="Tinos" panose="020B0604020202020204" charset="0"/>
              <a:cs typeface="Tinos" panose="020B060402020202020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01E18821-8560-429F-9007-EBD0D52E36C9}"/>
              </a:ext>
            </a:extLst>
          </p:cNvPr>
          <p:cNvPicPr/>
          <p:nvPr/>
        </p:nvPicPr>
        <p:blipFill>
          <a:blip r:embed="rId7"/>
          <a:srcRect l="18486" t="2215" r="12737" b="3797"/>
          <a:stretch>
            <a:fillRect/>
          </a:stretch>
        </p:blipFill>
        <p:spPr bwMode="auto">
          <a:xfrm>
            <a:off x="8026700" y="3629331"/>
            <a:ext cx="3532227" cy="208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04BA764A-B7E7-46E9-8265-A5ACFE0067A4}"/>
              </a:ext>
            </a:extLst>
          </p:cNvPr>
          <p:cNvSpPr/>
          <p:nvPr/>
        </p:nvSpPr>
        <p:spPr>
          <a:xfrm>
            <a:off x="7920722" y="5672651"/>
            <a:ext cx="3860823" cy="995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sz="1467" b="1" i="1" dirty="0">
                <a:solidFill>
                  <a:srgbClr val="333300"/>
                </a:solidFill>
                <a:ea typeface="Tinos" panose="020B0604020202020204" charset="0"/>
                <a:cs typeface="Tinos" panose="020B0604020202020204" charset="0"/>
              </a:rPr>
              <a:t>3D model zubnog niza gornje vilice sa </a:t>
            </a:r>
            <a:r>
              <a:rPr lang="sr-Latn-RS" sz="1467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nos" panose="020B0604020202020204" charset="0"/>
                <a:cs typeface="Tinos" panose="020B0604020202020204" charset="0"/>
              </a:rPr>
              <a:t>globalnim ortodontskim koordinatnim sistemom </a:t>
            </a:r>
            <a:r>
              <a:rPr lang="sr-Latn-RS" sz="1467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nos" panose="020B0604020202020204" charset="0"/>
                <a:cs typeface="Tinos" panose="020B0604020202020204" charset="0"/>
              </a:rPr>
              <a:t>(</a:t>
            </a:r>
            <a:r>
              <a:rPr lang="sr-Latn-RS" sz="1467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nos" panose="020B0604020202020204" charset="0"/>
                <a:cs typeface="Tinos" panose="020B0604020202020204" charset="0"/>
              </a:rPr>
              <a:t>GOKSg</a:t>
            </a:r>
            <a:r>
              <a:rPr lang="sr-Latn-RS" sz="1467" b="1" i="1" dirty="0">
                <a:solidFill>
                  <a:srgbClr val="333300"/>
                </a:solidFill>
                <a:ea typeface="Tinos" panose="020B0604020202020204" charset="0"/>
                <a:cs typeface="Tinos" panose="020B0604020202020204" charset="0"/>
              </a:rPr>
              <a:t>) i</a:t>
            </a:r>
            <a:r>
              <a:rPr lang="sr-Latn-RS" sz="1467" b="1" i="1" dirty="0">
                <a:solidFill>
                  <a:srgbClr val="C00000"/>
                </a:solidFill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sr-Latn-RS" sz="14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nos" panose="020B0604020202020204" charset="0"/>
                <a:cs typeface="Tinos" panose="020B0604020202020204" charset="0"/>
              </a:rPr>
              <a:t>lokalnim</a:t>
            </a:r>
            <a:r>
              <a:rPr lang="en-GB" sz="14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nos" panose="020B0604020202020204" charset="0"/>
                <a:cs typeface="Tinos" panose="020B0604020202020204" charset="0"/>
              </a:rPr>
              <a:t> </a:t>
            </a:r>
            <a:r>
              <a:rPr lang="en-GB" sz="1467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nos" panose="020B0604020202020204" charset="0"/>
                <a:cs typeface="Tinos" panose="020B0604020202020204" charset="0"/>
              </a:rPr>
              <a:t>ortodotskim</a:t>
            </a:r>
            <a:r>
              <a:rPr lang="sr-Latn-RS" sz="1467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nos" panose="020B0604020202020204" charset="0"/>
                <a:cs typeface="Tinos" panose="020B0604020202020204" charset="0"/>
              </a:rPr>
              <a:t> koorditanim sistemom </a:t>
            </a:r>
            <a:r>
              <a:rPr lang="sr-Latn-RS" sz="1467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nos" panose="020B0604020202020204" charset="0"/>
                <a:cs typeface="Tinos" panose="020B0604020202020204" charset="0"/>
              </a:rPr>
              <a:t>(</a:t>
            </a:r>
            <a:r>
              <a:rPr lang="sr-Latn-RS" sz="1467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nos" panose="020B0604020202020204" charset="0"/>
                <a:cs typeface="Tinos" panose="020B0604020202020204" charset="0"/>
              </a:rPr>
              <a:t>LOKS</a:t>
            </a:r>
            <a:r>
              <a:rPr lang="sr-Latn-RS" sz="1467" b="1" i="1" baseline="-25000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nos" panose="020B0604020202020204" charset="0"/>
                <a:cs typeface="Tinos" panose="020B0604020202020204" charset="0"/>
              </a:rPr>
              <a:t>g5d</a:t>
            </a:r>
            <a:r>
              <a:rPr lang="sr-Latn-RS" sz="1467" b="1" i="1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nos" panose="020B0604020202020204" charset="0"/>
                <a:cs typeface="Tinos" panose="020B0604020202020204" charset="0"/>
              </a:rPr>
              <a:t>)</a:t>
            </a:r>
            <a:endParaRPr lang="sr-Latn-RS" sz="1467" b="1" dirty="0">
              <a:solidFill>
                <a:srgbClr val="33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nos" panose="020B0604020202020204" charset="0"/>
              <a:cs typeface="Tinos" panose="020B0604020202020204" charset="0"/>
            </a:endParaRPr>
          </a:p>
        </p:txBody>
      </p:sp>
      <p:sp>
        <p:nvSpPr>
          <p:cNvPr id="23" name="Shape 99">
            <a:extLst>
              <a:ext uri="{FF2B5EF4-FFF2-40B4-BE49-F238E27FC236}">
                <a16:creationId xmlns="" xmlns:a16="http://schemas.microsoft.com/office/drawing/2014/main" id="{E63B3F38-D1BC-4D5D-BFAE-5903746274C0}"/>
              </a:ext>
            </a:extLst>
          </p:cNvPr>
          <p:cNvSpPr txBox="1">
            <a:spLocks/>
          </p:cNvSpPr>
          <p:nvPr/>
        </p:nvSpPr>
        <p:spPr>
          <a:xfrm>
            <a:off x="154885" y="283361"/>
            <a:ext cx="11882364" cy="80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sr-Latn-RS" sz="3733" dirty="0">
                <a:solidFill>
                  <a:srgbClr val="9E7C59"/>
                </a:solidFill>
                <a:latin typeface="Vidaloka" panose="020B0604020202020204" charset="0"/>
                <a:ea typeface="Tinos" panose="020B0604020202020204" charset="0"/>
                <a:cs typeface="Tinos" panose="020B0604020202020204" charset="0"/>
              </a:rPr>
              <a:t>REZULTATI – Definisanje referentnih geometrijskih entiteta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6333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4112D13C-E1A5-40FB-9B63-74D140208F96}"/>
              </a:ext>
            </a:extLst>
          </p:cNvPr>
          <p:cNvSpPr/>
          <p:nvPr/>
        </p:nvSpPr>
        <p:spPr>
          <a:xfrm>
            <a:off x="154818" y="56235"/>
            <a:ext cx="11882364" cy="6576784"/>
          </a:xfrm>
          <a:prstGeom prst="roundRect">
            <a:avLst/>
          </a:prstGeom>
          <a:solidFill>
            <a:srgbClr val="EFEFEF"/>
          </a:solidFill>
          <a:ln>
            <a:solidFill>
              <a:srgbClr val="EF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9E7C59"/>
              </a:solidFill>
            </a:endParaRPr>
          </a:p>
        </p:txBody>
      </p:sp>
      <p:sp>
        <p:nvSpPr>
          <p:cNvPr id="23" name="Shape 99">
            <a:extLst>
              <a:ext uri="{FF2B5EF4-FFF2-40B4-BE49-F238E27FC236}">
                <a16:creationId xmlns="" xmlns:a16="http://schemas.microsoft.com/office/drawing/2014/main" id="{E63B3F38-D1BC-4D5D-BFAE-5903746274C0}"/>
              </a:ext>
            </a:extLst>
          </p:cNvPr>
          <p:cNvSpPr txBox="1">
            <a:spLocks/>
          </p:cNvSpPr>
          <p:nvPr/>
        </p:nvSpPr>
        <p:spPr>
          <a:xfrm>
            <a:off x="50336" y="213181"/>
            <a:ext cx="11986845" cy="808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 b="0" i="0" u="none" strike="noStrike" cap="none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Vidaloka"/>
              <a:buNone/>
              <a:defRPr sz="1800">
                <a:solidFill>
                  <a:srgbClr val="666666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r>
              <a:rPr lang="sr-Latn-RS" sz="3733" dirty="0">
                <a:solidFill>
                  <a:srgbClr val="9E7C59"/>
                </a:solidFill>
              </a:rPr>
              <a:t>REZULTATI – Definisanje referentnih geometrijskih entiteta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="" xmlns:a16="http://schemas.microsoft.com/office/drawing/2014/main" id="{1ED9FE88-28C7-4D9B-A921-67884F63AD6D}"/>
              </a:ext>
            </a:extLst>
          </p:cNvPr>
          <p:cNvSpPr txBox="1">
            <a:spLocks/>
          </p:cNvSpPr>
          <p:nvPr/>
        </p:nvSpPr>
        <p:spPr>
          <a:xfrm>
            <a:off x="50336" y="1335306"/>
            <a:ext cx="10972800" cy="51713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sr-Latn-RS" sz="2400" b="1" i="1" u="sng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Anatomski geometrijski entiteti </a:t>
            </a:r>
            <a:r>
              <a:rPr lang="sr-Latn-RS" sz="24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(AGE) </a:t>
            </a:r>
            <a:r>
              <a:rPr lang="sr-Latn-RS" sz="2400" b="1" i="1" u="sng" dirty="0">
                <a:solidFill>
                  <a:srgbClr val="33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sr-Latn-RS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tačke i površine.</a:t>
            </a:r>
          </a:p>
          <a:p>
            <a:endParaRPr lang="sr-Latn-RS" sz="2133" dirty="0">
              <a:solidFill>
                <a:srgbClr val="333300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C749364B-26CE-4A18-9266-23FD991C8BB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4" t="4308" r="9525" b="7710"/>
          <a:stretch/>
        </p:blipFill>
        <p:spPr bwMode="auto">
          <a:xfrm>
            <a:off x="395014" y="2207360"/>
            <a:ext cx="2845613" cy="21539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A60F5EF8-9884-4F31-8699-ADD3981D9DD2}"/>
              </a:ext>
            </a:extLst>
          </p:cNvPr>
          <p:cNvSpPr/>
          <p:nvPr/>
        </p:nvSpPr>
        <p:spPr>
          <a:xfrm>
            <a:off x="154818" y="4361264"/>
            <a:ext cx="3292400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sz="1400" b="1" i="1" dirty="0">
                <a:solidFill>
                  <a:srgbClr val="333300"/>
                </a:solidFill>
              </a:rPr>
              <a:t>Tačke: </a:t>
            </a:r>
            <a:r>
              <a:rPr lang="sr-Latn-RS" sz="1400" b="1" i="1" dirty="0">
                <a:solidFill>
                  <a:srgbClr val="0000FF"/>
                </a:solidFill>
              </a:rPr>
              <a:t>1</a:t>
            </a:r>
            <a:r>
              <a:rPr lang="sr-Latn-RS" sz="1400" b="1" i="1" dirty="0">
                <a:solidFill>
                  <a:srgbClr val="FF0000"/>
                </a:solidFill>
              </a:rPr>
              <a:t>-</a:t>
            </a:r>
            <a:r>
              <a:rPr lang="sr-Latn-RS" sz="1400" b="1" i="1" dirty="0"/>
              <a:t>sredina incizalne ivice centralnog sekutića</a:t>
            </a:r>
            <a:r>
              <a:rPr lang="sr-Latn-RS" sz="1400" b="1" i="1" dirty="0">
                <a:solidFill>
                  <a:srgbClr val="333300"/>
                </a:solidFill>
              </a:rPr>
              <a:t>, </a:t>
            </a:r>
            <a:r>
              <a:rPr lang="sr-Latn-RS" sz="1400" b="1" i="1" dirty="0">
                <a:solidFill>
                  <a:srgbClr val="0000FF"/>
                </a:solidFill>
              </a:rPr>
              <a:t>2</a:t>
            </a:r>
            <a:r>
              <a:rPr lang="sr-Latn-RS" sz="1400" b="1" i="1" dirty="0">
                <a:solidFill>
                  <a:srgbClr val="333300"/>
                </a:solidFill>
              </a:rPr>
              <a:t>-sredina incizalne ivice lateralnog sekutića, </a:t>
            </a:r>
            <a:r>
              <a:rPr lang="sr-Latn-RS" sz="1400" b="1" i="1" dirty="0">
                <a:solidFill>
                  <a:srgbClr val="0000FF"/>
                </a:solidFill>
              </a:rPr>
              <a:t>3</a:t>
            </a:r>
            <a:r>
              <a:rPr lang="sr-Latn-RS" sz="1400" b="1" i="1" dirty="0">
                <a:solidFill>
                  <a:srgbClr val="333300"/>
                </a:solidFill>
              </a:rPr>
              <a:t>-vrh kvržice očnjaka, </a:t>
            </a:r>
            <a:r>
              <a:rPr lang="sr-Latn-RS" sz="1400" b="1" i="1" dirty="0">
                <a:solidFill>
                  <a:srgbClr val="0000FF"/>
                </a:solidFill>
              </a:rPr>
              <a:t>4</a:t>
            </a:r>
            <a:r>
              <a:rPr lang="sr-Latn-RS" sz="1400" b="1" i="1" dirty="0">
                <a:solidFill>
                  <a:srgbClr val="333300"/>
                </a:solidFill>
              </a:rPr>
              <a:t>-vrh bukalne kvržice prvog premolara, </a:t>
            </a:r>
            <a:r>
              <a:rPr lang="sr-Latn-RS" sz="1400" b="1" i="1" dirty="0">
                <a:solidFill>
                  <a:srgbClr val="0000FF"/>
                </a:solidFill>
              </a:rPr>
              <a:t>5</a:t>
            </a:r>
            <a:r>
              <a:rPr lang="sr-Latn-RS" sz="1400" b="1" i="1" dirty="0">
                <a:solidFill>
                  <a:srgbClr val="333300"/>
                </a:solidFill>
              </a:rPr>
              <a:t>-vrh bukalne kvržice drugog premolara, </a:t>
            </a:r>
            <a:r>
              <a:rPr lang="sr-Latn-RS" sz="1400" b="1" i="1" dirty="0">
                <a:solidFill>
                  <a:srgbClr val="0000FF"/>
                </a:solidFill>
              </a:rPr>
              <a:t>6</a:t>
            </a:r>
            <a:r>
              <a:rPr lang="sr-Latn-RS" sz="1400" b="1" i="1" dirty="0">
                <a:solidFill>
                  <a:srgbClr val="333300"/>
                </a:solidFill>
              </a:rPr>
              <a:t>-vrh bukodistalne kvržice prvog molara</a:t>
            </a:r>
            <a:endParaRPr lang="sr-Latn-RS" sz="1400" b="1" dirty="0">
              <a:solidFill>
                <a:srgbClr val="33330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3C9B80E5-83DD-4875-9A4F-94757B783A75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0" t="18599" r="2174" b="7488"/>
          <a:stretch/>
        </p:blipFill>
        <p:spPr bwMode="auto">
          <a:xfrm>
            <a:off x="3887564" y="2239377"/>
            <a:ext cx="3577133" cy="25696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C0E51C5C-455A-4788-8F59-90543B874F12}"/>
              </a:ext>
            </a:extLst>
          </p:cNvPr>
          <p:cNvSpPr/>
          <p:nvPr/>
        </p:nvSpPr>
        <p:spPr>
          <a:xfrm>
            <a:off x="4121560" y="5095668"/>
            <a:ext cx="3251607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sz="2000" b="1" i="1" dirty="0">
                <a:solidFill>
                  <a:srgbClr val="333300"/>
                </a:solidFill>
              </a:rPr>
              <a:t>K</a:t>
            </a:r>
            <a:r>
              <a:rPr lang="de-DE" sz="2000" b="1" i="1" dirty="0">
                <a:solidFill>
                  <a:srgbClr val="333300"/>
                </a:solidFill>
              </a:rPr>
              <a:t>rive površine na modelu – </a:t>
            </a:r>
            <a:r>
              <a:rPr lang="de-DE" sz="2000" b="1" i="1" dirty="0">
                <a:solidFill>
                  <a:srgbClr val="FF0000"/>
                </a:solidFill>
              </a:rPr>
              <a:t>karakteristične površine zuba</a:t>
            </a:r>
            <a:endParaRPr lang="sr-Latn-RS" sz="2000" b="1" dirty="0">
              <a:solidFill>
                <a:srgbClr val="FF0000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74D41CC3-8228-461A-B69E-80A64D406E6C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9" r="14555"/>
          <a:stretch/>
        </p:blipFill>
        <p:spPr bwMode="auto">
          <a:xfrm>
            <a:off x="7905043" y="1886311"/>
            <a:ext cx="3527180" cy="28550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B7B1DD1F-6B0A-43D1-A1E6-C77A0E01284D}"/>
              </a:ext>
            </a:extLst>
          </p:cNvPr>
          <p:cNvSpPr/>
          <p:nvPr/>
        </p:nvSpPr>
        <p:spPr>
          <a:xfrm>
            <a:off x="8010442" y="4803027"/>
            <a:ext cx="3389465" cy="16312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Latn-RS" sz="2000" b="1" i="1" dirty="0">
                <a:solidFill>
                  <a:srgbClr val="333300"/>
                </a:solidFill>
              </a:rPr>
              <a:t>3D model gornje vilice - </a:t>
            </a:r>
            <a:r>
              <a:rPr lang="sr-Latn-RS" sz="2000" b="1" i="1" dirty="0">
                <a:solidFill>
                  <a:srgbClr val="FF0000"/>
                </a:solidFill>
              </a:rPr>
              <a:t>lokalni koordinatni sistem prvog molara </a:t>
            </a:r>
            <a:r>
              <a:rPr lang="sr-Latn-RS" sz="2000" b="1" i="1" dirty="0">
                <a:solidFill>
                  <a:srgbClr val="333300"/>
                </a:solidFill>
              </a:rPr>
              <a:t>- 6-vrh bukodistalne kvržice prvog molara</a:t>
            </a:r>
            <a:endParaRPr lang="sr-Latn-RS" sz="2400" b="1" dirty="0">
              <a:solidFill>
                <a:srgbClr val="3333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4802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301" y="30163"/>
            <a:ext cx="7040564" cy="83820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GB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University of Belgrade</a:t>
            </a:r>
            <a:r>
              <a:rPr lang="en-US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GB" sz="20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Faculty of Mechanical Engineering</a:t>
            </a:r>
            <a:r>
              <a:rPr lang="en-GB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2000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Laboratory for Production Metrology and TQM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402" y="868363"/>
            <a:ext cx="4851398" cy="4122737"/>
          </a:xfrm>
          <a:solidFill>
            <a:schemeClr val="accent1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b="1" u="sng" dirty="0">
                <a:solidFill>
                  <a:srgbClr val="0000FF"/>
                </a:solidFill>
                <a:latin typeface="Corbel" panose="020B0503020204020204" pitchFamily="34" charset="0"/>
              </a:rPr>
              <a:t>University of</a:t>
            </a:r>
            <a:r>
              <a:rPr lang="sr-Latn-RS" b="1" u="sng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b="1" u="sng" dirty="0">
                <a:solidFill>
                  <a:srgbClr val="0000FF"/>
                </a:solidFill>
                <a:latin typeface="Corbel" panose="020B0503020204020204" pitchFamily="34" charset="0"/>
              </a:rPr>
              <a:t>Belgrade</a:t>
            </a:r>
          </a:p>
          <a:p>
            <a:pPr marL="230188" indent="-230188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Founded in 1808. year</a:t>
            </a:r>
          </a:p>
          <a:p>
            <a:pPr marL="230188" indent="-230188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~90,000 students</a:t>
            </a:r>
          </a:p>
          <a:p>
            <a:pPr marL="230188" indent="-230188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31 faculties 12 </a:t>
            </a:r>
            <a:r>
              <a:rPr lang="en-US" sz="16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research</a:t>
            </a:r>
            <a:r>
              <a:rPr lang="sr-Cyrl-RS" sz="16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institutes</a:t>
            </a: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, 9 centers</a:t>
            </a:r>
          </a:p>
          <a:p>
            <a:pPr marL="230188" indent="-230188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16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20</a:t>
            </a:r>
            <a:r>
              <a:rPr lang="sr-Cyrl-RS" sz="16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20</a:t>
            </a:r>
            <a:r>
              <a:rPr lang="en-US" sz="16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Shanghai Ranking: </a:t>
            </a:r>
            <a:r>
              <a:rPr lang="sr-Latn-R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4</a:t>
            </a: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01-</a:t>
            </a:r>
            <a:r>
              <a:rPr lang="sr-Latn-R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5</a:t>
            </a: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00 </a:t>
            </a:r>
            <a:r>
              <a:rPr lang="sr-Latn-RS" sz="16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(</a:t>
            </a:r>
            <a:r>
              <a:rPr lang="sr-Cyrl-RS" sz="16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4</a:t>
            </a:r>
            <a:r>
              <a:rPr lang="sr-Latn-RS" sz="16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02</a:t>
            </a:r>
            <a:r>
              <a:rPr lang="sr-Latn-R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)</a:t>
            </a: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 (top 150 in </a:t>
            </a:r>
            <a:r>
              <a:rPr lang="sr-Latn-R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dentistry and agro-food</a:t>
            </a:r>
            <a:r>
              <a:rPr lang="en-US" sz="16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).</a:t>
            </a:r>
            <a:r>
              <a:rPr lang="sr-Cyrl-RS" sz="1600" b="1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endParaRPr lang="sr-Latn-RS" sz="1600" b="1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b="1" u="sng" dirty="0">
                <a:solidFill>
                  <a:srgbClr val="0000FF"/>
                </a:solidFill>
                <a:latin typeface="Corbel" panose="020B0503020204020204" pitchFamily="34" charset="0"/>
              </a:rPr>
              <a:t>Faculty of Mechanical Engineering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2018 – 70 years of FME, 145 years of university education in mechanical engineering !</a:t>
            </a:r>
          </a:p>
          <a:p>
            <a:pPr marL="230188" indent="-230188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Founded in 1948 (engineering started in 1894)</a:t>
            </a:r>
          </a:p>
          <a:p>
            <a:pPr marL="230188" indent="-230188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~3,000 students (graduating ~400 per year)</a:t>
            </a:r>
          </a:p>
          <a:p>
            <a:pPr marL="230188" indent="-230188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200 professors and teaching assistants</a:t>
            </a:r>
          </a:p>
          <a:p>
            <a:pPr marL="230188" indent="-230188">
              <a:spcBef>
                <a:spcPts val="0"/>
              </a:spcBef>
              <a:buClr>
                <a:schemeClr val="accent6">
                  <a:lumMod val="75000"/>
                </a:schemeClr>
              </a:buClr>
              <a:defRPr/>
            </a:pP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Includes </a:t>
            </a:r>
            <a:r>
              <a:rPr lang="en-US" sz="1600" b="1" dirty="0">
                <a:solidFill>
                  <a:srgbClr val="FF0000"/>
                </a:solidFill>
                <a:latin typeface="Corbel" panose="020B0503020204020204" pitchFamily="34" charset="0"/>
              </a:rPr>
              <a:t>production engineering</a:t>
            </a:r>
            <a:r>
              <a:rPr lang="en-US" sz="1600" b="1" dirty="0">
                <a:solidFill>
                  <a:srgbClr val="000000"/>
                </a:solidFill>
                <a:latin typeface="Corbel" panose="020B0503020204020204" pitchFamily="34" charset="0"/>
              </a:rPr>
              <a:t>, aerospace engineering, shipbuilding, industrial engineering, …</a:t>
            </a:r>
          </a:p>
        </p:txBody>
      </p:sp>
      <p:pic>
        <p:nvPicPr>
          <p:cNvPr id="4100" name="Picture 13" descr="Универзитет у Београ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2" y="68265"/>
            <a:ext cx="10572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1565" y="68263"/>
            <a:ext cx="554037" cy="8001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</p:pic>
      <p:sp>
        <p:nvSpPr>
          <p:cNvPr id="4" name="TextBox 3"/>
          <p:cNvSpPr txBox="1"/>
          <p:nvPr/>
        </p:nvSpPr>
        <p:spPr>
          <a:xfrm>
            <a:off x="6210300" y="615006"/>
            <a:ext cx="4401440" cy="4136517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ea typeface="宋体" pitchFamily="2" charset="-122"/>
              </a:rPr>
              <a:t>Lab for Production Metrology (PM) and and Total Quality Management (TQM)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宋体" pitchFamily="2" charset="-122"/>
              </a:rPr>
              <a:t>Founded in 1959.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宋体" pitchFamily="2" charset="-122"/>
              </a:rPr>
              <a:t>Currently led by Prof. </a:t>
            </a:r>
            <a:r>
              <a:rPr lang="sr-Latn-RS" dirty="0">
                <a:solidFill>
                  <a:srgbClr val="000000"/>
                </a:solidFill>
                <a:ea typeface="宋体" pitchFamily="2" charset="-122"/>
              </a:rPr>
              <a:t>V. Majstorovic</a:t>
            </a:r>
            <a:r>
              <a:rPr lang="en-US" dirty="0">
                <a:solidFill>
                  <a:srgbClr val="000000"/>
                </a:solidFill>
                <a:ea typeface="宋体" pitchFamily="2" charset="-122"/>
              </a:rPr>
              <a:t> – since 2018.</a:t>
            </a:r>
            <a:endParaRPr lang="sr-Latn-RS" dirty="0">
              <a:solidFill>
                <a:srgbClr val="000000"/>
              </a:solidFill>
              <a:ea typeface="宋体" pitchFamily="2" charset="-122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宋体" pitchFamily="2" charset="-122"/>
              </a:rPr>
              <a:t>Annual budget ~150K Euros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宋体" pitchFamily="2" charset="-122"/>
              </a:rPr>
              <a:t>6 PhD students, 15 MSc students / 2018.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dirty="0">
                <a:solidFill>
                  <a:srgbClr val="000000"/>
                </a:solidFill>
                <a:ea typeface="宋体" pitchFamily="2" charset="-122"/>
              </a:rPr>
              <a:t>Research directions:</a:t>
            </a:r>
          </a:p>
          <a:p>
            <a:pPr marL="515938" lvl="1" indent="-285750">
              <a:lnSpc>
                <a:spcPct val="90000"/>
              </a:lnSpc>
              <a:buFont typeface="Courier New"/>
              <a:buChar char="o"/>
              <a:defRPr/>
            </a:pPr>
            <a:r>
              <a:rPr lang="en-GB" sz="1600" dirty="0">
                <a:solidFill>
                  <a:srgbClr val="000000"/>
                </a:solidFill>
                <a:ea typeface="宋体" pitchFamily="2" charset="-122"/>
              </a:rPr>
              <a:t>Intelligent approach to robust multi response process design</a:t>
            </a:r>
          </a:p>
          <a:p>
            <a:pPr marL="515938" lvl="1" indent="-285750">
              <a:lnSpc>
                <a:spcPct val="90000"/>
              </a:lnSpc>
              <a:buFont typeface="Courier New"/>
              <a:buChar char="o"/>
              <a:defRPr/>
            </a:pPr>
            <a:r>
              <a:rPr lang="en-US" sz="1600" dirty="0">
                <a:solidFill>
                  <a:srgbClr val="C00000"/>
                </a:solidFill>
                <a:ea typeface="宋体" pitchFamily="2" charset="-122"/>
              </a:rPr>
              <a:t>Knowledge-based systems for quality management</a:t>
            </a:r>
          </a:p>
          <a:p>
            <a:pPr marL="515938" lvl="1" indent="-285750">
              <a:lnSpc>
                <a:spcPct val="90000"/>
              </a:lnSpc>
              <a:buFont typeface="Courier New"/>
              <a:buChar char="o"/>
              <a:defRPr/>
            </a:pPr>
            <a:r>
              <a:rPr lang="en-GB" sz="1600" dirty="0">
                <a:solidFill>
                  <a:srgbClr val="0000FF"/>
                </a:solidFill>
                <a:ea typeface="宋体" pitchFamily="2" charset="-122"/>
              </a:rPr>
              <a:t>Cyber-Physical Manufacturing Metrology Models (CPM</a:t>
            </a:r>
            <a:r>
              <a:rPr lang="en-GB" sz="1600" baseline="30000" dirty="0">
                <a:solidFill>
                  <a:srgbClr val="0000FF"/>
                </a:solidFill>
                <a:ea typeface="宋体" pitchFamily="2" charset="-122"/>
              </a:rPr>
              <a:t>3</a:t>
            </a:r>
            <a:r>
              <a:rPr lang="en-GB" sz="1600" dirty="0">
                <a:solidFill>
                  <a:srgbClr val="0000FF"/>
                </a:solidFill>
                <a:ea typeface="宋体" pitchFamily="2" charset="-122"/>
              </a:rPr>
              <a:t>)</a:t>
            </a:r>
          </a:p>
          <a:p>
            <a:pPr marL="515938" lvl="1" indent="-285750">
              <a:lnSpc>
                <a:spcPct val="90000"/>
              </a:lnSpc>
              <a:buFont typeface="Courier New"/>
              <a:buChar char="o"/>
              <a:defRPr/>
            </a:pPr>
            <a:r>
              <a:rPr lang="en-US" sz="1600" dirty="0">
                <a:solidFill>
                  <a:srgbClr val="000000"/>
                </a:solidFill>
                <a:ea typeface="宋体" pitchFamily="2" charset="-122"/>
              </a:rPr>
              <a:t>Six-Sigma in metalworking industry</a:t>
            </a:r>
          </a:p>
        </p:txBody>
      </p:sp>
      <p:pic>
        <p:nvPicPr>
          <p:cNvPr id="819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2" y="855072"/>
            <a:ext cx="2392473" cy="16764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132388"/>
            <a:ext cx="2209800" cy="16494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4511677"/>
            <a:ext cx="9906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991100"/>
            <a:ext cx="23622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osch-log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57877"/>
            <a:ext cx="2286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1" y="6396039"/>
            <a:ext cx="330835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115" y="5486400"/>
            <a:ext cx="16906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6" name="TextBox 15"/>
          <p:cNvSpPr txBox="1">
            <a:spLocks noChangeArrowheads="1"/>
          </p:cNvSpPr>
          <p:nvPr/>
        </p:nvSpPr>
        <p:spPr bwMode="auto">
          <a:xfrm>
            <a:off x="6019800" y="4603750"/>
            <a:ext cx="3504486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defRPr/>
            </a:pPr>
            <a:r>
              <a:rPr lang="en-US" sz="2000" b="1" dirty="0">
                <a:ea typeface="MS PGothic" pitchFamily="34" charset="-128"/>
              </a:rPr>
              <a:t>International Lab Sponsors</a:t>
            </a:r>
          </a:p>
        </p:txBody>
      </p:sp>
      <p:pic>
        <p:nvPicPr>
          <p:cNvPr id="820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32388"/>
            <a:ext cx="2438400" cy="16494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65AE3-3100-4A68-A3A2-E0C7E342DBC7}" type="slidenum">
              <a:rPr lang="sr-Latn-RS" smtClean="0"/>
              <a:t>2</a:t>
            </a:fld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F77F-3D2E-4068-9DBE-58899DC57AC5}" type="datetime1">
              <a:rPr lang="en-US" smtClean="0"/>
              <a:t>3/27/2021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E0727-CC65-4B26-91DD-72D87F62F74B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6606" y="269848"/>
            <a:ext cx="11228172" cy="5368714"/>
          </a:xfrm>
          <a:prstGeom prst="rect">
            <a:avLst/>
          </a:prstGeom>
          <a:solidFill>
            <a:schemeClr val="bg2"/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sr-Cyrl-RS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Активности </a:t>
            </a:r>
            <a:r>
              <a:rPr lang="sr-Latn-RS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технологија </a:t>
            </a:r>
            <a:r>
              <a:rPr lang="sr-Cyrl-RS" sz="20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Индустрије </a:t>
            </a:r>
            <a:r>
              <a:rPr lang="sr-Latn-RS" sz="20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 које </a:t>
            </a:r>
            <a:r>
              <a:rPr lang="sr-Cyrl-RS" sz="20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омогућују </a:t>
            </a:r>
            <a:r>
              <a:rPr lang="sr-Latn-RS" sz="20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ублажавање ефеката пандемије </a:t>
            </a:r>
            <a:r>
              <a:rPr lang="sr-Latn-RS" sz="2000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sr-Cyrl-RS" sz="2000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Latn-RS" sz="2000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</a:t>
            </a:r>
            <a:r>
              <a:rPr lang="sr-Latn-RS" sz="2000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су:</a:t>
            </a:r>
            <a:endParaRPr lang="en-US" sz="2000" b="1" dirty="0" smtClean="0">
              <a:solidFill>
                <a:srgbClr val="FF00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1600" b="1" dirty="0">
              <a:solidFill>
                <a:srgbClr val="FF00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Планирање активности у вези са covid</a:t>
            </a:r>
            <a:r>
              <a:rPr lang="sr-Cyrl-RS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Latn-RS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sr-Cyrl-RS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пандемијом, посебно вакцинације,</a:t>
            </a:r>
            <a:endParaRPr lang="en-US" b="1" dirty="0">
              <a:solidFill>
                <a:srgbClr val="0000FF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Обезбеђење бољих услова рада</a:t>
            </a:r>
            <a:r>
              <a:rPr lang="sr-Latn-RS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без </a:t>
            </a:r>
            <a:r>
              <a:rPr lang="sr-Cyrl-RS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стварања додатног </a:t>
            </a:r>
            <a:r>
              <a:rPr lang="sr-Latn-RS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ризика </a:t>
            </a:r>
            <a:r>
              <a:rPr lang="sr-Cyrl-RS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запосленима у </a:t>
            </a:r>
            <a:r>
              <a:rPr lang="sr-Latn-RS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здравству</a:t>
            </a:r>
            <a:r>
              <a:rPr lang="sr-Cyrl-RS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као </a:t>
            </a:r>
            <a:r>
              <a:rPr lang="sr-Latn-RS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радницима </a:t>
            </a:r>
            <a:r>
              <a:rPr lang="sr-Cyrl-RS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sr-Latn-RS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осталим </a:t>
            </a:r>
            <a:r>
              <a:rPr lang="sr-Cyrl-RS" b="1" dirty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областима, посебно у производњи,</a:t>
            </a:r>
            <a:endParaRPr lang="en-US" b="1" dirty="0">
              <a:solidFill>
                <a:srgbClr val="C000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b="1" dirty="0">
                <a:solidFill>
                  <a:srgbClr val="7030A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Производња </a:t>
            </a:r>
            <a:r>
              <a:rPr lang="sr-Cyrl-RS" b="1" dirty="0">
                <a:solidFill>
                  <a:srgbClr val="7030A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ризичних </a:t>
            </a:r>
            <a:r>
              <a:rPr lang="sr-Latn-RS" b="1" dirty="0">
                <a:solidFill>
                  <a:srgbClr val="7030A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 у вези са овим вирусом</a:t>
            </a:r>
            <a:r>
              <a:rPr lang="sr-Cyrl-RS" b="1" dirty="0">
                <a:solidFill>
                  <a:srgbClr val="7030A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en-US" b="1" dirty="0">
              <a:solidFill>
                <a:srgbClr val="7030A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b="1" dirty="0">
                <a:solidFill>
                  <a:srgbClr val="66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Обезбе</a:t>
            </a:r>
            <a:r>
              <a:rPr lang="sr-Cyrl-RS" b="1" dirty="0">
                <a:solidFill>
                  <a:srgbClr val="66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ђење медицинских потребштина </a:t>
            </a:r>
            <a:r>
              <a:rPr lang="sr-Latn-RS" b="1" dirty="0">
                <a:solidFill>
                  <a:srgbClr val="66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време помоћу паметн</a:t>
            </a:r>
            <a:r>
              <a:rPr lang="sr-Cyrl-RS" b="1" dirty="0">
                <a:solidFill>
                  <a:srgbClr val="66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sr-Latn-RS" b="1" dirty="0">
                <a:solidFill>
                  <a:srgbClr val="66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ланца снабдевања</a:t>
            </a:r>
            <a:r>
              <a:rPr lang="sr-Cyrl-RS" b="1" dirty="0">
                <a:solidFill>
                  <a:srgbClr val="66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b="1" dirty="0">
              <a:solidFill>
                <a:srgbClr val="6633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Коришће</a:t>
            </a:r>
            <a:r>
              <a:rPr lang="sr-Cyrl-RS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ње</a:t>
            </a:r>
            <a:r>
              <a:rPr lang="sr-Latn-RS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робот</a:t>
            </a:r>
            <a:r>
              <a:rPr lang="sr-Cyrl-RS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за рад у зараженим и ризичним просторима, 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Коришћена виртуелн</a:t>
            </a:r>
            <a:r>
              <a:rPr lang="sr-Cyrl-RS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sr-Latn-RS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стварност</a:t>
            </a:r>
            <a:r>
              <a:rPr lang="sr-Cyrl-RS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и, посебно</a:t>
            </a:r>
            <a:r>
              <a:rPr lang="sr-Latn-RS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сврху обуке</a:t>
            </a:r>
            <a:r>
              <a:rPr lang="sr-Cyrl-RS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b="1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b="1" dirty="0">
                <a:solidFill>
                  <a:srgbClr val="00B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Промовисање флексибилног радног окружења </a:t>
            </a:r>
            <a:r>
              <a:rPr lang="sr-Cyrl-RS" b="1" dirty="0">
                <a:solidFill>
                  <a:srgbClr val="00B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</a:t>
            </a:r>
            <a:r>
              <a:rPr lang="sr-Latn-RS" b="1" dirty="0">
                <a:solidFill>
                  <a:srgbClr val="00B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лечењ</a:t>
            </a:r>
            <a:r>
              <a:rPr lang="sr-Cyrl-RS" b="1" dirty="0">
                <a:solidFill>
                  <a:srgbClr val="00B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у, </a:t>
            </a:r>
            <a:endParaRPr lang="en-US" b="1" dirty="0">
              <a:solidFill>
                <a:srgbClr val="00B05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sr-Latn-RS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игиталне технологије помажу људима да обављају свакодневни живот током закључавања</a:t>
            </a:r>
            <a:r>
              <a:rPr lang="sr-Cyrl-RS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Cyrl-RS" b="1" dirty="0">
                <a:solidFill>
                  <a:srgbClr val="FFC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Развој и примена</a:t>
            </a:r>
            <a:r>
              <a:rPr lang="sr-Latn-RS" b="1" dirty="0">
                <a:solidFill>
                  <a:srgbClr val="FFC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иновација уз помоћ напредне производње и дигиталних технологија</a:t>
            </a:r>
            <a:r>
              <a:rPr lang="sr-Cyrl-RS" b="1" dirty="0">
                <a:solidFill>
                  <a:srgbClr val="FFC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а које се могу користити у  </a:t>
            </a:r>
            <a:r>
              <a:rPr lang="sr-Latn-RS" b="1" dirty="0">
                <a:solidFill>
                  <a:srgbClr val="FFC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пандемиј</a:t>
            </a:r>
            <a:r>
              <a:rPr lang="sr-Cyrl-RS" b="1" dirty="0">
                <a:solidFill>
                  <a:srgbClr val="FFC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-Latn-RS" b="1" dirty="0">
                <a:solidFill>
                  <a:srgbClr val="FFC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covid</a:t>
            </a:r>
            <a:r>
              <a:rPr lang="sr-Cyrl-RS" b="1" dirty="0">
                <a:solidFill>
                  <a:srgbClr val="FFC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Latn-RS" b="1" dirty="0">
                <a:solidFill>
                  <a:srgbClr val="FFC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sr-Cyrl-RS" b="1" dirty="0">
                <a:solidFill>
                  <a:srgbClr val="FFC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en-US" b="1" dirty="0">
              <a:solidFill>
                <a:srgbClr val="FFC0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sr-Latn-RS" b="1" dirty="0">
                <a:solidFill>
                  <a:srgbClr val="00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Истраживачи користе ове технологије за друштвене и медијске платформе како би идентификовали </a:t>
            </a:r>
            <a:r>
              <a:rPr lang="sr-Cyrl-RS" b="1" dirty="0">
                <a:solidFill>
                  <a:srgbClr val="00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 информације о развоју пандемије као и мутирању вируса,</a:t>
            </a:r>
            <a:endParaRPr lang="en-US" b="1" dirty="0">
              <a:solidFill>
                <a:srgbClr val="0033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sr-Latn-RS" b="1" dirty="0">
                <a:solidFill>
                  <a:srgbClr val="CC99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Користи се за бољу </a:t>
            </a:r>
            <a:r>
              <a:rPr lang="sr-Cyrl-RS" b="1" dirty="0">
                <a:solidFill>
                  <a:srgbClr val="CC99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глобалну </a:t>
            </a:r>
            <a:r>
              <a:rPr lang="sr-Latn-RS" b="1" dirty="0">
                <a:solidFill>
                  <a:srgbClr val="CC99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процену ризика и </a:t>
            </a:r>
            <a:r>
              <a:rPr lang="sr-Cyrl-RS" b="1" dirty="0">
                <a:solidFill>
                  <a:srgbClr val="CC99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праћења токова развоја епидемије у свету</a:t>
            </a:r>
            <a:r>
              <a:rPr lang="sr-Latn-RS" b="1" dirty="0">
                <a:solidFill>
                  <a:srgbClr val="CC99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CC9900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12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125D-9D7D-4D58-8F24-DB2EFB8482F2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21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22741"/>
              </p:ext>
            </p:extLst>
          </p:nvPr>
        </p:nvGraphicFramePr>
        <p:xfrm>
          <a:off x="184559" y="691186"/>
          <a:ext cx="11643918" cy="4965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97"/>
                <a:gridCol w="2908743"/>
                <a:gridCol w="7616431"/>
                <a:gridCol w="492247"/>
              </a:tblGrid>
              <a:tr h="19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Corbel" panose="020B0503020204020204" pitchFamily="34" charset="0"/>
                        </a:rPr>
                        <a:t>Ред. број</a:t>
                      </a:r>
                      <a:endParaRPr lang="en-US" sz="1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Corbel" panose="020B0503020204020204" pitchFamily="34" charset="0"/>
                        </a:rPr>
                        <a:t>Примена</a:t>
                      </a:r>
                      <a:endParaRPr lang="en-US" sz="1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Corbel" panose="020B0503020204020204" pitchFamily="34" charset="0"/>
                        </a:rPr>
                        <a:t>Опис</a:t>
                      </a:r>
                      <a:endParaRPr lang="en-US" sz="1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Corbel" panose="020B0503020204020204" pitchFamily="34" charset="0"/>
                        </a:rPr>
                        <a:t>Напомена</a:t>
                      </a:r>
                      <a:endParaRPr lang="en-US" sz="11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>
                    <a:solidFill>
                      <a:srgbClr val="C00000"/>
                    </a:solidFill>
                  </a:tcPr>
                </a:tc>
              </a:tr>
              <a:tr h="439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1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Персонализовани импланти (медицински, стоматолошки) </a:t>
                      </a:r>
                      <a:endParaRPr lang="en-US" sz="1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Прилагођавање је примарни захтев медицине, јер подаци за сваког појединог пацијента су различити.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Индустрија 4.0 омогућује израду по мери производа, брзо, са високим квалитетом имплантата или уређаја, уз мање трошкове.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79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2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Дигитална клиника / стоматолошка ординација</a:t>
                      </a:r>
                      <a:endParaRPr lang="en-US" sz="1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Индустрија 4.0 пружа, до сада најбоље управљање информацијама у медицини и стоматологији применом </a:t>
                      </a:r>
                      <a:r>
                        <a:rPr lang="sr-Latn-RS" sz="1200" dirty="0">
                          <a:effectLst/>
                          <a:latin typeface="Corbel" panose="020B0503020204020204" pitchFamily="34" charset="0"/>
                        </a:rPr>
                        <a:t>IoT</a:t>
                      </a: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Лако вођење медицинске и стоматолошке евиденције, физичко вођење и идетификација лабораторијских  узорака.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Применом дигиталних технологије и Индустрије 4.0, симптоми и узроци болести се лако препознају и повезују.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702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3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Паметни импланти (медицински, стоматолошки)</a:t>
                      </a:r>
                      <a:endParaRPr lang="en-US" sz="1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Ефикасна производња паметних медицинских и стоматолошких компоненти, које се могу надгледати и комуницирати са њима на даљину.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Развојем Интернета услуга (</a:t>
                      </a:r>
                      <a:r>
                        <a:rPr lang="sr-Latn-RS" sz="1200" dirty="0">
                          <a:effectLst/>
                          <a:latin typeface="Corbel" panose="020B0503020204020204" pitchFamily="34" charset="0"/>
                        </a:rPr>
                        <a:t>IoS) </a:t>
                      </a: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отвара се нова ера</a:t>
                      </a:r>
                      <a:endParaRPr lang="en-US" sz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могућности у области медицине и стоматологије.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Применом паметних материјала, импланти могу променити облик, на пример при порасту температуре околине, итд.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966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4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Пројектовање и производња хируршких алата и уређаја</a:t>
                      </a:r>
                      <a:endParaRPr lang="en-US" sz="1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Индустрија 4.0 има велику улогу у пројектовању и производња имплантата (медицинских, стоматолошких), хируршких алата и прибора, биомодела и свих осталих медицинских и стоматолошких средства и модела у кратком временском року.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Такође, она  се користи за производњу алата и уређаја применом адитивне производње.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Импланти (медицински, стоматолошки) произведени помоћу паметних технологија су удобнији за пацијента.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79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5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Менаџмент хитном помоћи</a:t>
                      </a:r>
                      <a:endParaRPr lang="en-US" sz="12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Током критичних околности, као што је изненадна болест, саобраћајна несрећа, итд., или недоступност било којег члана породице, ова технологија поуздано и лако препознаје претходну историју болести пацијента: име, старост, крвна група, итд.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Обезбеђује више времена за интервенцију и лечење у случају хитног пријема. </a:t>
                      </a:r>
                      <a:endParaRPr lang="en-US" sz="1200" dirty="0">
                        <a:effectLst/>
                        <a:latin typeface="Corbel" panose="020B0503020204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</a:rPr>
                        <a:t>- Омогућује примену 3 Д техника снимања и брзо вршење дијагностике при хитном пријему. 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22663" y="2109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97373" y="187935"/>
            <a:ext cx="896503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Преглед </a:t>
            </a:r>
            <a:r>
              <a:rPr lang="sr-Cyrl-RS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могуће примене Индустрије 4.0 у области медицине и </a:t>
            </a:r>
            <a:r>
              <a:rPr lang="sr-Cyrl-RS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стоматологије </a:t>
            </a:r>
            <a:r>
              <a:rPr lang="sr-Cyrl-RS" b="1" dirty="0" smtClean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1/4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72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F7A58-70D2-4D9F-ACBE-312158041F0E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277149"/>
              </p:ext>
            </p:extLst>
          </p:nvPr>
        </p:nvGraphicFramePr>
        <p:xfrm>
          <a:off x="184559" y="691186"/>
          <a:ext cx="11643918" cy="5161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97"/>
                <a:gridCol w="2908743"/>
                <a:gridCol w="7616431"/>
                <a:gridCol w="492247"/>
              </a:tblGrid>
              <a:tr h="19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Corbel" panose="020B0503020204020204" pitchFamily="34" charset="0"/>
                        </a:rPr>
                        <a:t>Ред. број</a:t>
                      </a:r>
                      <a:endParaRPr lang="en-US" sz="1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Corbel" panose="020B0503020204020204" pitchFamily="34" charset="0"/>
                        </a:rPr>
                        <a:t>Примена</a:t>
                      </a:r>
                      <a:endParaRPr lang="en-US" sz="1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Corbel" panose="020B0503020204020204" pitchFamily="34" charset="0"/>
                        </a:rPr>
                        <a:t>Опис</a:t>
                      </a:r>
                      <a:endParaRPr lang="en-US" sz="1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Corbel" panose="020B0503020204020204" pitchFamily="34" charset="0"/>
                        </a:rPr>
                        <a:t>Напомена</a:t>
                      </a:r>
                      <a:endParaRPr lang="en-US" sz="11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>
                    <a:solidFill>
                      <a:srgbClr val="C00000"/>
                    </a:solidFill>
                  </a:tcPr>
                </a:tc>
              </a:tr>
              <a:tr h="439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6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Обезбеђење имплантата (медицински, стоматолошки) у кратком времену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Моделирање и производња у кратком времену са потребним карактеристикима, за сваког пацијента (посебно у стоматологији).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Ова технологија је посебно корисна за стварање различитих концептуалних модела за медицинске и стоматолошке примене.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За примену је могуће моделирати и произвести импланте (медицински, стоматолошки) унапред, у великом броју варијанти. 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79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7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Оптимизација трошкова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Оптимизација трошкова при производњи медицинских и стоматолошких средства, инструменти или имплантата (медицински, стоматолошки).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Дигитално се управља свим системима на клиници, уз пружање одличних услуга пацијенту. 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Веома поуздана производња, прилагођених  производа који правилно одговарају пацијенту.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Прилагођени имплантат (медицински, стоматолошки) према пацијенту, смањује ризик и време операције.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702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8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Повећање тачности према пацијенту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Модели / делови произведени у паметној производњи имају високу тачност и висок квалитет површинске обраде.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Тачност се повећава коришћењем квалитетних материјала. 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Повећава се задовољство пацијента.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966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9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Имплантати, алати и уређаји од композитних материјала са одличним карактеристикима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 паметној производњи се користе композитни материјали, као улазна компонента. 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Имплантати добијени 3</a:t>
                      </a:r>
                      <a:r>
                        <a:rPr lang="sr-Latn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 </a:t>
                      </a: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штампом, дају додатне информације, као што је на пример деформација кости пацијента.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Композитни медицински материјали помажу хирургу да боље разуме и примени специфичности пацијента пре операције.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79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10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Обезбеђење флексибилности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Индустрија 4.0 пружа одличну флексибилност, нарочито током компликованих хируршких интервенција (медицински, стоматолошки).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Следљивост узрока болести, анализом скупова података различитих пацијената.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Флексибилност у моделирању и производњи медицинских и стоматолошких модела.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22663" y="2109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97373" y="187935"/>
            <a:ext cx="8881144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Преглед </a:t>
            </a:r>
            <a:r>
              <a:rPr lang="sr-Cyrl-RS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могуће примене Индустрије 4.0 у области медицине и </a:t>
            </a:r>
            <a:r>
              <a:rPr lang="sr-Cyrl-RS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стоматологије </a:t>
            </a:r>
            <a:r>
              <a:rPr lang="sr-Cyrl-RS" b="1" dirty="0" smtClean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2/4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8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0A8FF-DA46-4CD5-9591-5E8F33411715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325595"/>
              </p:ext>
            </p:extLst>
          </p:nvPr>
        </p:nvGraphicFramePr>
        <p:xfrm>
          <a:off x="184559" y="691186"/>
          <a:ext cx="11643918" cy="47577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97"/>
                <a:gridCol w="2908743"/>
                <a:gridCol w="7616431"/>
                <a:gridCol w="492247"/>
              </a:tblGrid>
              <a:tr h="19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Corbel" panose="020B0503020204020204" pitchFamily="34" charset="0"/>
                        </a:rPr>
                        <a:t>Ред. број</a:t>
                      </a:r>
                      <a:endParaRPr lang="en-US" sz="1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Corbel" panose="020B0503020204020204" pitchFamily="34" charset="0"/>
                        </a:rPr>
                        <a:t>Примена</a:t>
                      </a:r>
                      <a:endParaRPr lang="en-US" sz="1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Corbel" panose="020B0503020204020204" pitchFamily="34" charset="0"/>
                        </a:rPr>
                        <a:t>Опис</a:t>
                      </a:r>
                      <a:endParaRPr lang="en-US" sz="1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Corbel" panose="020B0503020204020204" pitchFamily="34" charset="0"/>
                        </a:rPr>
                        <a:t>Напомена</a:t>
                      </a:r>
                      <a:endParaRPr lang="en-US" sz="11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>
                    <a:solidFill>
                      <a:srgbClr val="C00000"/>
                    </a:solidFill>
                  </a:tcPr>
                </a:tc>
              </a:tr>
              <a:tr h="439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11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Унапређење истраживања и развоја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Индустрија 4.0 даје основни правац за истраживања и развој персонализованих протеза и других имплантата (медицински, стоматолошки) и уређаја.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Индустрија 4.0 помаже ефикасну израду прототипова, и њихово тестирање за сврхе истраживања и развоја.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79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12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Прецизна хирургија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Медицински и стоматолошки делови и компоненте произведени овим поступком изводе прецизне операције, јер паметани производни системи производи изузетно тачне и прецизне делове и компоненте.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Лако руковање различитим комплексним случајевима у медицинским и стоматолошким операцијама.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702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13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Унапређење комуникације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Медицински и стоматолошки модели и уређаји произведени у паметним производним системима, могу побољшати комуникацију између лекара стоматолога / хирурга и пацијента.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Лекари стоматолози и хирурзи применом ове технологије могу боље предвидети исходе лечења и пружити одговарајуће и тачније информације пацијенту.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9663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14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Смањење ризика операција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Индустрија 4.0 користи сензоре и иновативне производне технологије, које имају потенцијал да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смањити ризик од операције.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Брзо идентификује проблеме за сложене случајеве.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Ефикасно изводе операције, чиме повећавају индекс успешности операција.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79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15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Смањење залиха имплатата (медицински, стоматолошки)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Индустрија 4.0 је позната по флексибилним могућностима за производњу имплантата (медицински, стоматолошки) било ког облика.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Смањује трошкове залиха јер имплантати (медицински, стоматолошки) се производе према индивидуалној потражњи.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Коришћењем дигитализације смањује се папирологија, јер се подаци о пацијенту чувају само дигитално, на једном месту и генеришу један пут.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 dirty="0">
                          <a:effectLst/>
                        </a:rPr>
                        <a:t> </a:t>
                      </a:r>
                      <a:endParaRPr lang="en-US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22663" y="2109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97373" y="187935"/>
            <a:ext cx="8704976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Преглед </a:t>
            </a:r>
            <a:r>
              <a:rPr lang="sr-Cyrl-RS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могуће примене Индустрије 4.0 у области медицине и </a:t>
            </a:r>
            <a:r>
              <a:rPr lang="sr-Cyrl-RS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стоматологије </a:t>
            </a:r>
            <a:r>
              <a:rPr lang="sr-Cyrl-RS" b="1" dirty="0" smtClean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3/4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40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CDD66-1B0E-49E6-A1D9-CCCEA45B46F0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97295"/>
              </p:ext>
            </p:extLst>
          </p:nvPr>
        </p:nvGraphicFramePr>
        <p:xfrm>
          <a:off x="184559" y="691186"/>
          <a:ext cx="11643918" cy="4486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6497"/>
                <a:gridCol w="2908743"/>
                <a:gridCol w="7616431"/>
                <a:gridCol w="492247"/>
              </a:tblGrid>
              <a:tr h="191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Corbel" panose="020B0503020204020204" pitchFamily="34" charset="0"/>
                        </a:rPr>
                        <a:t>Ред. број</a:t>
                      </a:r>
                      <a:endParaRPr lang="en-US" sz="1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Corbel" panose="020B0503020204020204" pitchFamily="34" charset="0"/>
                        </a:rPr>
                        <a:t>Примена</a:t>
                      </a:r>
                      <a:endParaRPr lang="en-US" sz="1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  <a:latin typeface="Corbel" panose="020B0503020204020204" pitchFamily="34" charset="0"/>
                        </a:rPr>
                        <a:t>Опис</a:t>
                      </a:r>
                      <a:endParaRPr lang="en-US" sz="14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Corbel" panose="020B0503020204020204" pitchFamily="34" charset="0"/>
                        </a:rPr>
                        <a:t>Напомена</a:t>
                      </a:r>
                      <a:endParaRPr lang="en-US" sz="11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>
                    <a:solidFill>
                      <a:srgbClr val="C00000"/>
                    </a:solidFill>
                  </a:tcPr>
                </a:tc>
              </a:tr>
              <a:tr h="4392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16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Идентификовање нивоа болести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Коришћењем различитих техника скенирања, подаци о пацијенту се ефикасно користе при дефинисаним контролама.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Погодно за идентификовање трендова различитих болести и њихових узрока, анализом скупова података од разних болесника.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Такође, може се идентификовати фаза болести.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79066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17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Холографија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Индустрија 4.0 користи холографију за приказивање целине медицинских података пацијената помоћу тродимензионалне томографске слике.</a:t>
                      </a:r>
                      <a:endParaRPr lang="en-US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Доктори могу видети податке о пацијенту у великом броју пресека и погледа без његовог присуства.</a:t>
                      </a:r>
                      <a:endParaRPr lang="en-US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Холографија се данас интезивно развија и већ представља моћан алат за медицинске апликације које се могу користе у ортопедији, протетици, ортодонцији, патологији, општој стоматологији, офталмологији, урологији, кардиологији, онкологији, итд.</a:t>
                      </a:r>
                      <a:endParaRPr lang="en-US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702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</a:rPr>
                        <a:t>18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Виртуелна реалност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 медицини, виртуелна реалност може пружити</a:t>
                      </a:r>
                      <a:endParaRPr lang="en-US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потребне информације лекарима и болесницима.</a:t>
                      </a:r>
                      <a:endParaRPr lang="en-US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Даје 3</a:t>
                      </a:r>
                      <a:r>
                        <a:rPr lang="sr-Latn-RS" sz="120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sr-Cyrl-RS" sz="120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слику пацијента.</a:t>
                      </a:r>
                      <a:endParaRPr lang="en-US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Побољшава квалитет планирања хируршке интервенције.</a:t>
                      </a:r>
                      <a:endParaRPr lang="en-US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Смањује време планирања компликованих операција.</a:t>
                      </a:r>
                      <a:endParaRPr lang="en-US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Подиже хируршке вештине лекарима хирурзима, користећи симулације органа људског тела на најбољи начин.</a:t>
                      </a:r>
                      <a:endParaRPr lang="en-US" sz="120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500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US" sz="5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  <a:tr h="70280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b="1" dirty="0">
                          <a:solidFill>
                            <a:srgbClr val="0000FF"/>
                          </a:solidFill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Комплексно праћење</a:t>
                      </a:r>
                      <a:endParaRPr lang="en-US" sz="1200" b="1" dirty="0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Лако надгледање укупног процеса лечења пацијента уз генерисање свих података.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Помаже у праћењу и анализи јавног здравља, уз помоћ различитих медицинских средстава и технологија.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Corbel" panose="020B0503020204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Повећава квалитет медицинских терапија са оптимизацијом трошкова управљања.</a:t>
                      </a:r>
                      <a:endParaRPr lang="en-US" sz="12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586" marR="33586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22663" y="21097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97372" y="187935"/>
            <a:ext cx="8612697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Преглед </a:t>
            </a:r>
            <a:r>
              <a:rPr lang="sr-Cyrl-RS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могуће примене Индустрије 4.0 у области медицине и </a:t>
            </a:r>
            <a:r>
              <a:rPr lang="sr-Cyrl-RS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стоматологије </a:t>
            </a:r>
            <a:r>
              <a:rPr lang="sr-Cyrl-RS" b="1" dirty="0" smtClean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4/4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5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34F2B-DD8E-4CE3-81E3-951C0CAC9D1F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26140" y="0"/>
            <a:ext cx="3352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400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Будући </a:t>
            </a:r>
            <a:r>
              <a:rPr lang="sr-Cyrl-RS" sz="2400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правци развоја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66" y="584533"/>
            <a:ext cx="11870724" cy="54496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r-Latn-RS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sr-Cyrl-RS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блиској </a:t>
            </a:r>
            <a:r>
              <a:rPr lang="sr-Latn-RS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будућности ће </a:t>
            </a:r>
            <a:r>
              <a:rPr lang="sr-Cyrl-RS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-Latn-RS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ндустрија 4.0</a:t>
            </a:r>
            <a:r>
              <a:rPr lang="sr-Cyrl-RS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ће почети са </a:t>
            </a:r>
            <a:r>
              <a:rPr lang="sr-Latn-RS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масовн</a:t>
            </a:r>
            <a:r>
              <a:rPr lang="sr-Cyrl-RS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</a:t>
            </a:r>
            <a:r>
              <a:rPr lang="sr-Latn-RS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производњ</a:t>
            </a:r>
            <a:r>
              <a:rPr lang="sr-Cyrl-RS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ом паметних медицинских и стоматолошких алата, прибора и уређаја, у интелигентним производним системима, у краћем времену и са смањеним трошковима. </a:t>
            </a:r>
            <a:endParaRPr lang="sr-Cyrl-RS" dirty="0" smtClean="0">
              <a:solidFill>
                <a:srgbClr val="FF00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r-Latn-RS" dirty="0" smtClean="0">
                <a:solidFill>
                  <a:srgbClr val="92D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Ова </a:t>
            </a:r>
            <a:r>
              <a:rPr lang="sr-Latn-RS" dirty="0">
                <a:solidFill>
                  <a:srgbClr val="92D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револуција ће променити </a:t>
            </a:r>
            <a:r>
              <a:rPr lang="sr-Cyrl-RS" dirty="0">
                <a:solidFill>
                  <a:srgbClr val="92D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sr-Latn-RS" dirty="0">
                <a:solidFill>
                  <a:srgbClr val="92D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</a:t>
            </a:r>
            <a:r>
              <a:rPr lang="sr-Cyrl-RS" dirty="0">
                <a:solidFill>
                  <a:srgbClr val="92D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sr-Latn-RS" dirty="0">
                <a:solidFill>
                  <a:srgbClr val="92D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управљања и лечења пацијента</a:t>
            </a:r>
            <a:r>
              <a:rPr lang="sr-Cyrl-RS" dirty="0">
                <a:solidFill>
                  <a:srgbClr val="92D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како у медицини, тако и у стоматологији</a:t>
            </a:r>
            <a:r>
              <a:rPr lang="sr-Latn-RS" dirty="0">
                <a:solidFill>
                  <a:srgbClr val="92D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Cyrl-RS" dirty="0" smtClean="0">
              <a:solidFill>
                <a:srgbClr val="92D05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r-Latn-RS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Уз </a:t>
            </a:r>
            <a:r>
              <a:rPr lang="sr-Latn-RS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помоћ паметн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sr-Latn-RS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технологиј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Индустрије 4.0</a:t>
            </a:r>
            <a:r>
              <a:rPr lang="sr-Latn-RS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студенти медицине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стоматологије ће </a:t>
            </a:r>
            <a:r>
              <a:rPr lang="sr-Latn-RS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бити 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оспособљени</a:t>
            </a:r>
            <a:r>
              <a:rPr lang="sr-Latn-RS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откривање проблема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(дијагноза)</a:t>
            </a:r>
            <a:r>
              <a:rPr lang="sr-Latn-RS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корелацију </a:t>
            </a:r>
            <a:r>
              <a:rPr lang="sr-Cyrl-RS" dirty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решења (терапије), захваљујући скупљању и анализи великих скупова </a:t>
            </a:r>
            <a:r>
              <a:rPr lang="sr-Cyrl-RS" dirty="0" smtClean="0">
                <a:solidFill>
                  <a:schemeClr val="accent6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података.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r-Latn-RS" dirty="0">
                <a:solidFill>
                  <a:srgbClr val="CC00CC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будућности ће технологија 4.0 бити применљива</a:t>
            </a:r>
            <a:r>
              <a:rPr lang="sr-Cyrl-RS" dirty="0">
                <a:solidFill>
                  <a:srgbClr val="CC00CC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sr-Latn-RS" dirty="0">
                <a:solidFill>
                  <a:srgbClr val="CC00CC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чување осетљивих података нашег здравственог система</a:t>
            </a:r>
            <a:r>
              <a:rPr lang="sr-Cyrl-RS" dirty="0">
                <a:solidFill>
                  <a:srgbClr val="CC00CC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RS" dirty="0">
                <a:solidFill>
                  <a:srgbClr val="CC00CC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кој</a:t>
            </a:r>
            <a:r>
              <a:rPr lang="sr-Cyrl-RS" dirty="0">
                <a:solidFill>
                  <a:srgbClr val="CC00CC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sr-Latn-RS" dirty="0">
                <a:solidFill>
                  <a:srgbClr val="CC00CC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 могу користити за другу сличну пандемију попут covid</a:t>
            </a:r>
            <a:r>
              <a:rPr lang="sr-Cyrl-RS" dirty="0">
                <a:solidFill>
                  <a:srgbClr val="CC00CC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Latn-RS" dirty="0">
                <a:solidFill>
                  <a:srgbClr val="CC00CC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 </a:t>
            </a:r>
            <a:endParaRPr lang="sr-Cyrl-RS" dirty="0" smtClean="0">
              <a:solidFill>
                <a:srgbClr val="CC00CC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r-Latn-RS" dirty="0" smtClean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Ову 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револуцију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 више прихватају менаџери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лекари, особље које може утицати на 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процедуре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лечења covid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Latn-RS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  и друге сличне пандемије или епидемије. </a:t>
            </a:r>
            <a:endParaRPr lang="sr-Cyrl-RS" dirty="0" smtClean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r-Latn-RS" dirty="0" smtClean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Може </a:t>
            </a:r>
            <a:r>
              <a:rPr lang="sr-Latn-RS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 користити за централизацију свих </a:t>
            </a:r>
            <a:r>
              <a:rPr lang="sr-Latn-RS" dirty="0" smtClean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медицинских</a:t>
            </a:r>
            <a:r>
              <a:rPr lang="sr-Cyrl-RS" dirty="0" smtClean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/стоматолошких </a:t>
            </a:r>
            <a:r>
              <a:rPr lang="sr-Cyrl-RS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процедура,</a:t>
            </a:r>
            <a:r>
              <a:rPr lang="sr-Latn-RS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алата, уређаја и </a:t>
            </a:r>
            <a:r>
              <a:rPr lang="sr-Cyrl-RS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протокола</a:t>
            </a:r>
            <a:r>
              <a:rPr lang="sr-Latn-RS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лечења. </a:t>
            </a:r>
            <a:endParaRPr lang="en-US" dirty="0">
              <a:solidFill>
                <a:srgbClr val="9966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sr-Latn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будућности ће медицинска индустрија расти и </a:t>
            </a:r>
            <a:r>
              <a:rPr lang="sr-Cyrl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прилагођаваће се</a:t>
            </a:r>
            <a:r>
              <a:rPr lang="sr-Latn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дигиталним технологијама како би створи</a:t>
            </a:r>
            <a:r>
              <a:rPr lang="sr-Cyrl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sr-Latn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паметни здравствени систем, па </a:t>
            </a:r>
            <a:r>
              <a:rPr lang="sr-Cyrl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због тога</a:t>
            </a:r>
            <a:r>
              <a:rPr lang="sr-Latn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постоји </a:t>
            </a:r>
            <a:r>
              <a:rPr lang="sr-Cyrl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све већа </a:t>
            </a:r>
            <a:r>
              <a:rPr lang="sr-Latn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потреба за пр</a:t>
            </a:r>
            <a:r>
              <a:rPr lang="sr-Cyrl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sr-Latn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мен</a:t>
            </a:r>
            <a:r>
              <a:rPr lang="sr-Cyrl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ама интелигентних медицинских </a:t>
            </a:r>
            <a:r>
              <a:rPr lang="sr-Cyrl-RS" dirty="0" smtClean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стоматолошких уређаја</a:t>
            </a:r>
            <a:r>
              <a:rPr lang="sr-Cyrl-RS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FF"/>
              </a:solidFill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01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DA88A-7E4F-48F7-8D56-5E4FB60CAB51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89394" y="72767"/>
            <a:ext cx="1327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000" b="1" dirty="0" smtClean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Закључ</a:t>
            </a:r>
            <a:r>
              <a:rPr lang="sr-Cyrl-RS" sz="2000" b="1" dirty="0" smtClean="0">
                <a:solidFill>
                  <a:srgbClr val="C0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ци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02" y="794152"/>
            <a:ext cx="11747158" cy="469365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Latn-RS" sz="1400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Индустрија 4.0 пружа </a:t>
            </a:r>
            <a:r>
              <a:rPr lang="sr-Cyrl-RS" sz="1400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аутоматизована</a:t>
            </a:r>
            <a:r>
              <a:rPr lang="sr-Latn-RS" sz="1400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решењ</a:t>
            </a:r>
            <a:r>
              <a:rPr lang="sr-Cyrl-RS" sz="1400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Latn-RS" sz="1400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индустрије и друга сродна подручја</a:t>
            </a:r>
            <a:r>
              <a:rPr lang="sr-Cyrl-RS" sz="1400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укључујући и област медицине и стоматологије</a:t>
            </a:r>
            <a:r>
              <a:rPr lang="sr-Latn-RS" sz="1400" b="1" dirty="0">
                <a:solidFill>
                  <a:srgbClr val="0000FF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Cyrl-RS" sz="1400" b="1" dirty="0" smtClean="0">
              <a:solidFill>
                <a:srgbClr val="0000FF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Latn-RS" sz="1400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sr-Cyrl-RS" sz="14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sr-Latn-RS" sz="14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се састоји од различитих производних и дигиталних информационих технологија за прикупљање, пренос, складиштење, анализу и </a:t>
            </a:r>
            <a:r>
              <a:rPr lang="sr-Cyrl-RS" sz="14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интелигентно</a:t>
            </a:r>
            <a:r>
              <a:rPr lang="sr-Latn-RS" sz="14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надгледање информацион</a:t>
            </a:r>
            <a:r>
              <a:rPr lang="sr-Cyrl-RS" sz="14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sr-Latn-RS" sz="1400" b="1" dirty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400" b="1" dirty="0" smtClean="0">
                <a:solidFill>
                  <a:srgbClr val="FF00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система. </a:t>
            </a:r>
            <a:endParaRPr lang="en-US" sz="1400" b="1" dirty="0">
              <a:solidFill>
                <a:srgbClr val="FF00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Cyrl-RS" sz="1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Ова технологија омогућује п</a:t>
            </a:r>
            <a:r>
              <a:rPr lang="sr-Latn-RS" sz="1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роизвод</a:t>
            </a:r>
            <a:r>
              <a:rPr lang="sr-Cyrl-RS" sz="1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њу</a:t>
            </a:r>
            <a:r>
              <a:rPr lang="sr-Latn-RS" sz="1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висококвалитетн</a:t>
            </a:r>
            <a:r>
              <a:rPr lang="sr-Cyrl-RS" sz="1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их</a:t>
            </a:r>
            <a:r>
              <a:rPr lang="sr-Latn-RS" sz="1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медицин</a:t>
            </a:r>
            <a:r>
              <a:rPr lang="sr-Cyrl-RS" sz="1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ских и стоматолошких </a:t>
            </a:r>
            <a:r>
              <a:rPr lang="sr-Latn-RS" sz="1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уређаји и компонент</a:t>
            </a:r>
            <a:r>
              <a:rPr lang="sr-Cyrl-RS" sz="1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и,</a:t>
            </a:r>
            <a:r>
              <a:rPr lang="sr-Latn-RS" sz="1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како би се удовољило захтевима сваког пацијента</a:t>
            </a:r>
            <a:r>
              <a:rPr lang="sr-Cyrl-RS" sz="1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понаособ</a:t>
            </a:r>
            <a:r>
              <a:rPr lang="sr-Latn-RS" sz="14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Cyrl-RS" sz="1400" b="1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Latn-RS" sz="1400" b="1" dirty="0" smtClean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</a:t>
            </a:r>
            <a:r>
              <a:rPr lang="sr-Cyrl-RS" sz="1400" b="1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области медицине и стоматологије помажу</a:t>
            </a:r>
            <a:r>
              <a:rPr lang="sr-Latn-RS" sz="1400" b="1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 повећању укупних перформанси</a:t>
            </a:r>
            <a:r>
              <a:rPr lang="sr-Cyrl-RS" sz="1400" b="1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здравствене услуге, помоћу</a:t>
            </a:r>
            <a:r>
              <a:rPr lang="sr-Latn-RS" sz="1400" b="1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дигиталних </a:t>
            </a:r>
            <a:r>
              <a:rPr lang="sr-Cyrl-RS" sz="1400" b="1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информационх </a:t>
            </a:r>
            <a:r>
              <a:rPr lang="sr-Latn-RS" sz="1400" b="1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</a:t>
            </a:r>
            <a:r>
              <a:rPr lang="sr-Cyrl-RS" sz="1400" b="1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Latn-RS" sz="1400" b="1" dirty="0">
                <a:solidFill>
                  <a:srgbClr val="9966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управљања пацијентима. </a:t>
            </a:r>
            <a:endParaRPr lang="sr-Cyrl-RS" sz="1400" b="1" dirty="0" smtClean="0">
              <a:solidFill>
                <a:srgbClr val="9966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Latn-RS" sz="1400" b="1" dirty="0" smtClean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Ефикасно </a:t>
            </a:r>
            <a:r>
              <a:rPr lang="sr-Cyrl-RS" sz="14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прихвата </a:t>
            </a:r>
            <a:r>
              <a:rPr lang="sr-Latn-RS" sz="14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масовн</a:t>
            </a:r>
            <a:r>
              <a:rPr lang="sr-Cyrl-RS" sz="14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Latn-RS" sz="14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прилагођавањ</a:t>
            </a:r>
            <a:r>
              <a:rPr lang="sr-Cyrl-RS" sz="14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Latn-RS" sz="14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кој</a:t>
            </a:r>
            <a:r>
              <a:rPr lang="sr-Cyrl-RS" sz="14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Latn-RS" sz="14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испуњава</a:t>
            </a:r>
            <a:r>
              <a:rPr lang="sr-Cyrl-RS" sz="14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ју</a:t>
            </a:r>
            <a:r>
              <a:rPr lang="sr-Latn-RS" sz="14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примарне захтеве</a:t>
            </a:r>
            <a:r>
              <a:rPr lang="sr-Cyrl-RS" sz="14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сваког пацијента</a:t>
            </a:r>
            <a:r>
              <a:rPr lang="sr-Latn-RS" sz="1400" b="1" dirty="0">
                <a:solidFill>
                  <a:schemeClr val="accent3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sr-Cyrl-RS" sz="1400" b="1" dirty="0" smtClean="0">
              <a:solidFill>
                <a:schemeClr val="accent3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Latn-RS" sz="1400" b="1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Пружа </a:t>
            </a:r>
            <a:r>
              <a:rPr lang="sr-Latn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прецизну </a:t>
            </a:r>
            <a:r>
              <a:rPr lang="sr-Cyrl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хируршку интервенцију</a:t>
            </a:r>
            <a:r>
              <a:rPr lang="sr-Latn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 пацијента применом </a:t>
            </a:r>
            <a:r>
              <a:rPr lang="sr-Cyrl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адитивне </a:t>
            </a:r>
            <a:r>
              <a:rPr lang="sr-Latn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производње, сензора, холографиј</a:t>
            </a:r>
            <a:r>
              <a:rPr lang="sr-Cyrl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sr-Latn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робот</a:t>
            </a:r>
            <a:r>
              <a:rPr lang="sr-Cyrl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</a:t>
            </a:r>
            <a:r>
              <a:rPr lang="sr-Latn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AI, </a:t>
            </a:r>
            <a:r>
              <a:rPr lang="sr-Cyrl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анализе </a:t>
            </a:r>
            <a:r>
              <a:rPr lang="sr-Latn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велики</a:t>
            </a:r>
            <a:r>
              <a:rPr lang="sr-Cyrl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sr-Latn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пода</a:t>
            </a:r>
            <a:r>
              <a:rPr lang="sr-Cyrl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така</a:t>
            </a:r>
            <a:r>
              <a:rPr lang="sr-Latn-RS" sz="1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IoT/IoS </a:t>
            </a:r>
            <a:r>
              <a:rPr lang="sr-Latn-RS" sz="1400" b="1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уређајa. 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Latn-RS" sz="1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Дигиталне технологије пружају иновативни метод за правилну изолацију зараженог пацијента</a:t>
            </a:r>
            <a:r>
              <a:rPr lang="sr-Cyrl-RS" sz="1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RS" sz="1400" b="1" dirty="0">
                <a:solidFill>
                  <a:schemeClr val="accent1">
                    <a:lumMod val="75000"/>
                  </a:schemeClr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како би се смањио висок ризик од смртности, убрзавајући производњу лекова, поступак лечења и неге. </a:t>
            </a:r>
            <a:endParaRPr lang="sr-Cyrl-RS" sz="1400" b="1" dirty="0" smtClean="0">
              <a:solidFill>
                <a:schemeClr val="accent1">
                  <a:lumMod val="75000"/>
                </a:schemeClr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Latn-RS" sz="1400" b="1" dirty="0" smtClean="0">
                <a:solidFill>
                  <a:srgbClr val="00B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Применом </a:t>
            </a:r>
            <a:r>
              <a:rPr lang="sr-Latn-RS" sz="1400" b="1" dirty="0">
                <a:solidFill>
                  <a:srgbClr val="00B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ових технологија људи раде од куће</a:t>
            </a:r>
            <a:r>
              <a:rPr lang="sr-Cyrl-RS" sz="1400" b="1" dirty="0">
                <a:solidFill>
                  <a:srgbClr val="00B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sr-Latn-RS" sz="1400" b="1" dirty="0">
                <a:solidFill>
                  <a:srgbClr val="00B05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откривају нову културу канцеларије, радно време, виртуелне канцеларије, виртуелне састанке и опсежне писане комуникације. </a:t>
            </a:r>
            <a:endParaRPr lang="sr-Cyrl-RS" sz="1400" b="1" dirty="0" smtClean="0">
              <a:solidFill>
                <a:srgbClr val="00B05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Latn-RS" sz="1400" b="1" dirty="0" smtClean="0">
                <a:solidFill>
                  <a:srgbClr val="66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Индустрија </a:t>
            </a:r>
            <a:r>
              <a:rPr lang="sr-Latn-RS" sz="1400" b="1" dirty="0">
                <a:solidFill>
                  <a:srgbClr val="66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 има могућност даљинског управљања помоћу паметних технологија што је корисно за </a:t>
            </a:r>
            <a:r>
              <a:rPr lang="sr-Cyrl-RS" sz="1400" b="1" dirty="0">
                <a:solidFill>
                  <a:srgbClr val="66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управљање пандемијом  </a:t>
            </a:r>
            <a:r>
              <a:rPr lang="sr-Latn-RS" sz="1400" b="1" dirty="0">
                <a:solidFill>
                  <a:srgbClr val="66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sr-Cyrl-RS" sz="1400" b="1" dirty="0">
                <a:solidFill>
                  <a:srgbClr val="66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sr-Latn-RS" sz="1400" b="1" dirty="0">
                <a:solidFill>
                  <a:srgbClr val="663300"/>
                </a:solidFill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19. </a:t>
            </a:r>
            <a:endParaRPr lang="sr-Cyrl-RS" sz="1400" b="1" dirty="0" smtClean="0">
              <a:solidFill>
                <a:srgbClr val="663300"/>
              </a:solidFill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sr-Latn-RS" sz="1400" b="1" dirty="0" smtClean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Ове </a:t>
            </a:r>
            <a:r>
              <a:rPr lang="sr-Latn-RS" sz="1400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дигиталне технологије стварају виртуелну клинику кроз примену телемедицинских консултација. </a:t>
            </a:r>
            <a:endParaRPr lang="en-US" sz="1400" b="1" dirty="0">
              <a:effectLst/>
              <a:latin typeface="Corbel" panose="020B0503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7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8C496-E3BE-49C1-8492-01820F975FDD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68" y="226025"/>
            <a:ext cx="5077501" cy="339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995" y="226025"/>
            <a:ext cx="6042226" cy="5207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555" y="3755362"/>
            <a:ext cx="4214326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258757" y="5552528"/>
            <a:ext cx="6016391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algn="ctr"/>
            <a:r>
              <a:rPr lang="sr-Latn-RS" b="1" dirty="0" smtClean="0"/>
              <a:t>Проблеми - недостатак квалификованих стручњака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151168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Placeholder 2"/>
          <p:cNvSpPr>
            <a:spLocks noGrp="1"/>
          </p:cNvSpPr>
          <p:nvPr>
            <p:ph type="body" sz="half" idx="1"/>
          </p:nvPr>
        </p:nvSpPr>
        <p:spPr>
          <a:solidFill>
            <a:schemeClr val="accent3">
              <a:lumMod val="85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endParaRPr lang="en-US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endParaRPr lang="sr-Latn-RS" b="1" dirty="0" smtClean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endParaRPr lang="sr-Latn-RS" b="1" dirty="0">
              <a:solidFill>
                <a:srgbClr val="FF0000"/>
              </a:solidFill>
            </a:endParaRPr>
          </a:p>
          <a:p>
            <a:pPr algn="ctr"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Thanks so much for kind attention !</a:t>
            </a:r>
          </a:p>
          <a:p>
            <a:pPr algn="ctr">
              <a:buFontTx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Questions ?</a:t>
            </a:r>
          </a:p>
        </p:txBody>
      </p:sp>
      <p:sp>
        <p:nvSpPr>
          <p:cNvPr id="60420" name="Content Placeholder 3"/>
          <p:cNvSpPr>
            <a:spLocks noGrp="1"/>
          </p:cNvSpPr>
          <p:nvPr>
            <p:ph sz="quarter" idx="2"/>
          </p:nvPr>
        </p:nvSpPr>
        <p:spPr>
          <a:solidFill>
            <a:schemeClr val="bg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endParaRPr lang="en-US" dirty="0" smtClean="0">
              <a:solidFill>
                <a:srgbClr val="660033"/>
              </a:solidFill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660033"/>
                </a:solidFill>
              </a:rPr>
              <a:t>Your – Prof. Dr. V. D. </a:t>
            </a:r>
            <a:r>
              <a:rPr lang="sr-Latn-CS" b="1" dirty="0" smtClean="0">
                <a:solidFill>
                  <a:srgbClr val="660033"/>
                </a:solidFill>
              </a:rPr>
              <a:t>Majstorovic</a:t>
            </a:r>
            <a:endParaRPr lang="en-US" dirty="0" smtClean="0"/>
          </a:p>
        </p:txBody>
      </p:sp>
      <p:sp>
        <p:nvSpPr>
          <p:cNvPr id="21508" name="Content Placeholder 4"/>
          <p:cNvSpPr>
            <a:spLocks noGrp="1"/>
          </p:cNvSpPr>
          <p:nvPr>
            <p:ph sz="quarter" idx="3"/>
          </p:nvPr>
        </p:nvSpPr>
        <p:spPr>
          <a:solidFill>
            <a:srgbClr val="FFFF99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E-mail: </a:t>
            </a:r>
            <a:r>
              <a:rPr lang="en-US" sz="2000" u="sng" dirty="0">
                <a:hlinkClick r:id="rId2"/>
              </a:rPr>
              <a:t>vidosav.majstorovic@sbb.rs</a:t>
            </a:r>
            <a:endParaRPr lang="en-US" sz="2000" dirty="0"/>
          </a:p>
          <a:p>
            <a:pPr marL="0" indent="0" algn="ctr">
              <a:buNone/>
            </a:pPr>
            <a:r>
              <a:rPr lang="sr-Latn-RS" b="1" dirty="0">
                <a:solidFill>
                  <a:srgbClr val="7030A0"/>
                </a:solidFill>
                <a:hlinkClick r:id="rId3"/>
              </a:rPr>
              <a:t>www.mefics.org</a:t>
            </a:r>
            <a:endParaRPr lang="sr-Latn-RS" b="1" dirty="0">
              <a:solidFill>
                <a:srgbClr val="7030A0"/>
              </a:solidFill>
            </a:endParaRPr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D5FDC5-3721-43E5-84C9-807708706F34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21510" name="Picture 42"/>
          <p:cNvPicPr>
            <a:picLocks noChangeAspect="1" noChangeArrowheads="1"/>
          </p:cNvPicPr>
          <p:nvPr/>
        </p:nvPicPr>
        <p:blipFill>
          <a:blip r:embed="rId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5857875"/>
            <a:ext cx="1365250" cy="668338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74" y="477205"/>
            <a:ext cx="4025776" cy="259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5972175"/>
            <a:ext cx="2000250" cy="85725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10" descr="(A) new logo 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51" y="3644900"/>
            <a:ext cx="885825" cy="914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09800" y="352021"/>
            <a:ext cx="777240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I4.0 </a:t>
            </a:r>
            <a:r>
              <a:rPr lang="sr-Latn-R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Tehni</a:t>
            </a:r>
            <a:r>
              <a:rPr lang="sr-Latn-R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čki fakultet, Bor. </a:t>
            </a:r>
            <a:endParaRPr lang="sr-Latn-R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5 Reasons Why We're Excited About Smart Healthcare in 20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719" y="4660568"/>
            <a:ext cx="3331049" cy="18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8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600" y="25400"/>
            <a:ext cx="9701337" cy="731837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  <a:lumOff val="50000"/>
              </a:schemeClr>
            </a:solidFill>
          </a:ln>
        </p:spPr>
        <p:txBody>
          <a:bodyPr anchor="ctr">
            <a:norm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GB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University </a:t>
            </a: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of Belgrade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, </a:t>
            </a:r>
            <a:r>
              <a:rPr lang="en-GB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Faculty of Dentistry, </a:t>
            </a:r>
            <a:r>
              <a:rPr lang="en-GB" sz="2400" b="1" i="1" dirty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Clinic for jaws </a:t>
            </a:r>
            <a:r>
              <a:rPr lang="en-GB" sz="2400" b="1" i="1" dirty="0" err="1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anose="020B0503020204020204" pitchFamily="34" charset="0"/>
              </a:rPr>
              <a:t>orthopedics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6916" y="804544"/>
            <a:ext cx="4952305" cy="3733800"/>
          </a:xfrm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University of Belgrade</a:t>
            </a:r>
          </a:p>
          <a:p>
            <a:pPr marL="230182" indent="-230182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srgbClr val="000000"/>
                </a:solidFill>
                <a:latin typeface="Corbel" panose="020B0503020204020204" pitchFamily="34" charset="0"/>
              </a:rPr>
              <a:t>Founded in 1808</a:t>
            </a:r>
          </a:p>
          <a:p>
            <a:pPr marL="230182" indent="-230182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srgbClr val="000000"/>
                </a:solidFill>
                <a:latin typeface="Corbel" panose="020B0503020204020204" pitchFamily="34" charset="0"/>
              </a:rPr>
              <a:t>~90,000 students</a:t>
            </a:r>
          </a:p>
          <a:p>
            <a:pPr marL="230182" indent="-230182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srgbClr val="000000"/>
                </a:solidFill>
                <a:latin typeface="Corbel" panose="020B0503020204020204" pitchFamily="34" charset="0"/>
              </a:rPr>
              <a:t>31 faculties 12 research institutes, 9 centers</a:t>
            </a:r>
          </a:p>
          <a:p>
            <a:pPr marL="230182" indent="-230182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1500" dirty="0">
                <a:solidFill>
                  <a:srgbClr val="000000"/>
                </a:solidFill>
                <a:latin typeface="Corbel" panose="020B0503020204020204" pitchFamily="34" charset="0"/>
              </a:rPr>
              <a:t>2019 Shanghai Ranking: 401-500 </a:t>
            </a:r>
            <a:r>
              <a:rPr lang="sr-Latn-RS" sz="1500" dirty="0">
                <a:solidFill>
                  <a:srgbClr val="000000"/>
                </a:solidFill>
                <a:latin typeface="Corbel" panose="020B0503020204020204" pitchFamily="34" charset="0"/>
              </a:rPr>
              <a:t>(</a:t>
            </a:r>
            <a:r>
              <a:rPr lang="en-US" sz="1500" b="1" dirty="0">
                <a:solidFill>
                  <a:srgbClr val="FF0000"/>
                </a:solidFill>
                <a:latin typeface="Corbel" panose="020B0503020204020204" pitchFamily="34" charset="0"/>
              </a:rPr>
              <a:t>4</a:t>
            </a:r>
            <a:r>
              <a:rPr lang="sr-Latn-RS" sz="1500" b="1" dirty="0">
                <a:solidFill>
                  <a:srgbClr val="FF0000"/>
                </a:solidFill>
                <a:latin typeface="Corbel" panose="020B0503020204020204" pitchFamily="34" charset="0"/>
              </a:rPr>
              <a:t>02</a:t>
            </a:r>
            <a:r>
              <a:rPr lang="sr-Latn-RS" sz="1500" dirty="0" smtClean="0">
                <a:solidFill>
                  <a:srgbClr val="000000"/>
                </a:solidFill>
                <a:latin typeface="Corbel" panose="020B0503020204020204" pitchFamily="34" charset="0"/>
              </a:rPr>
              <a:t>)</a:t>
            </a:r>
            <a:r>
              <a:rPr lang="sr-Cyrl-RS" sz="1500" dirty="0" smtClean="0">
                <a:solidFill>
                  <a:srgbClr val="000000"/>
                </a:solidFill>
                <a:latin typeface="Corbel" panose="020B0503020204020204" pitchFamily="34" charset="0"/>
              </a:rPr>
              <a:t>. </a:t>
            </a:r>
            <a:r>
              <a:rPr lang="sr-Latn-RS" sz="1500" dirty="0" smtClean="0">
                <a:solidFill>
                  <a:srgbClr val="FF0000"/>
                </a:solidFill>
                <a:latin typeface="Corbel" panose="020B0503020204020204" pitchFamily="34" charset="0"/>
              </a:rPr>
              <a:t>Dentistry – 150</a:t>
            </a:r>
            <a:r>
              <a:rPr lang="sr-Latn-RS" sz="1500" dirty="0" smtClean="0">
                <a:solidFill>
                  <a:srgbClr val="000000"/>
                </a:solidFill>
                <a:latin typeface="Corbel" panose="020B0503020204020204" pitchFamily="34" charset="0"/>
              </a:rPr>
              <a:t>.</a:t>
            </a:r>
            <a:r>
              <a:rPr lang="en-US" sz="150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endParaRPr lang="en-US" sz="150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sz="22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Faculty of Dentistry</a:t>
            </a:r>
          </a:p>
          <a:p>
            <a:pPr marL="0" indent="0" algn="ctr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2018 – 70 years of </a:t>
            </a:r>
            <a:r>
              <a:rPr lang="sr-Latn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FoD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, Today 95 years of university education in dentistry!</a:t>
            </a:r>
          </a:p>
          <a:p>
            <a:pPr marL="230182" indent="-230182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0000"/>
                </a:solidFill>
                <a:latin typeface="Corbel" panose="020B0503020204020204" pitchFamily="34" charset="0"/>
              </a:rPr>
              <a:t>Founded in 1948 (</a:t>
            </a:r>
            <a:r>
              <a:rPr lang="sr-Latn-RS" sz="1400" dirty="0">
                <a:solidFill>
                  <a:srgbClr val="000000"/>
                </a:solidFill>
                <a:latin typeface="Corbel" panose="020B0503020204020204" pitchFamily="34" charset="0"/>
              </a:rPr>
              <a:t>medical education</a:t>
            </a:r>
            <a:r>
              <a:rPr lang="en-US" sz="1400" dirty="0">
                <a:solidFill>
                  <a:srgbClr val="000000"/>
                </a:solidFill>
                <a:latin typeface="Corbel" panose="020B0503020204020204" pitchFamily="34" charset="0"/>
              </a:rPr>
              <a:t> started in 1</a:t>
            </a:r>
            <a:r>
              <a:rPr lang="sr-Latn-RS" sz="1400" dirty="0">
                <a:solidFill>
                  <a:srgbClr val="000000"/>
                </a:solidFill>
                <a:latin typeface="Corbel" panose="020B0503020204020204" pitchFamily="34" charset="0"/>
              </a:rPr>
              <a:t>924</a:t>
            </a:r>
            <a:r>
              <a:rPr lang="en-US" sz="1400" dirty="0">
                <a:solidFill>
                  <a:srgbClr val="000000"/>
                </a:solidFill>
                <a:latin typeface="Corbel" panose="020B0503020204020204" pitchFamily="34" charset="0"/>
              </a:rPr>
              <a:t>)</a:t>
            </a:r>
          </a:p>
          <a:p>
            <a:pPr marL="230182" indent="-230182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0000"/>
                </a:solidFill>
                <a:latin typeface="Corbel" panose="020B0503020204020204" pitchFamily="34" charset="0"/>
              </a:rPr>
              <a:t>~2,000 students (graduating ~200 per year)</a:t>
            </a:r>
          </a:p>
          <a:p>
            <a:pPr marL="230182" indent="-230182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0000"/>
                </a:solidFill>
                <a:latin typeface="Corbel" panose="020B0503020204020204" pitchFamily="34" charset="0"/>
              </a:rPr>
              <a:t>200 professors and teaching assistants</a:t>
            </a:r>
          </a:p>
          <a:p>
            <a:pPr marL="230182" indent="-230182"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en-US" sz="1400" dirty="0">
                <a:solidFill>
                  <a:srgbClr val="000000"/>
                </a:solidFill>
                <a:latin typeface="Corbel" panose="020B0503020204020204" pitchFamily="34" charset="0"/>
              </a:rPr>
              <a:t>Includes </a:t>
            </a:r>
            <a:r>
              <a:rPr lang="en-US" sz="1400" b="1" dirty="0">
                <a:solidFill>
                  <a:srgbClr val="0000FF"/>
                </a:solidFill>
                <a:latin typeface="Corbel" panose="020B0503020204020204" pitchFamily="34" charset="0"/>
                <a:ea typeface="宋体" pitchFamily="2" charset="-122"/>
              </a:rPr>
              <a:t>Clinic for jaws orthopedics, </a:t>
            </a:r>
            <a:r>
              <a:rPr lang="en-US" sz="1400" dirty="0">
                <a:solidFill>
                  <a:srgbClr val="000000"/>
                </a:solidFill>
                <a:latin typeface="Corbel" panose="020B0503020204020204" pitchFamily="34" charset="0"/>
              </a:rPr>
              <a:t>Clinic for tooth diseases, Clinic for dental prosthetics, …</a:t>
            </a:r>
          </a:p>
        </p:txBody>
      </p:sp>
      <p:pic>
        <p:nvPicPr>
          <p:cNvPr id="4100" name="Picture 13" descr="Универзитет у Београ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17" y="128380"/>
            <a:ext cx="1057275" cy="46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71397" y="868363"/>
            <a:ext cx="4038600" cy="5180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宋体" pitchFamily="2" charset="-122"/>
              </a:rPr>
              <a:t>Clinic for jaws orthopedics</a:t>
            </a:r>
          </a:p>
          <a:p>
            <a:pPr algn="ctr">
              <a:defRPr/>
            </a:pPr>
            <a:endParaRPr lang="en-US" sz="2400" b="1" u="sng" dirty="0">
              <a:solidFill>
                <a:srgbClr val="0000FF"/>
              </a:solidFill>
              <a:latin typeface="Corbel" panose="020B0503020204020204" pitchFamily="34" charset="0"/>
              <a:ea typeface="宋体" pitchFamily="2" charset="-122"/>
            </a:endParaRPr>
          </a:p>
          <a:p>
            <a:pPr marL="742932" lvl="1" indent="-285744">
              <a:buFont typeface="Arial"/>
              <a:buChar char="•"/>
              <a:defRPr/>
            </a:pPr>
            <a:r>
              <a:rPr lang="en-US" sz="1467" dirty="0">
                <a:latin typeface="Corbel" panose="020B0503020204020204" pitchFamily="34" charset="0"/>
                <a:ea typeface="宋体" pitchFamily="2" charset="-122"/>
              </a:rPr>
              <a:t>Founded in 1959</a:t>
            </a:r>
          </a:p>
          <a:p>
            <a:pPr marL="742932" lvl="1" indent="-285744">
              <a:buFont typeface="Arial"/>
              <a:buChar char="•"/>
              <a:defRPr/>
            </a:pPr>
            <a:r>
              <a:rPr lang="en-US" sz="1467" dirty="0">
                <a:latin typeface="Corbel" panose="020B0503020204020204" pitchFamily="34" charset="0"/>
                <a:ea typeface="宋体" pitchFamily="2" charset="-122"/>
              </a:rPr>
              <a:t>Currently led by Prof. N. Nedeljkovic</a:t>
            </a:r>
            <a:endParaRPr lang="sr-Latn-RS" sz="1467" dirty="0">
              <a:latin typeface="Corbel" panose="020B0503020204020204" pitchFamily="34" charset="0"/>
              <a:ea typeface="宋体" pitchFamily="2" charset="-122"/>
            </a:endParaRPr>
          </a:p>
          <a:p>
            <a:pPr marL="742932" lvl="1" indent="-285744">
              <a:buFont typeface="Arial"/>
              <a:buChar char="•"/>
              <a:defRPr/>
            </a:pPr>
            <a:r>
              <a:rPr lang="en-US" sz="1467" dirty="0">
                <a:latin typeface="Corbel" panose="020B0503020204020204" pitchFamily="34" charset="0"/>
                <a:ea typeface="宋体" pitchFamily="2" charset="-122"/>
              </a:rPr>
              <a:t>Annual R&amp;D budget ~150K Euros p/y</a:t>
            </a:r>
          </a:p>
          <a:p>
            <a:pPr marL="742932" lvl="1" indent="-285744">
              <a:buFont typeface="Arial"/>
              <a:buChar char="•"/>
              <a:defRPr/>
            </a:pPr>
            <a:r>
              <a:rPr lang="en-US" sz="1467" dirty="0">
                <a:latin typeface="Corbel" panose="020B0503020204020204" pitchFamily="34" charset="0"/>
                <a:ea typeface="宋体" pitchFamily="2" charset="-122"/>
              </a:rPr>
              <a:t>6 PhD students, 15 Specialists</a:t>
            </a:r>
          </a:p>
          <a:p>
            <a:pPr>
              <a:defRPr/>
            </a:pPr>
            <a:endParaRPr lang="en-US" sz="1333" dirty="0">
              <a:solidFill>
                <a:srgbClr val="FF0000"/>
              </a:solidFill>
              <a:latin typeface="Corbel" panose="020B0503020204020204" pitchFamily="34" charset="0"/>
              <a:ea typeface="宋体" pitchFamily="2" charset="-122"/>
            </a:endParaRPr>
          </a:p>
          <a:p>
            <a:pPr>
              <a:defRPr/>
            </a:pPr>
            <a:r>
              <a:rPr lang="en-US" sz="1333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宋体" pitchFamily="2" charset="-122"/>
              </a:rPr>
              <a:t>Research directions:</a:t>
            </a:r>
          </a:p>
          <a:p>
            <a:pPr marL="171446" indent="-171446">
              <a:lnSpc>
                <a:spcPct val="90000"/>
              </a:lnSpc>
              <a:buFont typeface="Courier New" pitchFamily="49" charset="0"/>
              <a:buChar char="o"/>
              <a:defRPr/>
            </a:pPr>
            <a:r>
              <a:rPr lang="en-US" sz="1333" dirty="0">
                <a:latin typeface="Corbel" panose="020B0503020204020204" pitchFamily="34" charset="0"/>
                <a:ea typeface="宋体" pitchFamily="2" charset="-122"/>
              </a:rPr>
              <a:t>Diagnosis and treatment of irregularities of teeth, jaws and faces in children and adults.</a:t>
            </a:r>
          </a:p>
          <a:p>
            <a:pPr marL="171446" indent="-171446">
              <a:buFont typeface="Courier New" pitchFamily="49" charset="0"/>
              <a:buChar char="o"/>
            </a:pPr>
            <a:r>
              <a:rPr lang="en-US" sz="1333" dirty="0">
                <a:latin typeface="Corbel" panose="020B0503020204020204" pitchFamily="34" charset="0"/>
              </a:rPr>
              <a:t>M</a:t>
            </a:r>
            <a:r>
              <a:rPr lang="sr-Cyrl-CS" sz="1333" dirty="0">
                <a:latin typeface="Corbel" panose="020B0503020204020204" pitchFamily="34" charset="0"/>
              </a:rPr>
              <a:t>onitoring and analyzing the distress / space in the patient's </a:t>
            </a:r>
            <a:r>
              <a:rPr lang="en-US" sz="1333" dirty="0">
                <a:latin typeface="Corbel" panose="020B0503020204020204" pitchFamily="34" charset="0"/>
              </a:rPr>
              <a:t>jaw</a:t>
            </a:r>
            <a:r>
              <a:rPr lang="sr-Cyrl-CS" sz="1333" dirty="0">
                <a:latin typeface="Corbel" panose="020B0503020204020204" pitchFamily="34" charset="0"/>
              </a:rPr>
              <a:t>, performing spatial analysis, Bolton's relationship</a:t>
            </a:r>
            <a:r>
              <a:rPr lang="en-US" sz="1333" dirty="0">
                <a:latin typeface="Corbel" panose="020B0503020204020204" pitchFamily="34" charset="0"/>
              </a:rPr>
              <a:t>.</a:t>
            </a:r>
          </a:p>
          <a:p>
            <a:pPr marL="171446" indent="-171446">
              <a:buFont typeface="Courier New" pitchFamily="49" charset="0"/>
              <a:buChar char="o"/>
            </a:pPr>
            <a:r>
              <a:rPr lang="en-US" sz="1333" dirty="0">
                <a:latin typeface="Corbel" panose="020B0503020204020204" pitchFamily="34" charset="0"/>
              </a:rPr>
              <a:t>D</a:t>
            </a:r>
            <a:r>
              <a:rPr lang="sr-Cyrl-CS" sz="1333" dirty="0">
                <a:latin typeface="Corbel" panose="020B0503020204020204" pitchFamily="34" charset="0"/>
              </a:rPr>
              <a:t>etermining the shape of the tooth arch and its modeling, determining the PAR index</a:t>
            </a:r>
            <a:r>
              <a:rPr lang="en-US" sz="1333" dirty="0">
                <a:latin typeface="Corbel" panose="020B0503020204020204" pitchFamily="34" charset="0"/>
              </a:rPr>
              <a:t>.</a:t>
            </a:r>
          </a:p>
          <a:p>
            <a:pPr marL="171446" indent="-171446">
              <a:buFont typeface="Courier New" pitchFamily="49" charset="0"/>
              <a:buChar char="o"/>
            </a:pPr>
            <a:r>
              <a:rPr lang="en-US" sz="1333" dirty="0">
                <a:latin typeface="Corbel" panose="020B0503020204020204" pitchFamily="34" charset="0"/>
              </a:rPr>
              <a:t>M</a:t>
            </a:r>
            <a:r>
              <a:rPr lang="sr-Cyrl-CS" sz="1333" dirty="0">
                <a:latin typeface="Corbel" panose="020B0503020204020204" pitchFamily="34" charset="0"/>
              </a:rPr>
              <a:t>onitoring teeth leveling from the aspect of determining the validity, accuracy, repeatability and reliability of measurement on 3D digital models, and in relation to conventional (gypsum models)</a:t>
            </a:r>
            <a:r>
              <a:rPr lang="en-US" sz="1333" dirty="0">
                <a:latin typeface="Corbel" panose="020B0503020204020204" pitchFamily="34" charset="0"/>
              </a:rPr>
              <a:t>.</a:t>
            </a:r>
          </a:p>
          <a:p>
            <a:pPr marL="171446" indent="-171446">
              <a:buFont typeface="Courier New" pitchFamily="49" charset="0"/>
              <a:buChar char="o"/>
            </a:pPr>
            <a:r>
              <a:rPr lang="en-US" sz="1333" dirty="0">
                <a:solidFill>
                  <a:srgbClr val="FF0000"/>
                </a:solidFill>
                <a:latin typeface="Corbel" panose="020B0503020204020204" pitchFamily="34" charset="0"/>
              </a:rPr>
              <a:t>T</a:t>
            </a:r>
            <a:r>
              <a:rPr lang="sr-Cyrl-CS" sz="1333" dirty="0">
                <a:solidFill>
                  <a:srgbClr val="FF0000"/>
                </a:solidFill>
                <a:latin typeface="Corbel" panose="020B0503020204020204" pitchFamily="34" charset="0"/>
              </a:rPr>
              <a:t>he analysis and synthesis of movement of each tooth, during therapy, and especially in the leveling stage, where these displacements can be of a translatory and rotational character in the space.</a:t>
            </a:r>
            <a:endParaRPr lang="en-US" sz="1333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pic>
        <p:nvPicPr>
          <p:cNvPr id="819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405" y="1833244"/>
            <a:ext cx="2513012" cy="16764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711" y="4545089"/>
            <a:ext cx="2438400" cy="1649412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79" y="5002300"/>
            <a:ext cx="2324100" cy="1524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1" y="74714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 sz="1400"/>
          </a:p>
        </p:txBody>
      </p:sp>
      <p:pic>
        <p:nvPicPr>
          <p:cNvPr id="1027" name="Picture 11" descr="http://bg.ac.rs/images/logo/STF_170p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167" y="25400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5B9B-8051-4F27-A9A9-9B820A04888A}" type="datetime1">
              <a:rPr lang="en-US" smtClean="0"/>
              <a:t>3/27/2021</a:t>
            </a:fld>
            <a:endParaRPr lang="sr-Latn-R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421B-9274-47F9-9425-26555E8CD683}" type="slidenum">
              <a:rPr lang="sr-Latn-RS" smtClean="0"/>
              <a:t>3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2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sr-Cyrl-RS" b="1" dirty="0" smtClean="0">
                <a:latin typeface="Corbel" panose="020B0503020204020204" pitchFamily="34" charset="0"/>
              </a:rPr>
              <a:t>Преглед излагања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sr-Cyrl-R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Уводне напомене</a:t>
            </a:r>
          </a:p>
          <a:p>
            <a:pPr>
              <a:buFont typeface="+mj-lt"/>
              <a:buAutoNum type="arabicPeriod"/>
            </a:pPr>
            <a:r>
              <a:rPr lang="sr-Cyrl-R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К</a:t>
            </a:r>
            <a:r>
              <a:rPr lang="sr-Latn-R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ористи </a:t>
            </a:r>
            <a:r>
              <a:rPr lang="sr-Cyrl-R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у примени Индустрије</a:t>
            </a:r>
            <a:r>
              <a:rPr lang="sr-Latn-R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 4.0</a:t>
            </a:r>
            <a:r>
              <a:rPr lang="sr-Cyrl-R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 у медицини, стоматологији и </a:t>
            </a:r>
            <a:r>
              <a:rPr lang="sr-Latn-R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covid</a:t>
            </a:r>
            <a:r>
              <a:rPr lang="sr-Cyrl-R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-</a:t>
            </a:r>
            <a:r>
              <a:rPr lang="sr-Latn-R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19</a:t>
            </a:r>
            <a:r>
              <a:rPr lang="sr-Cyrl-R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sr-Cyrl-RS" sz="2000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пандемији</a:t>
            </a:r>
          </a:p>
          <a:p>
            <a:pPr>
              <a:buFont typeface="+mj-lt"/>
              <a:buAutoNum type="arabicPeriod"/>
            </a:pPr>
            <a:r>
              <a:rPr lang="sr-Latn-RS" sz="2000" b="1" dirty="0">
                <a:solidFill>
                  <a:schemeClr val="accent3">
                    <a:lumMod val="50000"/>
                  </a:schemeClr>
                </a:solidFill>
                <a:latin typeface="Corbel" panose="020B0503020204020204" pitchFamily="34" charset="0"/>
              </a:rPr>
              <a:t>Технологија Индустрије 4.0 за </a:t>
            </a:r>
            <a:r>
              <a:rPr lang="sr-Cyrl-RS" sz="2000" b="1" dirty="0">
                <a:solidFill>
                  <a:schemeClr val="accent3">
                    <a:lumMod val="50000"/>
                  </a:schemeClr>
                </a:solidFill>
                <a:latin typeface="Corbel" panose="020B0503020204020204" pitchFamily="34" charset="0"/>
              </a:rPr>
              <a:t>рад на </a:t>
            </a:r>
            <a:r>
              <a:rPr lang="sr-Cyrl-RS" sz="2000" b="1" dirty="0" smtClean="0">
                <a:solidFill>
                  <a:schemeClr val="accent3">
                    <a:lumMod val="50000"/>
                  </a:schemeClr>
                </a:solidFill>
                <a:latin typeface="Corbel" panose="020B0503020204020204" pitchFamily="34" charset="0"/>
              </a:rPr>
              <a:t>даљину</a:t>
            </a:r>
          </a:p>
          <a:p>
            <a:pPr>
              <a:buFont typeface="+mj-lt"/>
              <a:buAutoNum type="arabicPeriod"/>
            </a:pPr>
            <a:r>
              <a:rPr lang="sr-Cyrl-RS" sz="2000" b="1" dirty="0">
                <a:solidFill>
                  <a:srgbClr val="00B050"/>
                </a:solidFill>
                <a:latin typeface="Corbel" panose="020B0503020204020204" pitchFamily="34" charset="0"/>
              </a:rPr>
              <a:t>Могућности примене И</a:t>
            </a:r>
            <a:r>
              <a:rPr lang="sr-Latn-RS" sz="2000" b="1" dirty="0">
                <a:solidFill>
                  <a:srgbClr val="00B050"/>
                </a:solidFill>
                <a:latin typeface="Corbel" panose="020B0503020204020204" pitchFamily="34" charset="0"/>
              </a:rPr>
              <a:t>ндустрије 4.0 </a:t>
            </a:r>
            <a:r>
              <a:rPr lang="sr-Cyrl-RS" sz="2000" b="1" dirty="0">
                <a:solidFill>
                  <a:srgbClr val="00B050"/>
                </a:solidFill>
                <a:latin typeface="Corbel" panose="020B0503020204020204" pitchFamily="34" charset="0"/>
              </a:rPr>
              <a:t>у медицини и </a:t>
            </a:r>
            <a:r>
              <a:rPr lang="sr-Cyrl-RS" sz="2000" b="1" dirty="0" smtClean="0">
                <a:solidFill>
                  <a:srgbClr val="00B050"/>
                </a:solidFill>
                <a:latin typeface="Corbel" panose="020B0503020204020204" pitchFamily="34" charset="0"/>
              </a:rPr>
              <a:t>стоматологији</a:t>
            </a:r>
          </a:p>
          <a:p>
            <a:pPr>
              <a:buFont typeface="+mj-lt"/>
              <a:buAutoNum type="arabicPeriod"/>
            </a:pPr>
            <a:r>
              <a:rPr lang="sr-Cyrl-RS" sz="2000" b="1" dirty="0">
                <a:solidFill>
                  <a:srgbClr val="CC00CC"/>
                </a:solidFill>
                <a:latin typeface="Corbel" panose="020B0503020204020204" pitchFamily="34" charset="0"/>
              </a:rPr>
              <a:t>Истраживања у области Индустрије 4.0 за медицину и </a:t>
            </a:r>
            <a:r>
              <a:rPr lang="sr-Cyrl-RS" sz="2000" b="1" dirty="0" smtClean="0">
                <a:solidFill>
                  <a:srgbClr val="CC00CC"/>
                </a:solidFill>
                <a:latin typeface="Corbel" panose="020B0503020204020204" pitchFamily="34" charset="0"/>
              </a:rPr>
              <a:t>стоматологију</a:t>
            </a:r>
          </a:p>
          <a:p>
            <a:pPr>
              <a:buFont typeface="+mj-lt"/>
              <a:buAutoNum type="arabicPeriod"/>
            </a:pPr>
            <a:r>
              <a:rPr lang="sr-Cyrl-RS" sz="2000" b="1" dirty="0">
                <a:solidFill>
                  <a:srgbClr val="996600"/>
                </a:solidFill>
                <a:latin typeface="Corbel" panose="020B0503020204020204" pitchFamily="34" charset="0"/>
              </a:rPr>
              <a:t>Т</a:t>
            </a:r>
            <a:r>
              <a:rPr lang="sr-Latn-RS" sz="2000" b="1" dirty="0">
                <a:solidFill>
                  <a:srgbClr val="996600"/>
                </a:solidFill>
                <a:latin typeface="Corbel" panose="020B0503020204020204" pitchFamily="34" charset="0"/>
              </a:rPr>
              <a:t>ехнологије </a:t>
            </a:r>
            <a:r>
              <a:rPr lang="sr-Cyrl-RS" sz="2000" b="1" dirty="0">
                <a:solidFill>
                  <a:srgbClr val="996600"/>
                </a:solidFill>
                <a:latin typeface="Corbel" panose="020B0503020204020204" pitchFamily="34" charset="0"/>
              </a:rPr>
              <a:t>И</a:t>
            </a:r>
            <a:r>
              <a:rPr lang="sr-Latn-RS" sz="2000" b="1" dirty="0">
                <a:solidFill>
                  <a:srgbClr val="996600"/>
                </a:solidFill>
                <a:latin typeface="Corbel" panose="020B0503020204020204" pitchFamily="34" charset="0"/>
              </a:rPr>
              <a:t>ндустрије 4.0 које пом</a:t>
            </a:r>
            <a:r>
              <a:rPr lang="sr-Cyrl-RS" sz="2000" b="1" dirty="0">
                <a:solidFill>
                  <a:srgbClr val="996600"/>
                </a:solidFill>
                <a:latin typeface="Corbel" panose="020B0503020204020204" pitchFamily="34" charset="0"/>
              </a:rPr>
              <a:t>ажу</a:t>
            </a:r>
            <a:r>
              <a:rPr lang="sr-Latn-RS" sz="2000" b="1" dirty="0">
                <a:solidFill>
                  <a:srgbClr val="996600"/>
                </a:solidFill>
                <a:latin typeface="Corbel" panose="020B0503020204020204" pitchFamily="34" charset="0"/>
              </a:rPr>
              <a:t> у епидемиј</a:t>
            </a:r>
            <a:r>
              <a:rPr lang="sr-Cyrl-RS" sz="2000" b="1" dirty="0">
                <a:solidFill>
                  <a:srgbClr val="996600"/>
                </a:solidFill>
                <a:latin typeface="Corbel" panose="020B0503020204020204" pitchFamily="34" charset="0"/>
              </a:rPr>
              <a:t>и </a:t>
            </a:r>
            <a:r>
              <a:rPr lang="sr-Latn-RS" sz="2000" b="1" dirty="0">
                <a:solidFill>
                  <a:srgbClr val="996600"/>
                </a:solidFill>
                <a:latin typeface="Corbel" panose="020B0503020204020204" pitchFamily="34" charset="0"/>
              </a:rPr>
              <a:t>covid</a:t>
            </a:r>
            <a:r>
              <a:rPr lang="sr-Cyrl-RS" sz="2000" b="1" dirty="0">
                <a:solidFill>
                  <a:srgbClr val="996600"/>
                </a:solidFill>
                <a:latin typeface="Corbel" panose="020B0503020204020204" pitchFamily="34" charset="0"/>
              </a:rPr>
              <a:t>-</a:t>
            </a:r>
            <a:r>
              <a:rPr lang="sr-Latn-RS" sz="2000" b="1" dirty="0" smtClean="0">
                <a:solidFill>
                  <a:srgbClr val="996600"/>
                </a:solidFill>
                <a:latin typeface="Corbel" panose="020B0503020204020204" pitchFamily="34" charset="0"/>
              </a:rPr>
              <a:t>19</a:t>
            </a:r>
            <a:endParaRPr lang="sr-Cyrl-RS" sz="2000" b="1" dirty="0" smtClean="0">
              <a:solidFill>
                <a:srgbClr val="996600"/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/>
            </a:pPr>
            <a:r>
              <a:rPr lang="sr-Latn-RS" sz="2000" b="1" dirty="0">
                <a:latin typeface="Corbel" panose="020B0503020204020204" pitchFamily="34" charset="0"/>
              </a:rPr>
              <a:t>Будући </a:t>
            </a:r>
            <a:r>
              <a:rPr lang="sr-Cyrl-RS" sz="2000" b="1" dirty="0">
                <a:latin typeface="Corbel" panose="020B0503020204020204" pitchFamily="34" charset="0"/>
              </a:rPr>
              <a:t>правци </a:t>
            </a:r>
            <a:r>
              <a:rPr lang="sr-Cyrl-RS" sz="2000" b="1" dirty="0" smtClean="0">
                <a:latin typeface="Corbel" panose="020B0503020204020204" pitchFamily="34" charset="0"/>
              </a:rPr>
              <a:t>развоја</a:t>
            </a:r>
          </a:p>
          <a:p>
            <a:pPr>
              <a:buFont typeface="+mj-lt"/>
              <a:buAutoNum type="arabicPeriod"/>
            </a:pPr>
            <a:r>
              <a:rPr lang="sr-Latn-RS" sz="20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Закључак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A732-B460-49AB-9CBF-0C8616E5A820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4" descr="Industry Voices—3 strategies for data analytics experts to prepare for  future challenges and opportunities | FierceHealth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4002" y="81732"/>
            <a:ext cx="28384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09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664" y="104122"/>
            <a:ext cx="8596668" cy="660400"/>
          </a:xfrm>
        </p:spPr>
        <p:txBody>
          <a:bodyPr anchor="t">
            <a:normAutofit fontScale="90000"/>
          </a:bodyPr>
          <a:lstStyle/>
          <a:p>
            <a:r>
              <a:rPr lang="sr-Cyrl-RS" b="1" dirty="0">
                <a:solidFill>
                  <a:srgbClr val="C00000"/>
                </a:solidFill>
                <a:latin typeface="Corbel" panose="020B0503020204020204" pitchFamily="34" charset="0"/>
              </a:rPr>
              <a:t>Уводне напомене</a:t>
            </a:r>
            <a:br>
              <a:rPr lang="sr-Cyrl-RS" b="1" dirty="0">
                <a:solidFill>
                  <a:srgbClr val="C00000"/>
                </a:solidFill>
                <a:latin typeface="Corbel" panose="020B0503020204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97" y="764522"/>
            <a:ext cx="6258926" cy="5339716"/>
          </a:xfrm>
        </p:spPr>
        <p:txBody>
          <a:bodyPr>
            <a:normAutofit/>
          </a:bodyPr>
          <a:lstStyle/>
          <a:p>
            <a:r>
              <a:rPr lang="sr-Latn-RS" dirty="0">
                <a:solidFill>
                  <a:srgbClr val="0000FF"/>
                </a:solidFill>
              </a:rPr>
              <a:t>Индустрија </a:t>
            </a:r>
            <a:r>
              <a:rPr lang="sr-Latn-RS" dirty="0" smtClean="0">
                <a:solidFill>
                  <a:srgbClr val="0000FF"/>
                </a:solidFill>
              </a:rPr>
              <a:t>4.0</a:t>
            </a:r>
            <a:r>
              <a:rPr lang="sr-Cyrl-RS" dirty="0" smtClean="0">
                <a:solidFill>
                  <a:srgbClr val="0000FF"/>
                </a:solidFill>
              </a:rPr>
              <a:t> – изворно (2011. год.): нови модел </a:t>
            </a:r>
            <a:r>
              <a:rPr lang="sr-Cyrl-RS" dirty="0">
                <a:solidFill>
                  <a:srgbClr val="0000FF"/>
                </a:solidFill>
              </a:rPr>
              <a:t>аутоматизације </a:t>
            </a:r>
            <a:r>
              <a:rPr lang="sr-Latn-RS" dirty="0" smtClean="0">
                <a:solidFill>
                  <a:srgbClr val="0000FF"/>
                </a:solidFill>
              </a:rPr>
              <a:t>производње</a:t>
            </a:r>
            <a:r>
              <a:rPr lang="sr-Cyrl-RS" dirty="0" smtClean="0">
                <a:solidFill>
                  <a:srgbClr val="0000FF"/>
                </a:solidFill>
              </a:rPr>
              <a:t>, применом</a:t>
            </a:r>
            <a:r>
              <a:rPr lang="sr-Latn-RS" dirty="0" smtClean="0">
                <a:solidFill>
                  <a:srgbClr val="0000FF"/>
                </a:solidFill>
              </a:rPr>
              <a:t> </a:t>
            </a:r>
            <a:r>
              <a:rPr lang="sr-Latn-RS" dirty="0">
                <a:solidFill>
                  <a:srgbClr val="0000FF"/>
                </a:solidFill>
              </a:rPr>
              <a:t>информационих технологија, </a:t>
            </a:r>
            <a:r>
              <a:rPr lang="sr-Cyrl-RS" dirty="0">
                <a:solidFill>
                  <a:srgbClr val="0000FF"/>
                </a:solidFill>
              </a:rPr>
              <a:t>омогућила је нова размишљања за примену овог концепта у различитим </a:t>
            </a:r>
            <a:r>
              <a:rPr lang="sr-Cyrl-RS" dirty="0" smtClean="0">
                <a:solidFill>
                  <a:srgbClr val="0000FF"/>
                </a:solidFill>
              </a:rPr>
              <a:t>областима</a:t>
            </a:r>
            <a:r>
              <a:rPr lang="sr-Latn-RS" dirty="0" smtClean="0">
                <a:solidFill>
                  <a:srgbClr val="0000FF"/>
                </a:solidFill>
              </a:rPr>
              <a:t>. </a:t>
            </a:r>
            <a:endParaRPr lang="sr-Cyrl-RS" dirty="0" smtClean="0">
              <a:solidFill>
                <a:srgbClr val="0000FF"/>
              </a:solidFill>
            </a:endParaRPr>
          </a:p>
          <a:p>
            <a:r>
              <a:rPr lang="sr-Cyrl-RS" dirty="0" smtClean="0">
                <a:solidFill>
                  <a:srgbClr val="CC00CC"/>
                </a:solidFill>
              </a:rPr>
              <a:t>Данас: </a:t>
            </a:r>
            <a:r>
              <a:rPr lang="sr-Latn-RS" dirty="0" smtClean="0">
                <a:solidFill>
                  <a:srgbClr val="CC00CC"/>
                </a:solidFill>
              </a:rPr>
              <a:t>бежично </a:t>
            </a:r>
            <a:r>
              <a:rPr lang="sr-Latn-RS" dirty="0">
                <a:solidFill>
                  <a:srgbClr val="CC00CC"/>
                </a:solidFill>
              </a:rPr>
              <a:t>повезивање у производном и услужном сектору</a:t>
            </a:r>
            <a:r>
              <a:rPr lang="sr-Cyrl-RS" dirty="0">
                <a:solidFill>
                  <a:srgbClr val="CC00CC"/>
                </a:solidFill>
              </a:rPr>
              <a:t>,</a:t>
            </a:r>
            <a:r>
              <a:rPr lang="sr-Latn-RS" dirty="0">
                <a:solidFill>
                  <a:srgbClr val="CC00CC"/>
                </a:solidFill>
              </a:rPr>
              <a:t> како би </a:t>
            </a:r>
            <a:r>
              <a:rPr lang="sr-Cyrl-RS" dirty="0">
                <a:solidFill>
                  <a:srgbClr val="CC00CC"/>
                </a:solidFill>
              </a:rPr>
              <a:t>се </a:t>
            </a:r>
            <a:r>
              <a:rPr lang="sr-Latn-RS" dirty="0">
                <a:solidFill>
                  <a:srgbClr val="CC00CC"/>
                </a:solidFill>
              </a:rPr>
              <a:t>аутоматиз</a:t>
            </a:r>
            <a:r>
              <a:rPr lang="sr-Cyrl-RS" dirty="0">
                <a:solidFill>
                  <a:srgbClr val="CC00CC"/>
                </a:solidFill>
              </a:rPr>
              <a:t>овали различите активности и </a:t>
            </a:r>
            <a:r>
              <a:rPr lang="sr-Cyrl-RS" dirty="0" smtClean="0">
                <a:solidFill>
                  <a:srgbClr val="CC00CC"/>
                </a:solidFill>
              </a:rPr>
              <a:t>догађаји, </a:t>
            </a:r>
            <a:r>
              <a:rPr lang="sr-Cyrl-RS" dirty="0">
                <a:solidFill>
                  <a:srgbClr val="CC00CC"/>
                </a:solidFill>
              </a:rPr>
              <a:t>укључујући и здравство</a:t>
            </a:r>
            <a:r>
              <a:rPr lang="sr-Latn-RS" dirty="0" smtClean="0">
                <a:solidFill>
                  <a:srgbClr val="CC00CC"/>
                </a:solidFill>
              </a:rPr>
              <a:t>. </a:t>
            </a:r>
            <a:endParaRPr lang="sr-Cyrl-RS" dirty="0" smtClean="0">
              <a:solidFill>
                <a:srgbClr val="CC00CC"/>
              </a:solidFill>
            </a:endParaRPr>
          </a:p>
          <a:p>
            <a:r>
              <a:rPr lang="sr-Latn-RS" dirty="0" smtClean="0">
                <a:solidFill>
                  <a:srgbClr val="996600"/>
                </a:solidFill>
              </a:rPr>
              <a:t>У </a:t>
            </a:r>
            <a:r>
              <a:rPr lang="sr-Cyrl-RS" dirty="0">
                <a:solidFill>
                  <a:srgbClr val="996600"/>
                </a:solidFill>
              </a:rPr>
              <a:t>области </a:t>
            </a:r>
            <a:r>
              <a:rPr lang="sr-Latn-RS" dirty="0">
                <a:solidFill>
                  <a:srgbClr val="996600"/>
                </a:solidFill>
              </a:rPr>
              <a:t>медицин</a:t>
            </a:r>
            <a:r>
              <a:rPr lang="sr-Cyrl-RS" dirty="0">
                <a:solidFill>
                  <a:srgbClr val="996600"/>
                </a:solidFill>
              </a:rPr>
              <a:t>е и </a:t>
            </a:r>
            <a:r>
              <a:rPr lang="sr-Cyrl-RS" dirty="0" smtClean="0">
                <a:solidFill>
                  <a:srgbClr val="996600"/>
                </a:solidFill>
              </a:rPr>
              <a:t>стоматологије - И</a:t>
            </a:r>
            <a:r>
              <a:rPr lang="sr-Latn-RS" dirty="0">
                <a:solidFill>
                  <a:srgbClr val="996600"/>
                </a:solidFill>
              </a:rPr>
              <a:t>ндустрија 4.0 пружа </a:t>
            </a:r>
            <a:r>
              <a:rPr lang="sr-Cyrl-RS" dirty="0">
                <a:solidFill>
                  <a:srgbClr val="996600"/>
                </a:solidFill>
              </a:rPr>
              <a:t>иновативна решења</a:t>
            </a:r>
            <a:r>
              <a:rPr lang="sr-Latn-RS" dirty="0">
                <a:solidFill>
                  <a:srgbClr val="996600"/>
                </a:solidFill>
              </a:rPr>
              <a:t> за </a:t>
            </a:r>
            <a:r>
              <a:rPr lang="sr-Cyrl-RS" dirty="0" smtClean="0">
                <a:solidFill>
                  <a:srgbClr val="996600"/>
                </a:solidFill>
              </a:rPr>
              <a:t>паметне уређаје и услуге: персонални</a:t>
            </a:r>
            <a:r>
              <a:rPr lang="sr-Latn-RS" dirty="0" smtClean="0">
                <a:solidFill>
                  <a:srgbClr val="996600"/>
                </a:solidFill>
              </a:rPr>
              <a:t> </a:t>
            </a:r>
            <a:r>
              <a:rPr lang="sr-Latn-RS" dirty="0">
                <a:solidFill>
                  <a:srgbClr val="996600"/>
                </a:solidFill>
              </a:rPr>
              <a:t>импланта</a:t>
            </a:r>
            <a:r>
              <a:rPr lang="sr-Cyrl-RS" dirty="0" smtClean="0">
                <a:solidFill>
                  <a:srgbClr val="996600"/>
                </a:solidFill>
              </a:rPr>
              <a:t>ти</a:t>
            </a:r>
            <a:r>
              <a:rPr lang="sr-Latn-RS" dirty="0" smtClean="0">
                <a:solidFill>
                  <a:srgbClr val="996600"/>
                </a:solidFill>
              </a:rPr>
              <a:t>, алат</a:t>
            </a:r>
            <a:r>
              <a:rPr lang="sr-Cyrl-RS" dirty="0" smtClean="0">
                <a:solidFill>
                  <a:srgbClr val="996600"/>
                </a:solidFill>
              </a:rPr>
              <a:t>и</a:t>
            </a:r>
            <a:r>
              <a:rPr lang="sr-Latn-RS" dirty="0" smtClean="0">
                <a:solidFill>
                  <a:srgbClr val="996600"/>
                </a:solidFill>
              </a:rPr>
              <a:t> </a:t>
            </a:r>
            <a:r>
              <a:rPr lang="sr-Latn-RS" dirty="0">
                <a:solidFill>
                  <a:srgbClr val="996600"/>
                </a:solidFill>
              </a:rPr>
              <a:t>и </a:t>
            </a:r>
            <a:r>
              <a:rPr lang="sr-Cyrl-RS" dirty="0" smtClean="0">
                <a:solidFill>
                  <a:srgbClr val="996600"/>
                </a:solidFill>
              </a:rPr>
              <a:t>паметни </a:t>
            </a:r>
            <a:r>
              <a:rPr lang="sr-Latn-RS" dirty="0" smtClean="0">
                <a:solidFill>
                  <a:srgbClr val="996600"/>
                </a:solidFill>
              </a:rPr>
              <a:t>уређај</a:t>
            </a:r>
            <a:r>
              <a:rPr lang="sr-Cyrl-RS" dirty="0" smtClean="0">
                <a:solidFill>
                  <a:srgbClr val="996600"/>
                </a:solidFill>
              </a:rPr>
              <a:t>и </a:t>
            </a:r>
            <a:r>
              <a:rPr lang="sr-Cyrl-RS" dirty="0">
                <a:solidFill>
                  <a:srgbClr val="996600"/>
                </a:solidFill>
              </a:rPr>
              <a:t>за дијагностику, негу и лечење пацијената, </a:t>
            </a:r>
            <a:r>
              <a:rPr lang="sr-Cyrl-RS" dirty="0" smtClean="0">
                <a:solidFill>
                  <a:srgbClr val="996600"/>
                </a:solidFill>
              </a:rPr>
              <a:t>помоћу и</a:t>
            </a:r>
            <a:r>
              <a:rPr lang="sr-Latn-RS" dirty="0">
                <a:solidFill>
                  <a:srgbClr val="996600"/>
                </a:solidFill>
              </a:rPr>
              <a:t>нтернета ствари (IoT) и </a:t>
            </a:r>
            <a:r>
              <a:rPr lang="sr-Cyrl-RS" dirty="0">
                <a:solidFill>
                  <a:srgbClr val="996600"/>
                </a:solidFill>
              </a:rPr>
              <a:t>и</a:t>
            </a:r>
            <a:r>
              <a:rPr lang="sr-Latn-RS" dirty="0">
                <a:solidFill>
                  <a:srgbClr val="996600"/>
                </a:solidFill>
              </a:rPr>
              <a:t>нтернетa услуга (</a:t>
            </a:r>
            <a:r>
              <a:rPr lang="sr-Latn-RS" dirty="0" smtClean="0">
                <a:solidFill>
                  <a:srgbClr val="996600"/>
                </a:solidFill>
              </a:rPr>
              <a:t>IoS). </a:t>
            </a:r>
            <a:endParaRPr lang="en-US" dirty="0">
              <a:solidFill>
                <a:srgbClr val="996600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1B8C2-C22D-4C19-A41A-8CF29CE09493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20" descr="How The Healthcare Industry Will Change | George Washington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558" y="104122"/>
            <a:ext cx="2528848" cy="189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080" y="2066987"/>
            <a:ext cx="5444421" cy="3974375"/>
          </a:xfrm>
          <a:prstGeom prst="rect">
            <a:avLst/>
          </a:prstGeom>
          <a:ln w="57150"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23847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0186-1B3C-4A66-A5B6-53603A2408C6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5" y="140558"/>
            <a:ext cx="6499201" cy="45339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37406" y="314627"/>
            <a:ext cx="5090983" cy="4185761"/>
          </a:xfrm>
          <a:prstGeom prst="rect">
            <a:avLst/>
          </a:prstGeom>
          <a:solidFill>
            <a:schemeClr val="bg2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Здравство 1.0 (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1820. – 1880.</a:t>
            </a:r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)</a:t>
            </a:r>
          </a:p>
          <a:p>
            <a:r>
              <a:rPr lang="sr-Cyrl-RS" sz="1600" dirty="0" smtClean="0">
                <a:latin typeface="Corbel" panose="020B0503020204020204" pitchFamily="34" charset="0"/>
              </a:rPr>
              <a:t>- Стетоскоп (1840.), Шприц (1850.), Термометар (1860.).</a:t>
            </a:r>
          </a:p>
          <a:p>
            <a:pPr marL="285750" indent="-285750">
              <a:buFontTx/>
              <a:buChar char="-"/>
            </a:pPr>
            <a:endParaRPr lang="sr-Cyrl-RS" sz="1600" dirty="0">
              <a:latin typeface="Corbel" panose="020B0503020204020204" pitchFamily="34" charset="0"/>
            </a:endParaRPr>
          </a:p>
          <a:p>
            <a:r>
              <a:rPr lang="sr-Cyrl-R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Здравство 2.0 </a:t>
            </a: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1880</a:t>
            </a:r>
            <a:r>
              <a:rPr lang="sr-Cyrl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. – </a:t>
            </a:r>
            <a:r>
              <a:rPr lang="sr-Cyrl-R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1950</a:t>
            </a:r>
            <a:r>
              <a:rPr lang="sr-Cyrl-R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.</a:t>
            </a:r>
            <a:r>
              <a:rPr lang="sr-Cyrl-R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)</a:t>
            </a:r>
          </a:p>
          <a:p>
            <a:r>
              <a:rPr lang="ru-RU" sz="1600" dirty="0" smtClean="0">
                <a:latin typeface="Corbel" panose="020B0503020204020204" pitchFamily="34" charset="0"/>
              </a:rPr>
              <a:t>- Рендгенско </a:t>
            </a:r>
            <a:r>
              <a:rPr lang="ru-RU" sz="1600" dirty="0">
                <a:latin typeface="Corbel" panose="020B0503020204020204" pitchFamily="34" charset="0"/>
              </a:rPr>
              <a:t>снимање (</a:t>
            </a:r>
            <a:r>
              <a:rPr lang="ru-RU" sz="1600" dirty="0" smtClean="0">
                <a:latin typeface="Corbel" panose="020B0503020204020204" pitchFamily="34" charset="0"/>
              </a:rPr>
              <a:t>1890.), Мерач крвног притиска </a:t>
            </a:r>
            <a:r>
              <a:rPr lang="ru-RU" sz="1600" dirty="0">
                <a:latin typeface="Corbel" panose="020B0503020204020204" pitchFamily="34" charset="0"/>
              </a:rPr>
              <a:t>(</a:t>
            </a:r>
            <a:r>
              <a:rPr lang="ru-RU" sz="1600" dirty="0" smtClean="0">
                <a:latin typeface="Corbel" panose="020B0503020204020204" pitchFamily="34" charset="0"/>
              </a:rPr>
              <a:t>1890.), Електрокардиограм </a:t>
            </a:r>
            <a:r>
              <a:rPr lang="ru-RU" sz="1600" dirty="0">
                <a:latin typeface="Corbel" panose="020B0503020204020204" pitchFamily="34" charset="0"/>
              </a:rPr>
              <a:t>(</a:t>
            </a:r>
            <a:r>
              <a:rPr lang="ru-RU" sz="1600" dirty="0" smtClean="0">
                <a:latin typeface="Corbel" panose="020B0503020204020204" pitchFamily="34" charset="0"/>
              </a:rPr>
              <a:t>1900.).</a:t>
            </a:r>
          </a:p>
          <a:p>
            <a:pPr marL="285750" indent="-285750">
              <a:buFontTx/>
              <a:buChar char="-"/>
            </a:pP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Здравство 3.0 (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1950. – 2010.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)</a:t>
            </a:r>
          </a:p>
          <a:p>
            <a:r>
              <a:rPr lang="ru-RU" sz="1600" dirty="0" smtClean="0">
                <a:latin typeface="Corbel" panose="020B0503020204020204" pitchFamily="34" charset="0"/>
              </a:rPr>
              <a:t>- Ултразвук(1960.), Пејсмејкер </a:t>
            </a:r>
            <a:r>
              <a:rPr lang="ru-RU" sz="1600" dirty="0">
                <a:latin typeface="Corbel" panose="020B0503020204020204" pitchFamily="34" charset="0"/>
              </a:rPr>
              <a:t>(</a:t>
            </a:r>
            <a:r>
              <a:rPr lang="ru-RU" sz="1600" dirty="0" smtClean="0">
                <a:latin typeface="Corbel" panose="020B0503020204020204" pitchFamily="34" charset="0"/>
              </a:rPr>
              <a:t>1970.), Рендгенска </a:t>
            </a:r>
            <a:r>
              <a:rPr lang="ru-RU" sz="1600" dirty="0">
                <a:latin typeface="Corbel" panose="020B0503020204020204" pitchFamily="34" charset="0"/>
              </a:rPr>
              <a:t>рачунарска </a:t>
            </a:r>
            <a:r>
              <a:rPr lang="ru-RU" sz="1600" dirty="0" smtClean="0">
                <a:latin typeface="Corbel" panose="020B0503020204020204" pitchFamily="34" charset="0"/>
              </a:rPr>
              <a:t>томографија (1970.), Магнетна </a:t>
            </a:r>
            <a:r>
              <a:rPr lang="ru-RU" sz="1600" dirty="0">
                <a:latin typeface="Corbel" panose="020B0503020204020204" pitchFamily="34" charset="0"/>
              </a:rPr>
              <a:t>резонанца (</a:t>
            </a:r>
            <a:r>
              <a:rPr lang="ru-RU" sz="1600" dirty="0" smtClean="0">
                <a:latin typeface="Corbel" panose="020B0503020204020204" pitchFamily="34" charset="0"/>
              </a:rPr>
              <a:t>1980.), Вештачко срце (1980.), ПЕТ скенер </a:t>
            </a:r>
            <a:r>
              <a:rPr lang="ru-RU" sz="1600" dirty="0">
                <a:latin typeface="Corbel" panose="020B0503020204020204" pitchFamily="34" charset="0"/>
              </a:rPr>
              <a:t>(</a:t>
            </a:r>
            <a:r>
              <a:rPr lang="ru-RU" sz="1600" dirty="0" smtClean="0">
                <a:latin typeface="Corbel" panose="020B0503020204020204" pitchFamily="34" charset="0"/>
              </a:rPr>
              <a:t>1990.).</a:t>
            </a:r>
          </a:p>
          <a:p>
            <a:pPr marL="285750" indent="-285750">
              <a:buFontTx/>
              <a:buChar char="-"/>
            </a:pPr>
            <a:endParaRPr lang="ru-RU" sz="1600" dirty="0">
              <a:latin typeface="Corbel" panose="020B0503020204020204" pitchFamily="34" charset="0"/>
            </a:endParaRPr>
          </a:p>
          <a:p>
            <a:r>
              <a:rPr lang="sr-Cyrl-RS" b="1" dirty="0" smtClean="0">
                <a:latin typeface="Corbel" panose="020B0503020204020204" pitchFamily="34" charset="0"/>
              </a:rPr>
              <a:t>Здравство 4.0 (</a:t>
            </a:r>
            <a:r>
              <a:rPr lang="sr-Cyrl-RS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2010. – данас</a:t>
            </a:r>
            <a:r>
              <a:rPr lang="sr-Cyrl-RS" b="1" dirty="0" smtClean="0">
                <a:latin typeface="Corbel" panose="020B0503020204020204" pitchFamily="34" charset="0"/>
              </a:rPr>
              <a:t>) </a:t>
            </a:r>
          </a:p>
          <a:p>
            <a:r>
              <a:rPr lang="sr-Cyrl-RS" b="1" dirty="0" smtClean="0">
                <a:latin typeface="Corbel" panose="020B0503020204020204" pitchFamily="34" charset="0"/>
              </a:rPr>
              <a:t>- </a:t>
            </a:r>
            <a:r>
              <a:rPr lang="sr-Cyrl-RS" sz="1600" dirty="0" smtClean="0">
                <a:latin typeface="Corbel" panose="020B0503020204020204" pitchFamily="34" charset="0"/>
              </a:rPr>
              <a:t>Сајбер-физички систем, </a:t>
            </a:r>
            <a:r>
              <a:rPr lang="sr-Latn-RS" sz="1600" dirty="0" smtClean="0">
                <a:latin typeface="Corbel" panose="020B0503020204020204" pitchFamily="34" charset="0"/>
              </a:rPr>
              <a:t>IoT/IoS, ’’cloud’’ </a:t>
            </a:r>
            <a:r>
              <a:rPr lang="sr-Cyrl-RS" sz="1600" dirty="0" smtClean="0">
                <a:latin typeface="Corbel" panose="020B0503020204020204" pitchFamily="34" charset="0"/>
              </a:rPr>
              <a:t>рачунарство, велики подаци, био импланти, 3</a:t>
            </a:r>
            <a:r>
              <a:rPr lang="sr-Latn-RS" sz="1600" dirty="0" smtClean="0">
                <a:latin typeface="Corbel" panose="020B0503020204020204" pitchFamily="34" charset="0"/>
              </a:rPr>
              <a:t>D </a:t>
            </a:r>
            <a:r>
              <a:rPr lang="sr-Cyrl-RS" sz="1600" dirty="0" smtClean="0">
                <a:latin typeface="Corbel" panose="020B0503020204020204" pitchFamily="34" charset="0"/>
              </a:rPr>
              <a:t>штампа ткива и органа, роботика.</a:t>
            </a:r>
            <a:r>
              <a:rPr lang="sr-Cyrl-RS" b="1" dirty="0" smtClean="0">
                <a:latin typeface="Corbel" panose="020B0503020204020204" pitchFamily="34" charset="0"/>
              </a:rPr>
              <a:t> </a:t>
            </a:r>
            <a:endParaRPr lang="en-US" b="1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5650" y="75829"/>
            <a:ext cx="6536443" cy="1846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600" i="1" dirty="0" smtClean="0">
                <a:latin typeface="Corbel" panose="020B0503020204020204" pitchFamily="34" charset="0"/>
              </a:rPr>
              <a:t>Source: Pang, Z., et al, Convergence of Automation Technology, Biomedical Engineering, and Health Informatics Toward the Healthcare 4.0, IEEE Reviews in Biomedical Engineering, Vol. 11, pp: 248-259, 2018</a:t>
            </a:r>
            <a:endParaRPr lang="sr-Latn-RS" sz="600" i="1" dirty="0"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0173" y="4716877"/>
            <a:ext cx="67056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Дигитална (р)еволуција у медицини и стоматологији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1" y="5167946"/>
            <a:ext cx="6532605" cy="923330"/>
          </a:xfrm>
          <a:prstGeom prst="rect">
            <a:avLst/>
          </a:prstGeom>
          <a:solidFill>
            <a:schemeClr val="bg2"/>
          </a:solidFill>
          <a:ln w="38100"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Индустрија 4.0 – Четврта индустријска (р)еволуција.</a:t>
            </a:r>
          </a:p>
          <a:p>
            <a:pPr algn="ctr"/>
            <a:endParaRPr lang="sr-Cyrl-R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  <a:p>
            <a:pPr algn="ctr"/>
            <a:r>
              <a:rPr lang="sr-Cyrl-R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Здравство 4.0 – Четврта здравствена (р)еволуција.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5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AD92-5EF8-4061-8E9E-7EFF4509629B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3" y="57665"/>
            <a:ext cx="7641916" cy="44030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768281" y="57665"/>
            <a:ext cx="4349577" cy="48320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sr-Cyrl-R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1950. и раније</a:t>
            </a:r>
          </a:p>
          <a:p>
            <a:pPr lvl="1"/>
            <a:r>
              <a:rPr lang="sr-Cyrl-RS" sz="1400" dirty="0" smtClean="0">
                <a:solidFill>
                  <a:srgbClr val="00B050"/>
                </a:solidFill>
                <a:latin typeface="Corbel" panose="020B0503020204020204" pitchFamily="34" charset="0"/>
              </a:rPr>
              <a:t>- Рендгенски снимци, Вешташки бубрег</a:t>
            </a:r>
          </a:p>
          <a:p>
            <a:pPr lvl="1"/>
            <a:r>
              <a:rPr lang="sr-Cyrl-RS" sz="1400" dirty="0" smtClean="0">
                <a:solidFill>
                  <a:srgbClr val="00B050"/>
                </a:solidFill>
                <a:latin typeface="Corbel" panose="020B0503020204020204" pitchFamily="34" charset="0"/>
              </a:rPr>
              <a:t>- Електрокардиограм, Пејсмејкер</a:t>
            </a:r>
          </a:p>
          <a:p>
            <a:pPr lvl="1"/>
            <a:r>
              <a:rPr lang="sr-Cyrl-RS" sz="1400" dirty="0" smtClean="0">
                <a:solidFill>
                  <a:srgbClr val="00B050"/>
                </a:solidFill>
                <a:latin typeface="Corbel" panose="020B0503020204020204" pitchFamily="34" charset="0"/>
              </a:rPr>
              <a:t>- Кардиопулмонални </a:t>
            </a:r>
            <a:r>
              <a:rPr lang="sr-Cyrl-RS" sz="1400" dirty="0">
                <a:solidFill>
                  <a:srgbClr val="00B050"/>
                </a:solidFill>
                <a:latin typeface="Corbel" panose="020B0503020204020204" pitchFamily="34" charset="0"/>
              </a:rPr>
              <a:t>бајпас</a:t>
            </a:r>
            <a:endParaRPr lang="sr-Cyrl-RS" sz="1400" dirty="0" smtClean="0">
              <a:solidFill>
                <a:srgbClr val="00B050"/>
              </a:solidFill>
              <a:latin typeface="Corbel" panose="020B0503020204020204" pitchFamily="34" charset="0"/>
            </a:endParaRPr>
          </a:p>
          <a:p>
            <a:pPr lvl="1"/>
            <a:r>
              <a:rPr lang="sr-Cyrl-RS" sz="1400" dirty="0" smtClean="0">
                <a:solidFill>
                  <a:srgbClr val="00B050"/>
                </a:solidFill>
                <a:latin typeface="Corbel" panose="020B0503020204020204" pitchFamily="34" charset="0"/>
              </a:rPr>
              <a:t>- </a:t>
            </a:r>
            <a:r>
              <a:rPr lang="sr-Cyrl-RS" sz="1400" dirty="0">
                <a:solidFill>
                  <a:srgbClr val="00B050"/>
                </a:solidFill>
                <a:latin typeface="Corbel" panose="020B0503020204020204" pitchFamily="34" charset="0"/>
              </a:rPr>
              <a:t>Технологија антибиотика, </a:t>
            </a:r>
            <a:r>
              <a:rPr lang="sr-Cyrl-RS" sz="1400" dirty="0" smtClean="0">
                <a:solidFill>
                  <a:srgbClr val="00B050"/>
                </a:solidFill>
                <a:latin typeface="Corbel" panose="020B0503020204020204" pitchFamily="34" charset="0"/>
              </a:rPr>
              <a:t>Дефибрилатор</a:t>
            </a:r>
          </a:p>
          <a:p>
            <a:r>
              <a:rPr lang="sr-Cyrl-R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1960. год.</a:t>
            </a:r>
          </a:p>
          <a:p>
            <a:pPr lvl="1"/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- Замена срчаног залиска,  Сочива (интраокуларна и контактна)</a:t>
            </a:r>
            <a:endParaRPr lang="sr-Latn-RS" sz="1400" dirty="0" smtClean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  <a:p>
            <a:pPr lvl="1"/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- Ултразвук, Анализа крви и маркери</a:t>
            </a:r>
          </a:p>
          <a:p>
            <a:pPr lvl="1"/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- Мерења и анализе на нивоу ћелија</a:t>
            </a:r>
          </a:p>
          <a:p>
            <a:pPr lvl="1"/>
            <a:r>
              <a:rPr lang="sr-Cyrl-RS" sz="1400" dirty="0" smtClean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- Мерење шећера у крви </a:t>
            </a:r>
          </a:p>
          <a:p>
            <a:r>
              <a:rPr lang="sr-Cyrl-R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1970. година</a:t>
            </a:r>
          </a:p>
          <a:p>
            <a:pPr lvl="1"/>
            <a:r>
              <a:rPr lang="sr-Cyrl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- Компјутерска томографија (</a:t>
            </a:r>
            <a:r>
              <a:rPr lang="sr-Latn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CT), </a:t>
            </a:r>
            <a:r>
              <a:rPr lang="sr-Cyrl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Вештачки кук - Замена колена, Балон катетер </a:t>
            </a:r>
          </a:p>
          <a:p>
            <a:pPr lvl="1"/>
            <a:r>
              <a:rPr lang="sr-Cyrl-RS" sz="1400" dirty="0" smtClean="0">
                <a:solidFill>
                  <a:srgbClr val="0000FF"/>
                </a:solidFill>
                <a:latin typeface="Corbel" panose="020B0503020204020204" pitchFamily="34" charset="0"/>
              </a:rPr>
              <a:t>- Ендоскопија, Импланти и стимулатори </a:t>
            </a:r>
          </a:p>
          <a:p>
            <a:r>
              <a:rPr lang="sr-Cyrl-RS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1980. године</a:t>
            </a:r>
          </a:p>
          <a:p>
            <a:pPr lvl="1"/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- Магнетна резонанца </a:t>
            </a:r>
            <a:r>
              <a:rPr lang="sr-Latn-RS" sz="1400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(MR), </a:t>
            </a:r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Ласерска хирургија</a:t>
            </a:r>
          </a:p>
          <a:p>
            <a:pPr lvl="1"/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- Стент, Пулсни оксиметар, Дигитални слушни апарат, Роботска хирургија</a:t>
            </a:r>
          </a:p>
          <a:p>
            <a:r>
              <a:rPr lang="sr-Cyrl-RS" sz="1400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1990. до данас </a:t>
            </a:r>
          </a:p>
          <a:p>
            <a:pPr lvl="1"/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 - Секвенцирање генома, </a:t>
            </a:r>
            <a:r>
              <a:rPr lang="sr-Latn-RS" sz="1400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PET </a:t>
            </a:r>
            <a:r>
              <a:rPr lang="sr-Cyrl-RS" sz="1400" dirty="0" smtClean="0">
                <a:solidFill>
                  <a:schemeClr val="accent5">
                    <a:lumMod val="75000"/>
                  </a:schemeClr>
                </a:solidFill>
                <a:latin typeface="Corbel" panose="020B0503020204020204" pitchFamily="34" charset="0"/>
              </a:rPr>
              <a:t>скенери, Сликом вођена хирургија (телемедицина)</a:t>
            </a:r>
            <a:endParaRPr lang="en-US" sz="1400" dirty="0">
              <a:solidFill>
                <a:schemeClr val="accent5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7334" y="4679092"/>
            <a:ext cx="685205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Медицинске и инжењерске иновације као подршка и основа за Здравство 4.0.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503" y="5605313"/>
            <a:ext cx="6536443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800" i="1" dirty="0" smtClean="0">
                <a:latin typeface="Corbel" panose="020B0503020204020204" pitchFamily="34" charset="0"/>
              </a:rPr>
              <a:t>Source: Pang, Z., et al, Convergence of Automation Technology, Biomedical Engineering, and Health Informatics Toward the Healthcare 4.0, IEEE Reviews in Biomedical Engineering, Vol. 11, pp: 248-259, 2018</a:t>
            </a:r>
            <a:endParaRPr lang="sr-Latn-RS" sz="800" i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1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5C6AA-3DFF-4AC3-A638-CA8443864457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25" y="763264"/>
            <a:ext cx="4926713" cy="310028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83377" y="5710535"/>
            <a:ext cx="924926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900" i="1" dirty="0" smtClean="0">
                <a:latin typeface="Corbel" panose="020B0503020204020204" pitchFamily="34" charset="0"/>
              </a:rPr>
              <a:t>Source: Mohamed, N., &amp; Al-Jaroodi, J. (2019). The Impact of Industry 4.0 on Healthcare System Engineering. 2019 IEEE International Systems Conference (SysCon).</a:t>
            </a:r>
            <a:endParaRPr lang="sr-Latn-RS" sz="900" i="1" dirty="0"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4842" y="58898"/>
            <a:ext cx="4217773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Интердисциплинарност </a:t>
            </a:r>
            <a:r>
              <a:rPr lang="sr-Cyrl-RS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Здравства 4.0</a:t>
            </a:r>
            <a:endParaRPr lang="en-US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2479587" y="458465"/>
            <a:ext cx="337753" cy="27456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155691" y="2160742"/>
            <a:ext cx="388792" cy="30532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576836" y="58898"/>
            <a:ext cx="6557499" cy="5109091"/>
          </a:xfrm>
          <a:prstGeom prst="rect">
            <a:avLst/>
          </a:prstGeom>
          <a:solidFill>
            <a:schemeClr val="bg2"/>
          </a:solidFill>
          <a:ln>
            <a:solidFill>
              <a:srgbClr val="CC00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r-Cyrl-RS" b="1" dirty="0" smtClean="0">
                <a:solidFill>
                  <a:srgbClr val="0000FF"/>
                </a:solidFill>
                <a:latin typeface="Corbel" panose="020B0503020204020204" pitchFamily="34" charset="0"/>
              </a:rPr>
              <a:t>Инжењерство здравственог система</a:t>
            </a:r>
          </a:p>
          <a:p>
            <a:endParaRPr lang="ru-RU" sz="1400" dirty="0" smtClean="0">
              <a:latin typeface="Corbel" panose="020B0503020204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Интеграција инжењерских дисциплина (биомедицина, производно инжењерство, информационе технологије и менаџмент) у систему јавног здравства дефинисаног законског оквира, са једне стране и медицине, стоматологије, фармације и помоћи и неге.</a:t>
            </a:r>
          </a:p>
          <a:p>
            <a:endParaRPr lang="ru-RU" sz="1400" dirty="0" smtClean="0">
              <a:latin typeface="Corbel" panose="020B0503020204020204" pitchFamily="34" charset="0"/>
            </a:endParaRPr>
          </a:p>
          <a:p>
            <a:r>
              <a:rPr lang="ru-RU" sz="1400" dirty="0">
                <a:latin typeface="Corbel" panose="020B0503020204020204" pitchFamily="34" charset="0"/>
              </a:rPr>
              <a:t>1. Идентификовање могућих ризика и </a:t>
            </a:r>
            <a:r>
              <a:rPr lang="ru-RU" sz="1400" dirty="0" smtClean="0">
                <a:latin typeface="Corbel" panose="020B0503020204020204" pitchFamily="34" charset="0"/>
              </a:rPr>
              <a:t>показатеља здравља </a:t>
            </a:r>
            <a:r>
              <a:rPr lang="ru-RU" sz="1400" dirty="0">
                <a:latin typeface="Corbel" panose="020B0503020204020204" pitchFamily="34" charset="0"/>
              </a:rPr>
              <a:t>и </a:t>
            </a:r>
            <a:r>
              <a:rPr lang="ru-RU" sz="1400" dirty="0" smtClean="0">
                <a:latin typeface="Corbel" panose="020B0503020204020204" pitchFamily="34" charset="0"/>
              </a:rPr>
              <a:t>проблема.</a:t>
            </a:r>
            <a:endParaRPr lang="ru-RU" sz="1400" dirty="0">
              <a:latin typeface="Corbel" panose="020B0503020204020204" pitchFamily="34" charset="0"/>
            </a:endParaRPr>
          </a:p>
          <a:p>
            <a:r>
              <a:rPr lang="ru-RU" sz="1400" dirty="0">
                <a:latin typeface="Corbel" panose="020B0503020204020204" pitchFamily="34" charset="0"/>
              </a:rPr>
              <a:t>2. Развијање принципа, процедура, методологија </a:t>
            </a:r>
            <a:r>
              <a:rPr lang="ru-RU" sz="1400" dirty="0" smtClean="0">
                <a:latin typeface="Corbel" panose="020B0503020204020204" pitchFamily="34" charset="0"/>
              </a:rPr>
              <a:t>и алати </a:t>
            </a:r>
            <a:r>
              <a:rPr lang="ru-RU" sz="1400" dirty="0">
                <a:latin typeface="Corbel" panose="020B0503020204020204" pitchFamily="34" charset="0"/>
              </a:rPr>
              <a:t>за побољшање здравствених процеса.</a:t>
            </a:r>
          </a:p>
          <a:p>
            <a:r>
              <a:rPr lang="ru-RU" sz="1400" dirty="0">
                <a:latin typeface="Corbel" panose="020B0503020204020204" pitchFamily="34" charset="0"/>
              </a:rPr>
              <a:t>3. Повећање ефикасности здравственог особља </a:t>
            </a:r>
            <a:r>
              <a:rPr lang="ru-RU" sz="1400" dirty="0" smtClean="0">
                <a:latin typeface="Corbel" panose="020B0503020204020204" pitchFamily="34" charset="0"/>
              </a:rPr>
              <a:t>и тимови </a:t>
            </a:r>
            <a:r>
              <a:rPr lang="ru-RU" sz="1400" dirty="0">
                <a:latin typeface="Corbel" panose="020B0503020204020204" pitchFamily="34" charset="0"/>
              </a:rPr>
              <a:t>у здравственим установама </a:t>
            </a:r>
            <a:r>
              <a:rPr lang="ru-RU" sz="1400" dirty="0" smtClean="0">
                <a:latin typeface="Corbel" panose="020B0503020204020204" pitchFamily="34" charset="0"/>
              </a:rPr>
              <a:t>у лечењу и операционим салама.</a:t>
            </a:r>
            <a:endParaRPr lang="ru-RU" sz="1400" dirty="0">
              <a:latin typeface="Corbel" panose="020B0503020204020204" pitchFamily="34" charset="0"/>
            </a:endParaRPr>
          </a:p>
          <a:p>
            <a:r>
              <a:rPr lang="ru-RU" sz="1400" dirty="0">
                <a:latin typeface="Corbel" panose="020B0503020204020204" pitchFamily="34" charset="0"/>
              </a:rPr>
              <a:t>4. Побољшање приступа пацијената здравственим услугама.</a:t>
            </a:r>
          </a:p>
          <a:p>
            <a:r>
              <a:rPr lang="ru-RU" sz="1400" dirty="0">
                <a:latin typeface="Corbel" panose="020B0503020204020204" pitchFamily="34" charset="0"/>
              </a:rPr>
              <a:t>5. Смањивање </a:t>
            </a:r>
            <a:r>
              <a:rPr lang="ru-RU" sz="1400" dirty="0" smtClean="0">
                <a:latin typeface="Corbel" panose="020B0503020204020204" pitchFamily="34" charset="0"/>
              </a:rPr>
              <a:t>оптерећења здравственог </a:t>
            </a:r>
            <a:r>
              <a:rPr lang="ru-RU" sz="1400" dirty="0">
                <a:latin typeface="Corbel" panose="020B0503020204020204" pitchFamily="34" charset="0"/>
              </a:rPr>
              <a:t>особље </a:t>
            </a:r>
            <a:r>
              <a:rPr lang="ru-RU" sz="1400" dirty="0" smtClean="0">
                <a:latin typeface="Corbel" panose="020B0503020204020204" pitchFamily="34" charset="0"/>
              </a:rPr>
              <a:t>кроз побољшано </a:t>
            </a:r>
            <a:r>
              <a:rPr lang="ru-RU" sz="1400" dirty="0">
                <a:latin typeface="Corbel" panose="020B0503020204020204" pitchFamily="34" charset="0"/>
              </a:rPr>
              <a:t>планирање и коришћење ресурса.</a:t>
            </a:r>
          </a:p>
          <a:p>
            <a:r>
              <a:rPr lang="ru-RU" sz="1400" dirty="0">
                <a:latin typeface="Corbel" panose="020B0503020204020204" pitchFamily="34" charset="0"/>
              </a:rPr>
              <a:t>6. Побољшање безбедности здравствених установа, услуга </a:t>
            </a:r>
            <a:r>
              <a:rPr lang="ru-RU" sz="1400" dirty="0" smtClean="0">
                <a:latin typeface="Corbel" panose="020B0503020204020204" pitchFamily="34" charset="0"/>
              </a:rPr>
              <a:t>и операција.</a:t>
            </a:r>
            <a:endParaRPr lang="ru-RU" sz="1400" dirty="0">
              <a:latin typeface="Corbel" panose="020B0503020204020204" pitchFamily="34" charset="0"/>
            </a:endParaRPr>
          </a:p>
          <a:p>
            <a:r>
              <a:rPr lang="ru-RU" sz="1400" dirty="0">
                <a:latin typeface="Corbel" panose="020B0503020204020204" pitchFamily="34" charset="0"/>
              </a:rPr>
              <a:t>7. Истраживање различитих оптерећења у вези са здравством </a:t>
            </a:r>
            <a:r>
              <a:rPr lang="ru-RU" sz="1400" dirty="0" smtClean="0">
                <a:latin typeface="Corbel" panose="020B0503020204020204" pitchFamily="34" charset="0"/>
              </a:rPr>
              <a:t>и укључивање </a:t>
            </a:r>
            <a:r>
              <a:rPr lang="ru-RU" sz="1400" dirty="0">
                <a:latin typeface="Corbel" panose="020B0503020204020204" pitchFamily="34" charset="0"/>
              </a:rPr>
              <a:t>особља да предложи побољшано извршење </a:t>
            </a:r>
            <a:r>
              <a:rPr lang="ru-RU" sz="1400" dirty="0" smtClean="0">
                <a:latin typeface="Corbel" panose="020B0503020204020204" pitchFamily="34" charset="0"/>
              </a:rPr>
              <a:t>задатака и исхода лечења.</a:t>
            </a:r>
            <a:endParaRPr lang="ru-RU" sz="1400" dirty="0">
              <a:latin typeface="Corbel" panose="020B0503020204020204" pitchFamily="34" charset="0"/>
            </a:endParaRPr>
          </a:p>
          <a:p>
            <a:r>
              <a:rPr lang="ru-RU" sz="1400" dirty="0">
                <a:latin typeface="Corbel" panose="020B0503020204020204" pitchFamily="34" charset="0"/>
              </a:rPr>
              <a:t>8. Побољшање </a:t>
            </a:r>
            <a:r>
              <a:rPr lang="ru-RU" sz="1400" dirty="0" smtClean="0">
                <a:latin typeface="Corbel" panose="020B0503020204020204" pitchFamily="34" charset="0"/>
              </a:rPr>
              <a:t>коришћења </a:t>
            </a:r>
            <a:r>
              <a:rPr lang="ru-RU" sz="1400" dirty="0">
                <a:latin typeface="Corbel" panose="020B0503020204020204" pitchFamily="34" charset="0"/>
              </a:rPr>
              <a:t>и </a:t>
            </a:r>
            <a:r>
              <a:rPr lang="ru-RU" sz="1400" dirty="0" smtClean="0">
                <a:latin typeface="Corbel" panose="020B0503020204020204" pitchFamily="34" charset="0"/>
              </a:rPr>
              <a:t>употребљивости медицинске опреме.</a:t>
            </a:r>
            <a:endParaRPr lang="ru-RU" sz="1400" dirty="0">
              <a:latin typeface="Corbel" panose="020B0503020204020204" pitchFamily="34" charset="0"/>
            </a:endParaRPr>
          </a:p>
          <a:p>
            <a:r>
              <a:rPr lang="ru-RU" sz="1400" dirty="0">
                <a:latin typeface="Corbel" panose="020B0503020204020204" pitchFamily="34" charset="0"/>
              </a:rPr>
              <a:t>9. Побољшање управљања ланцима снабдевања у вези са здравством.</a:t>
            </a:r>
          </a:p>
          <a:p>
            <a:r>
              <a:rPr lang="ru-RU" sz="1400" dirty="0">
                <a:latin typeface="Corbel" panose="020B0503020204020204" pitchFamily="34" charset="0"/>
              </a:rPr>
              <a:t>10. Праћење различитих здравствених процеса </a:t>
            </a:r>
            <a:r>
              <a:rPr lang="ru-RU" sz="1400" dirty="0" smtClean="0">
                <a:latin typeface="Corbel" panose="020B0503020204020204" pitchFamily="34" charset="0"/>
              </a:rPr>
              <a:t>ради континуираних </a:t>
            </a:r>
            <a:r>
              <a:rPr lang="ru-RU" sz="1400" dirty="0">
                <a:latin typeface="Corbel" panose="020B0503020204020204" pitchFamily="34" charset="0"/>
              </a:rPr>
              <a:t>побољшања.</a:t>
            </a:r>
          </a:p>
          <a:p>
            <a:r>
              <a:rPr lang="ru-RU" sz="1400" dirty="0">
                <a:latin typeface="Corbel" panose="020B0503020204020204" pitchFamily="34" charset="0"/>
              </a:rPr>
              <a:t>11. </a:t>
            </a:r>
            <a:r>
              <a:rPr lang="ru-RU" sz="1400" dirty="0" smtClean="0">
                <a:latin typeface="Corbel" panose="020B0503020204020204" pitchFamily="34" charset="0"/>
              </a:rPr>
              <a:t>Смањење трошкова здравствених </a:t>
            </a:r>
            <a:r>
              <a:rPr lang="ru-RU" sz="1400" dirty="0">
                <a:latin typeface="Corbel" panose="020B0503020204020204" pitchFamily="34" charset="0"/>
              </a:rPr>
              <a:t>услуга.</a:t>
            </a:r>
          </a:p>
          <a:p>
            <a:r>
              <a:rPr lang="ru-RU" sz="1400" dirty="0">
                <a:latin typeface="Corbel" panose="020B0503020204020204" pitchFamily="34" charset="0"/>
              </a:rPr>
              <a:t>12. Оптимизација распореда и коришћења </a:t>
            </a:r>
            <a:r>
              <a:rPr lang="ru-RU" sz="1400" dirty="0" smtClean="0">
                <a:latin typeface="Corbel" panose="020B0503020204020204" pitchFamily="34" charset="0"/>
              </a:rPr>
              <a:t>ресурса здравствене </a:t>
            </a:r>
            <a:r>
              <a:rPr lang="ru-RU" sz="1400" dirty="0">
                <a:latin typeface="Corbel" panose="020B0503020204020204" pitchFamily="34" charset="0"/>
              </a:rPr>
              <a:t>установе</a:t>
            </a:r>
            <a:r>
              <a:rPr lang="ru-RU" sz="1400" dirty="0" smtClean="0">
                <a:latin typeface="Corbel" panose="020B0503020204020204" pitchFamily="34" charset="0"/>
              </a:rPr>
              <a:t>.</a:t>
            </a:r>
            <a:endParaRPr lang="ru-RU" sz="1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38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7CA82-EF6A-4A19-9D25-E4165BE19A1A}" type="datetime1">
              <a:rPr lang="en-US" smtClean="0"/>
              <a:t>3/27/2021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Панел Индустрија 4.0 В. Мајсторовић и други.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32828"/>
              </p:ext>
            </p:extLst>
          </p:nvPr>
        </p:nvGraphicFramePr>
        <p:xfrm>
          <a:off x="170356" y="200389"/>
          <a:ext cx="7672065" cy="5562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2873"/>
                <a:gridCol w="6199192"/>
              </a:tblGrid>
              <a:tr h="2245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  <a:latin typeface="Corbel" panose="020B0503020204020204" pitchFamily="34" charset="0"/>
                        </a:rPr>
                        <a:t>Технологија</a:t>
                      </a:r>
                      <a:endParaRPr lang="en-US" sz="14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/>
                          <a:latin typeface="Corbel" panose="020B0503020204020204" pitchFamily="34" charset="0"/>
                        </a:rPr>
                        <a:t>Примена у медицини и стоматологији</a:t>
                      </a:r>
                      <a:endParaRPr lang="en-US" sz="1400" b="1" dirty="0">
                        <a:effectLst/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007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3D </a:t>
                      </a:r>
                      <a:r>
                        <a:rPr lang="sr-Cyrl-R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штампа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Штампање органа, коже, лекова, </a:t>
                      </a:r>
                      <a:r>
                        <a:rPr lang="sr-Cyrl-RS" sz="14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имплантата</a:t>
                      </a:r>
                      <a:r>
                        <a:rPr lang="sr-Cyrl-RS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, надоградњи и протеза. </a:t>
                      </a:r>
                      <a:endParaRPr lang="en-US" sz="14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053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Вештачка интелигенција, Машинско учење, Системи препознавања, Продубљено учење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Третмани и хирушке интервенције болесника од канцера, Водичи најбоље праксе, Анализа скупова великих података и њихових трендова, Предвиђање и анализа секвенци генома, Одржавање медицинске опреме. </a:t>
                      </a:r>
                      <a:endParaRPr lang="en-US" sz="1400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Виртуелна стварност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Коришћење за обуку медицинског и стоматолошког кадра, Подршка у примени нових технологија, Асиситирање у свакодневном раду.</a:t>
                      </a:r>
                      <a:endParaRPr lang="en-US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Аутономни роботи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Телемедицина и роботска хирургија на удаљеним локацијама, Роботи за помоћ старијим особама.   </a:t>
                      </a:r>
                      <a:endParaRPr lang="en-US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Аутономна </a:t>
                      </a:r>
                      <a:r>
                        <a:rPr lang="sr-Cyrl-R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колица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Комуникација са локалним саобраћајем и првом помоћи.</a:t>
                      </a:r>
                      <a:endParaRPr lang="en-US" sz="14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971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Велики подаци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rgbClr val="99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Анализа и синтеза великих скупова података за истраживање специфичних терапија за поједине болести, на пример Циљана терапија.</a:t>
                      </a:r>
                      <a:endParaRPr lang="en-US" sz="1400" b="1" dirty="0">
                        <a:solidFill>
                          <a:srgbClr val="9966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402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Blockchain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Смањење бирократије и повећање безбедности и поузданости података.</a:t>
                      </a:r>
                      <a:endParaRPr lang="en-US" sz="14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Рачунарство </a:t>
                      </a:r>
                      <a:r>
                        <a:rPr lang="sr-Cyrl-R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у ''облаку''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Апликације креиране за Здравство 4.0 које се користе мобилним уређајима.</a:t>
                      </a:r>
                      <a:endParaRPr lang="en-US" sz="1400" b="1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Колаборативни роботи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Телемедицина. Хирургија. Помоћ при опоравку и рехабилитацији.</a:t>
                      </a:r>
                      <a:endParaRPr lang="en-US" sz="1400" b="1" dirty="0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88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Интернет ствари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orbel" panose="020B0503020204020204" pitchFamily="34" charset="0"/>
                        </a:rPr>
                        <a:t>Уређаји и системи који повезују све субјекте у ланцу Здравства 4.0</a:t>
                      </a:r>
                      <a:endParaRPr lang="en-US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orbel" panose="020B0503020204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6519" y="5805486"/>
            <a:ext cx="7669427" cy="3385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Latn-RS" sz="800" i="1" dirty="0" smtClean="0">
                <a:latin typeface="Corbel" panose="020B0503020204020204" pitchFamily="34" charset="0"/>
              </a:rPr>
              <a:t>Source: Pang, Z., et al, Convergence of Automation Technology, Biomedical Engineering, and Health Informatics Toward the Healthcare 4.0, IEEE Reviews in Biomedical Engineering, Vol. 11, pp: 248-259, 2018</a:t>
            </a:r>
            <a:endParaRPr lang="sr-Latn-RS" sz="800" i="1" dirty="0"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2932" y="2553730"/>
            <a:ext cx="3885458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Технологије Индустрије 4.0 и њихова примена у Здравству 4.0</a:t>
            </a:r>
            <a:endParaRPr lang="en-US" sz="24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095" y="135924"/>
            <a:ext cx="3429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7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1615</TotalTime>
  <Words>4466</Words>
  <Application>Microsoft Office PowerPoint</Application>
  <PresentationFormat>Widescreen</PresentationFormat>
  <Paragraphs>499</Paragraphs>
  <Slides>28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MS PGothic</vt:lpstr>
      <vt:lpstr>SimSun</vt:lpstr>
      <vt:lpstr>SimSun</vt:lpstr>
      <vt:lpstr>-apple-system</vt:lpstr>
      <vt:lpstr>Arial</vt:lpstr>
      <vt:lpstr>Calibri</vt:lpstr>
      <vt:lpstr>Corbel</vt:lpstr>
      <vt:lpstr>Courier New</vt:lpstr>
      <vt:lpstr>Helvetica</vt:lpstr>
      <vt:lpstr>Times New Roman</vt:lpstr>
      <vt:lpstr>Tinos</vt:lpstr>
      <vt:lpstr>Trebuchet MS</vt:lpstr>
      <vt:lpstr>Vidaloka</vt:lpstr>
      <vt:lpstr>Wingdings</vt:lpstr>
      <vt:lpstr>Wingdings 3</vt:lpstr>
      <vt:lpstr>Facet</vt:lpstr>
      <vt:lpstr>ТЕХНОЛОГИЈЕ ИНДУСТРИЈЕ 4.0 И ЊИХОВА ПРИМЕНA У МЕДИЦИНИ И СТОМАТОЛОГИЈИ, КАО И БОРБИ ПРОТИВ ПАНДЕМИЈЕ COVID-19</vt:lpstr>
      <vt:lpstr>University of Belgrade, Faculty of Mechanical Engineering  Laboratory for Production Metrology and TQM</vt:lpstr>
      <vt:lpstr>University of Belgrade, Faculty of Dentistry, Clinic for jaws orthopedics</vt:lpstr>
      <vt:lpstr>Преглед излагања</vt:lpstr>
      <vt:lpstr>Уводне напомене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ТЕХНОЛОГИЈЕ ИНДУСТРИЈЕ 4.0 И ЊИХОВА ПРИМЕНA У МЕДИЦИНИ И СТОМАТОЛОГИЈИ, КАО И БОРБИ ПРОТИВ ПАНДЕМИЈЕ COVID-19</dc:title>
  <dc:creator>Majstorovic</dc:creator>
  <cp:lastModifiedBy>Majstorovic</cp:lastModifiedBy>
  <cp:revision>144</cp:revision>
  <dcterms:created xsi:type="dcterms:W3CDTF">2021-03-09T16:41:41Z</dcterms:created>
  <dcterms:modified xsi:type="dcterms:W3CDTF">2021-03-27T07:11:47Z</dcterms:modified>
</cp:coreProperties>
</file>